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67" r:id="rId2"/>
    <p:sldId id="278" r:id="rId3"/>
    <p:sldId id="279" r:id="rId4"/>
    <p:sldId id="280" r:id="rId5"/>
    <p:sldId id="275" r:id="rId6"/>
    <p:sldId id="282" r:id="rId7"/>
    <p:sldId id="283" r:id="rId8"/>
    <p:sldId id="284" r:id="rId9"/>
    <p:sldId id="277" r:id="rId10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5A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3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08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4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4A37A6-26F3-4353-BFEC-2E8CC5E0D9D2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4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9A2F66-819E-4A0F-9E51-57788120E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746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452CC6-AFBB-4247-8E09-01D862BFA49E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4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2107D-2559-4D2D-A0A4-3506A75FC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67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F8DA4-CE52-454C-9CB6-2A5FBF800B4D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E507-8F24-4BBC-980F-FE1BD2D92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254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F8DA4-CE52-454C-9CB6-2A5FBF800B4D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E507-8F24-4BBC-980F-FE1BD2D92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848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F8DA4-CE52-454C-9CB6-2A5FBF800B4D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E507-8F24-4BBC-980F-FE1BD2D92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100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F8DA4-CE52-454C-9CB6-2A5FBF800B4D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E507-8F24-4BBC-980F-FE1BD2D92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10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F8DA4-CE52-454C-9CB6-2A5FBF800B4D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E507-8F24-4BBC-980F-FE1BD2D92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338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F8DA4-CE52-454C-9CB6-2A5FBF800B4D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E507-8F24-4BBC-980F-FE1BD2D92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720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F8DA4-CE52-454C-9CB6-2A5FBF800B4D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E507-8F24-4BBC-980F-FE1BD2D92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506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F8DA4-CE52-454C-9CB6-2A5FBF800B4D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E507-8F24-4BBC-980F-FE1BD2D92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553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F8DA4-CE52-454C-9CB6-2A5FBF800B4D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E507-8F24-4BBC-980F-FE1BD2D92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630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F8DA4-CE52-454C-9CB6-2A5FBF800B4D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E507-8F24-4BBC-980F-FE1BD2D92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824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F8DA4-CE52-454C-9CB6-2A5FBF800B4D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E507-8F24-4BBC-980F-FE1BD2D92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236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F8DA4-CE52-454C-9CB6-2A5FBF800B4D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EE507-8F24-4BBC-980F-FE1BD2D92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53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131518" y="286608"/>
            <a:ext cx="8412480" cy="2891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smtClean="0"/>
              <a:t>1, DANH SÁCH ĐÃ PHÊ DUYỆT </a:t>
            </a:r>
            <a:endParaRPr lang="en-US" sz="16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540490"/>
              </p:ext>
            </p:extLst>
          </p:nvPr>
        </p:nvGraphicFramePr>
        <p:xfrm>
          <a:off x="131518" y="872019"/>
          <a:ext cx="8845057" cy="51681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0056">
                  <a:extLst>
                    <a:ext uri="{9D8B030D-6E8A-4147-A177-3AD203B41FA5}">
                      <a16:colId xmlns:a16="http://schemas.microsoft.com/office/drawing/2014/main" val="3330436177"/>
                    </a:ext>
                  </a:extLst>
                </a:gridCol>
                <a:gridCol w="1444651">
                  <a:extLst>
                    <a:ext uri="{9D8B030D-6E8A-4147-A177-3AD203B41FA5}">
                      <a16:colId xmlns:a16="http://schemas.microsoft.com/office/drawing/2014/main" val="4244860268"/>
                    </a:ext>
                  </a:extLst>
                </a:gridCol>
                <a:gridCol w="978795">
                  <a:extLst>
                    <a:ext uri="{9D8B030D-6E8A-4147-A177-3AD203B41FA5}">
                      <a16:colId xmlns:a16="http://schemas.microsoft.com/office/drawing/2014/main" val="1869111694"/>
                    </a:ext>
                  </a:extLst>
                </a:gridCol>
                <a:gridCol w="940157">
                  <a:extLst>
                    <a:ext uri="{9D8B030D-6E8A-4147-A177-3AD203B41FA5}">
                      <a16:colId xmlns:a16="http://schemas.microsoft.com/office/drawing/2014/main" val="2877965684"/>
                    </a:ext>
                  </a:extLst>
                </a:gridCol>
                <a:gridCol w="1313646">
                  <a:extLst>
                    <a:ext uri="{9D8B030D-6E8A-4147-A177-3AD203B41FA5}">
                      <a16:colId xmlns:a16="http://schemas.microsoft.com/office/drawing/2014/main" val="2842837057"/>
                    </a:ext>
                  </a:extLst>
                </a:gridCol>
                <a:gridCol w="502276">
                  <a:extLst>
                    <a:ext uri="{9D8B030D-6E8A-4147-A177-3AD203B41FA5}">
                      <a16:colId xmlns:a16="http://schemas.microsoft.com/office/drawing/2014/main" val="3412699436"/>
                    </a:ext>
                  </a:extLst>
                </a:gridCol>
                <a:gridCol w="1546154">
                  <a:extLst>
                    <a:ext uri="{9D8B030D-6E8A-4147-A177-3AD203B41FA5}">
                      <a16:colId xmlns:a16="http://schemas.microsoft.com/office/drawing/2014/main" val="4276784317"/>
                    </a:ext>
                  </a:extLst>
                </a:gridCol>
                <a:gridCol w="706459">
                  <a:extLst>
                    <a:ext uri="{9D8B030D-6E8A-4147-A177-3AD203B41FA5}">
                      <a16:colId xmlns:a16="http://schemas.microsoft.com/office/drawing/2014/main" val="1067634552"/>
                    </a:ext>
                  </a:extLst>
                </a:gridCol>
                <a:gridCol w="992863">
                  <a:extLst>
                    <a:ext uri="{9D8B030D-6E8A-4147-A177-3AD203B41FA5}">
                      <a16:colId xmlns:a16="http://schemas.microsoft.com/office/drawing/2014/main" val="3474448510"/>
                    </a:ext>
                  </a:extLst>
                </a:gridCol>
              </a:tblGrid>
              <a:tr h="12368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</a:t>
                      </a:r>
                      <a:r>
                        <a:rPr lang="en-US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tên</a:t>
                      </a:r>
                      <a:r>
                        <a:rPr lang="en-US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chức</a:t>
                      </a:r>
                      <a:r>
                        <a:rPr lang="en-US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danh</a:t>
                      </a:r>
                      <a:r>
                        <a:rPr lang="en-US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quy</a:t>
                      </a:r>
                      <a:r>
                        <a:rPr lang="en-US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hoạch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vi-VN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Ngày</a:t>
                      </a:r>
                      <a:r>
                        <a:rPr lang="vi-VN" sz="1400" b="1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sinh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Ngày</a:t>
                      </a:r>
                      <a:r>
                        <a:rPr lang="en-US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vào</a:t>
                      </a:r>
                      <a:r>
                        <a:rPr lang="en-US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đảng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vi-VN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TĐCM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TĐCT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Chức vụ,</a:t>
                      </a:r>
                      <a:br>
                        <a:rPr lang="vi-VN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vi-VN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đơn vị công tác hiện nay</a:t>
                      </a:r>
                      <a:endParaRPr lang="vi-VN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ĐT</a:t>
                      </a:r>
                      <a:r>
                        <a:rPr lang="vi-VN" sz="14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quy hoạch</a:t>
                      </a:r>
                      <a:endParaRPr lang="vi-VN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Ghi</a:t>
                      </a:r>
                      <a:r>
                        <a:rPr lang="en-US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chú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579931"/>
                  </a:ext>
                </a:extLst>
              </a:tr>
              <a:tr h="4122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BÍ</a:t>
                      </a:r>
                      <a:r>
                        <a:rPr lang="vi-VN" sz="1200" b="1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THƯ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93623"/>
                  </a:ext>
                </a:extLst>
              </a:tr>
              <a:tr h="5271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Trần Văn Cương</a:t>
                      </a:r>
                      <a:endParaRPr lang="vi-V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15/02/1975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14/09/1999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TS </a:t>
                      </a:r>
                      <a:r>
                        <a:rPr lang="en-US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PBT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Đảng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ủy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PGĐ BV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ĐT1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7106717"/>
                  </a:ext>
                </a:extLst>
              </a:tr>
              <a:tr h="5452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Trần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Minh Long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20/07/1975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21/09/2012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TS </a:t>
                      </a:r>
                      <a:r>
                        <a:rPr lang="en-US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 </a:t>
                      </a:r>
                      <a:r>
                        <a:rPr lang="en-US" sz="12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UV BCH; TK PT GMHS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ĐT2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2547402"/>
                  </a:ext>
                </a:extLst>
              </a:tr>
              <a:tr h="4122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PHÓ </a:t>
                      </a:r>
                      <a:r>
                        <a:rPr lang="vi-VN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BÍ</a:t>
                      </a:r>
                      <a:r>
                        <a:rPr lang="vi-VN" sz="1200" b="1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THƯ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3743141"/>
                  </a:ext>
                </a:extLst>
              </a:tr>
              <a:tr h="6191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Trần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Minh Long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20/07/1975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21/09/2012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TS </a:t>
                      </a:r>
                      <a:r>
                        <a:rPr lang="en-US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 </a:t>
                      </a:r>
                      <a:r>
                        <a:rPr lang="en-US" sz="12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UV BCH; TK PT GMHS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ĐT1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1996290"/>
                  </a:ext>
                </a:extLst>
              </a:tr>
              <a:tr h="601717"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Nguyễn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Văn Ngọc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20/4/1980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11/8/2011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BSCKII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GMHS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UV BCH; TP TCCB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ĐT1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5878914"/>
                  </a:ext>
                </a:extLst>
              </a:tr>
              <a:tr h="8136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Bùi Anh Sơn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20/03/1979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14/06/2003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TS, BSCKII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UVBCH, </a:t>
                      </a:r>
                      <a:r>
                        <a:rPr lang="en-US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TK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Hô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hấp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ĐT1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5464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312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131518" y="209335"/>
            <a:ext cx="8412480" cy="2891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/>
              <a:t>1, DANH SÁCH ĐÃ PHÊ DUYỆT </a:t>
            </a:r>
            <a:r>
              <a:rPr lang="vi-VN" sz="1400" b="1" dirty="0" smtClean="0"/>
              <a:t> (tiếp theo):</a:t>
            </a:r>
            <a:endParaRPr lang="en-US" sz="1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236628"/>
              </p:ext>
            </p:extLst>
          </p:nvPr>
        </p:nvGraphicFramePr>
        <p:xfrm>
          <a:off x="131518" y="791797"/>
          <a:ext cx="8870814" cy="55446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1279">
                  <a:extLst>
                    <a:ext uri="{9D8B030D-6E8A-4147-A177-3AD203B41FA5}">
                      <a16:colId xmlns:a16="http://schemas.microsoft.com/office/drawing/2014/main" val="3330436177"/>
                    </a:ext>
                  </a:extLst>
                </a:gridCol>
                <a:gridCol w="1572217">
                  <a:extLst>
                    <a:ext uri="{9D8B030D-6E8A-4147-A177-3AD203B41FA5}">
                      <a16:colId xmlns:a16="http://schemas.microsoft.com/office/drawing/2014/main" val="4244860268"/>
                    </a:ext>
                  </a:extLst>
                </a:gridCol>
                <a:gridCol w="888642">
                  <a:extLst>
                    <a:ext uri="{9D8B030D-6E8A-4147-A177-3AD203B41FA5}">
                      <a16:colId xmlns:a16="http://schemas.microsoft.com/office/drawing/2014/main" val="2719638007"/>
                    </a:ext>
                  </a:extLst>
                </a:gridCol>
                <a:gridCol w="1120462">
                  <a:extLst>
                    <a:ext uri="{9D8B030D-6E8A-4147-A177-3AD203B41FA5}">
                      <a16:colId xmlns:a16="http://schemas.microsoft.com/office/drawing/2014/main" val="2877965684"/>
                    </a:ext>
                  </a:extLst>
                </a:gridCol>
                <a:gridCol w="1221594">
                  <a:extLst>
                    <a:ext uri="{9D8B030D-6E8A-4147-A177-3AD203B41FA5}">
                      <a16:colId xmlns:a16="http://schemas.microsoft.com/office/drawing/2014/main" val="2842837057"/>
                    </a:ext>
                  </a:extLst>
                </a:gridCol>
                <a:gridCol w="481919">
                  <a:extLst>
                    <a:ext uri="{9D8B030D-6E8A-4147-A177-3AD203B41FA5}">
                      <a16:colId xmlns:a16="http://schemas.microsoft.com/office/drawing/2014/main" val="3412699436"/>
                    </a:ext>
                  </a:extLst>
                </a:gridCol>
                <a:gridCol w="1460431">
                  <a:extLst>
                    <a:ext uri="{9D8B030D-6E8A-4147-A177-3AD203B41FA5}">
                      <a16:colId xmlns:a16="http://schemas.microsoft.com/office/drawing/2014/main" val="4276784317"/>
                    </a:ext>
                  </a:extLst>
                </a:gridCol>
                <a:gridCol w="708516">
                  <a:extLst>
                    <a:ext uri="{9D8B030D-6E8A-4147-A177-3AD203B41FA5}">
                      <a16:colId xmlns:a16="http://schemas.microsoft.com/office/drawing/2014/main" val="1067634552"/>
                    </a:ext>
                  </a:extLst>
                </a:gridCol>
                <a:gridCol w="995754">
                  <a:extLst>
                    <a:ext uri="{9D8B030D-6E8A-4147-A177-3AD203B41FA5}">
                      <a16:colId xmlns:a16="http://schemas.microsoft.com/office/drawing/2014/main" val="3474448510"/>
                    </a:ext>
                  </a:extLst>
                </a:gridCol>
              </a:tblGrid>
              <a:tr h="12240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</a:rPr>
                        <a:t>TT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err="1">
                          <a:effectLst/>
                        </a:rPr>
                        <a:t>Họ</a:t>
                      </a:r>
                      <a:r>
                        <a:rPr lang="en-US" sz="1200" b="1" u="none" strike="noStrike" dirty="0">
                          <a:effectLst/>
                        </a:rPr>
                        <a:t> </a:t>
                      </a:r>
                      <a:r>
                        <a:rPr lang="en-US" sz="1200" b="1" u="none" strike="noStrike" dirty="0" err="1">
                          <a:effectLst/>
                        </a:rPr>
                        <a:t>tên</a:t>
                      </a:r>
                      <a:r>
                        <a:rPr lang="en-US" sz="1200" b="1" u="none" strike="noStrike" dirty="0">
                          <a:effectLst/>
                        </a:rPr>
                        <a:t>; </a:t>
                      </a:r>
                      <a:r>
                        <a:rPr lang="en-US" sz="1200" b="1" u="none" strike="noStrike" dirty="0" err="1">
                          <a:effectLst/>
                        </a:rPr>
                        <a:t>chức</a:t>
                      </a:r>
                      <a:r>
                        <a:rPr lang="en-US" sz="1200" b="1" u="none" strike="noStrike" dirty="0">
                          <a:effectLst/>
                        </a:rPr>
                        <a:t> </a:t>
                      </a:r>
                      <a:r>
                        <a:rPr lang="en-US" sz="1200" b="1" u="none" strike="noStrike" dirty="0" err="1">
                          <a:effectLst/>
                        </a:rPr>
                        <a:t>danh</a:t>
                      </a:r>
                      <a:r>
                        <a:rPr lang="en-US" sz="1200" b="1" u="none" strike="noStrike" dirty="0">
                          <a:effectLst/>
                        </a:rPr>
                        <a:t> </a:t>
                      </a:r>
                      <a:r>
                        <a:rPr lang="en-US" sz="1200" b="1" u="none" strike="noStrike" dirty="0" err="1">
                          <a:effectLst/>
                        </a:rPr>
                        <a:t>quy</a:t>
                      </a:r>
                      <a:r>
                        <a:rPr lang="en-US" sz="1200" b="1" u="none" strike="noStrike" dirty="0">
                          <a:effectLst/>
                        </a:rPr>
                        <a:t> </a:t>
                      </a:r>
                      <a:r>
                        <a:rPr lang="en-US" sz="1200" b="1" u="none" strike="noStrike" dirty="0" err="1">
                          <a:effectLst/>
                        </a:rPr>
                        <a:t>hoạch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r>
                        <a:rPr lang="vi-VN" sz="1200" b="1" u="none" strike="noStrike" dirty="0" smtClean="0">
                          <a:effectLst/>
                        </a:rPr>
                        <a:t>Ngày</a:t>
                      </a:r>
                      <a:r>
                        <a:rPr lang="vi-VN" sz="1200" b="1" u="none" strike="noStrike" baseline="0" dirty="0" smtClean="0">
                          <a:effectLst/>
                        </a:rPr>
                        <a:t> sinh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err="1">
                          <a:effectLst/>
                        </a:rPr>
                        <a:t>Ngày</a:t>
                      </a:r>
                      <a:r>
                        <a:rPr lang="en-US" sz="1200" b="1" u="none" strike="noStrike" dirty="0">
                          <a:effectLst/>
                        </a:rPr>
                        <a:t> </a:t>
                      </a:r>
                      <a:r>
                        <a:rPr lang="en-US" sz="1200" b="1" u="none" strike="noStrike" dirty="0" err="1">
                          <a:effectLst/>
                        </a:rPr>
                        <a:t>vào</a:t>
                      </a:r>
                      <a:r>
                        <a:rPr lang="en-US" sz="1200" b="1" u="none" strike="noStrike" dirty="0">
                          <a:effectLst/>
                        </a:rPr>
                        <a:t/>
                      </a:r>
                      <a:br>
                        <a:rPr lang="en-US" sz="1200" b="1" u="none" strike="noStrike" dirty="0">
                          <a:effectLst/>
                        </a:rPr>
                      </a:br>
                      <a:r>
                        <a:rPr lang="en-US" sz="1200" b="1" u="none" strike="noStrike" dirty="0" err="1">
                          <a:effectLst/>
                        </a:rPr>
                        <a:t>đảng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r>
                        <a:rPr lang="vi-VN" sz="1200" b="1" u="none" strike="noStrike" dirty="0" smtClean="0">
                          <a:effectLst/>
                        </a:rPr>
                        <a:t>TĐCM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TĐCT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1" u="none" strike="noStrike" dirty="0">
                          <a:effectLst/>
                        </a:rPr>
                        <a:t>Chức vụ,</a:t>
                      </a:r>
                      <a:br>
                        <a:rPr lang="vi-VN" sz="1200" b="1" u="none" strike="noStrike" dirty="0">
                          <a:effectLst/>
                        </a:rPr>
                      </a:br>
                      <a:r>
                        <a:rPr lang="vi-VN" sz="1200" b="1" u="none" strike="noStrike" dirty="0">
                          <a:effectLst/>
                        </a:rPr>
                        <a:t> đơn vị công tác hiện nay</a:t>
                      </a:r>
                      <a:endParaRPr lang="vi-VN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ĐT</a:t>
                      </a:r>
                      <a:r>
                        <a:rPr lang="vi-VN" sz="12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quy hoạch</a:t>
                      </a:r>
                      <a:endParaRPr lang="vi-VN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err="1">
                          <a:effectLst/>
                        </a:rPr>
                        <a:t>Ghi</a:t>
                      </a:r>
                      <a:r>
                        <a:rPr lang="en-US" sz="1200" b="1" u="none" strike="noStrike" dirty="0">
                          <a:effectLst/>
                        </a:rPr>
                        <a:t> </a:t>
                      </a:r>
                      <a:r>
                        <a:rPr lang="en-US" sz="1200" b="1" u="none" strike="noStrike" dirty="0" err="1">
                          <a:effectLst/>
                        </a:rPr>
                        <a:t>chú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579931"/>
                  </a:ext>
                </a:extLst>
              </a:tr>
              <a:tr h="7141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II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vi-VN" sz="12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ỦY</a:t>
                      </a:r>
                      <a:r>
                        <a:rPr lang="vi-VN" sz="12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VIÊN BTV ĐẢNG ỦY</a:t>
                      </a: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.VnTime"/>
                      </a:endParaRPr>
                    </a:p>
                  </a:txBody>
                  <a:tcPr marL="5763" marR="5763" marT="5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3743141"/>
                  </a:ext>
                </a:extLst>
              </a:tr>
              <a:tr h="805168"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Nguyễn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Thị Quỳnh Anh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21/9/1972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09/5/2005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Thạc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sĩ kinh tế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UV BCH;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TP TCKT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ĐT1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9876597"/>
                  </a:ext>
                </a:extLst>
              </a:tr>
              <a:tr h="805168"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Trần Minh Long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20/07/1975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21/09/2012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u="none" strike="noStrike" dirty="0" smtClean="0">
                          <a:effectLst/>
                        </a:rPr>
                        <a:t>TS </a:t>
                      </a:r>
                      <a:r>
                        <a:rPr lang="en-US" sz="1200" u="none" strike="noStrike" dirty="0" smtClean="0">
                          <a:effectLst/>
                        </a:rPr>
                        <a:t>Y </a:t>
                      </a:r>
                      <a:r>
                        <a:rPr lang="en-US" sz="1200" u="none" strike="noStrike" dirty="0" err="1" smtClean="0">
                          <a:effectLst/>
                        </a:rPr>
                        <a:t>học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TC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UV BCH; TK PT GMHS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ĐT1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1996290"/>
                  </a:ext>
                </a:extLst>
              </a:tr>
              <a:tr h="595477"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Nguyễn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Văn Ngọc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20/4/1980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11/8/2011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BSCKII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GMHS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UV BCH; TP TCCB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ĐT1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5878914"/>
                  </a:ext>
                </a:extLst>
              </a:tr>
              <a:tr h="8051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200" u="none" strike="noStrike" dirty="0">
                          <a:effectLst/>
                        </a:rPr>
                        <a:t>Bùi Anh Sơn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20/03/1979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14/06/2003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u="none" strike="noStrike" dirty="0" smtClean="0">
                          <a:effectLst/>
                        </a:rPr>
                        <a:t>TS, BSCKII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TC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UVBCH, </a:t>
                      </a:r>
                      <a:r>
                        <a:rPr lang="en-US" sz="1200" u="none" strike="noStrike" dirty="0" smtClean="0">
                          <a:effectLst/>
                        </a:rPr>
                        <a:t>TK</a:t>
                      </a:r>
                      <a:r>
                        <a:rPr lang="en-US" sz="1200" u="none" strike="noStrike" dirty="0">
                          <a:effectLst/>
                        </a:rPr>
                        <a:t>. </a:t>
                      </a:r>
                      <a:r>
                        <a:rPr lang="en-US" sz="1200" u="none" strike="noStrike" dirty="0" err="1">
                          <a:effectLst/>
                        </a:rPr>
                        <a:t>Hô</a:t>
                      </a:r>
                      <a:r>
                        <a:rPr lang="en-US" sz="1200" u="none" strike="noStrike" dirty="0"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effectLst/>
                        </a:rPr>
                        <a:t>hấp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ĐT1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5464774"/>
                  </a:ext>
                </a:extLst>
              </a:tr>
              <a:tr h="5954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200" u="none" strike="noStrike">
                          <a:effectLst/>
                        </a:rPr>
                        <a:t>Trương Lệ Thi</a:t>
                      </a:r>
                      <a:endParaRPr lang="vi-V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15/11/1983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24/02/2016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BSCKII </a:t>
                      </a:r>
                      <a:r>
                        <a:rPr lang="en-US" sz="1200" u="none" strike="noStrike" dirty="0" err="1" smtClean="0">
                          <a:effectLst/>
                        </a:rPr>
                        <a:t>Nhi</a:t>
                      </a:r>
                      <a:r>
                        <a:rPr lang="en-US" sz="1200" u="none" strike="noStrike" dirty="0" smtClean="0">
                          <a:effectLst/>
                        </a:rPr>
                        <a:t> </a:t>
                      </a:r>
                      <a:r>
                        <a:rPr lang="en-US" sz="1200" u="none" strike="noStrike" dirty="0" err="1">
                          <a:effectLst/>
                        </a:rPr>
                        <a:t>khoa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TC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TK. HSCCSS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ĐT1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.VnTime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7520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488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131518" y="67667"/>
            <a:ext cx="8412480" cy="2891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/>
              <a:t>1, DANH SÁCH ĐÃ PHÊ DUYỆT</a:t>
            </a:r>
            <a:r>
              <a:rPr lang="vi-VN" sz="1400" b="1" dirty="0" smtClean="0"/>
              <a:t> (tiếp theo)</a:t>
            </a:r>
            <a:r>
              <a:rPr lang="en-US" sz="1400" b="1" dirty="0" smtClean="0"/>
              <a:t> </a:t>
            </a:r>
            <a:endParaRPr lang="en-US" sz="1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147825"/>
              </p:ext>
            </p:extLst>
          </p:nvPr>
        </p:nvGraphicFramePr>
        <p:xfrm>
          <a:off x="191957" y="341039"/>
          <a:ext cx="8771412" cy="56308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6558">
                  <a:extLst>
                    <a:ext uri="{9D8B030D-6E8A-4147-A177-3AD203B41FA5}">
                      <a16:colId xmlns:a16="http://schemas.microsoft.com/office/drawing/2014/main" val="3330436177"/>
                    </a:ext>
                  </a:extLst>
                </a:gridCol>
                <a:gridCol w="1748319">
                  <a:extLst>
                    <a:ext uri="{9D8B030D-6E8A-4147-A177-3AD203B41FA5}">
                      <a16:colId xmlns:a16="http://schemas.microsoft.com/office/drawing/2014/main" val="4244860268"/>
                    </a:ext>
                  </a:extLst>
                </a:gridCol>
                <a:gridCol w="875763">
                  <a:extLst>
                    <a:ext uri="{9D8B030D-6E8A-4147-A177-3AD203B41FA5}">
                      <a16:colId xmlns:a16="http://schemas.microsoft.com/office/drawing/2014/main" val="3953324227"/>
                    </a:ext>
                  </a:extLst>
                </a:gridCol>
                <a:gridCol w="772733">
                  <a:extLst>
                    <a:ext uri="{9D8B030D-6E8A-4147-A177-3AD203B41FA5}">
                      <a16:colId xmlns:a16="http://schemas.microsoft.com/office/drawing/2014/main" val="3895998066"/>
                    </a:ext>
                  </a:extLst>
                </a:gridCol>
                <a:gridCol w="1352281">
                  <a:extLst>
                    <a:ext uri="{9D8B030D-6E8A-4147-A177-3AD203B41FA5}">
                      <a16:colId xmlns:a16="http://schemas.microsoft.com/office/drawing/2014/main" val="2842837057"/>
                    </a:ext>
                  </a:extLst>
                </a:gridCol>
                <a:gridCol w="476519">
                  <a:extLst>
                    <a:ext uri="{9D8B030D-6E8A-4147-A177-3AD203B41FA5}">
                      <a16:colId xmlns:a16="http://schemas.microsoft.com/office/drawing/2014/main" val="3412699436"/>
                    </a:ext>
                  </a:extLst>
                </a:gridCol>
                <a:gridCol w="1444066">
                  <a:extLst>
                    <a:ext uri="{9D8B030D-6E8A-4147-A177-3AD203B41FA5}">
                      <a16:colId xmlns:a16="http://schemas.microsoft.com/office/drawing/2014/main" val="4276784317"/>
                    </a:ext>
                  </a:extLst>
                </a:gridCol>
                <a:gridCol w="700577">
                  <a:extLst>
                    <a:ext uri="{9D8B030D-6E8A-4147-A177-3AD203B41FA5}">
                      <a16:colId xmlns:a16="http://schemas.microsoft.com/office/drawing/2014/main" val="1067634552"/>
                    </a:ext>
                  </a:extLst>
                </a:gridCol>
                <a:gridCol w="984596">
                  <a:extLst>
                    <a:ext uri="{9D8B030D-6E8A-4147-A177-3AD203B41FA5}">
                      <a16:colId xmlns:a16="http://schemas.microsoft.com/office/drawing/2014/main" val="3474448510"/>
                    </a:ext>
                  </a:extLst>
                </a:gridCol>
              </a:tblGrid>
              <a:tr h="6223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</a:t>
                      </a:r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tên</a:t>
                      </a:r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chức</a:t>
                      </a:r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danh</a:t>
                      </a:r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quy</a:t>
                      </a:r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hoạch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vi-VN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Ngày</a:t>
                      </a:r>
                      <a:r>
                        <a:rPr lang="vi-VN" sz="1200" b="1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sinh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Ngày</a:t>
                      </a:r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vào</a:t>
                      </a:r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đảng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vi-VN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TĐCM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TĐCT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Chức vụ,</a:t>
                      </a:r>
                      <a:br>
                        <a:rPr lang="vi-VN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vi-VN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đơn vị công tác hiện nay</a:t>
                      </a:r>
                      <a:endParaRPr lang="vi-VN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ĐT</a:t>
                      </a:r>
                      <a:r>
                        <a:rPr lang="vi-VN" sz="12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quy hoạch</a:t>
                      </a:r>
                      <a:endParaRPr lang="vi-VN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Ghi</a:t>
                      </a:r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chú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579931"/>
                  </a:ext>
                </a:extLst>
              </a:tr>
              <a:tr h="401749"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vi-VN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ỦY</a:t>
                      </a:r>
                      <a:r>
                        <a:rPr lang="vi-VN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VIÊN BAN CHẤP HÀNH ĐẢNG BỘ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93623"/>
                  </a:ext>
                </a:extLst>
              </a:tr>
              <a:tr h="409401"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Tạ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Thị Quỳnh Anh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21/01/1985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vi-V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28/4/2018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BSCKII Nhi khoa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TK HSTC Ngoại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khoa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ĐT1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7106717"/>
                  </a:ext>
                </a:extLst>
              </a:tr>
              <a:tr h="409401"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Trần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Xuân Cảnh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13/11/1984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vi-V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08/6/2012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BSCKII Sản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Phụ khoa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TK Sản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bệnh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ĐT1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2547402"/>
                  </a:ext>
                </a:extLst>
              </a:tr>
              <a:tr h="409401"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Nguyễn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Xuân Chung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20/3/1986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vi-V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02/6/2016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BSCKII Sản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Phụ khoa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TK Phụ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ngoại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ĐT1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1996290"/>
                  </a:ext>
                </a:extLst>
              </a:tr>
              <a:tr h="302780"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Trần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Thị Ngọc Hà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03/11/1984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vi-V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094/2011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BSCKII Sản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Phụ khoa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TK Phụ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nội tiết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ĐT1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5548985"/>
                  </a:ext>
                </a:extLst>
              </a:tr>
              <a:tr h="302780"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Nguyễn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Thị Phương Lâm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26/3/1983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vi-V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24/4/2019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BSCKII Sản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Phụ khoa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TK Đẻ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ĐT1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7734522"/>
                  </a:ext>
                </a:extLst>
              </a:tr>
              <a:tr h="302780"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Nguyễn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Hùng Mạnh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29/4/1980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vi-V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16/10/2014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BSCKII </a:t>
                      </a:r>
                      <a:r>
                        <a:rPr lang="en-US" sz="12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Nhi</a:t>
                      </a:r>
                      <a:r>
                        <a:rPr lang="en-US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khoa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TK HSTCCĐ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ĐT1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6589138"/>
                  </a:ext>
                </a:extLst>
              </a:tr>
              <a:tr h="302780"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Nguyễn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Văn Nam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02/02/1974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vi-V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17/5/2013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BSCKII </a:t>
                      </a:r>
                      <a:r>
                        <a:rPr lang="en-US" sz="12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Nhi</a:t>
                      </a:r>
                      <a:r>
                        <a:rPr lang="en-US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kho</a:t>
                      </a:r>
                      <a:r>
                        <a:rPr lang="vi-VN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TK Tim mạch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ĐT1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4340141"/>
                  </a:ext>
                </a:extLst>
              </a:tr>
              <a:tr h="302780"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Bành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Thị Quỳnh Nga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27/10/1976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vi-V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14/4/2010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Thạc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sĩ QLBV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TP Điều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dưỡng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ĐT1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5878914"/>
                  </a:ext>
                </a:extLst>
              </a:tr>
              <a:tr h="409401"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Vương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Thị Minh Nguyệt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vi-V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23/11/1985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vi-V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09/11/2015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BSCKII </a:t>
                      </a:r>
                      <a:r>
                        <a:rPr lang="en-US" sz="12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Nhi</a:t>
                      </a:r>
                      <a:r>
                        <a:rPr lang="en-US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khoa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TK Khám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bệnh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ĐT1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5464774"/>
                  </a:ext>
                </a:extLst>
              </a:tr>
              <a:tr h="302780"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Sỹ Thanh Sơn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vi-V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19/02/1980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vi-V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03/6/2010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Thạc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sĩ kinh tế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TP Quản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lý chất lượng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ĐT1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9434381"/>
                  </a:ext>
                </a:extLst>
              </a:tr>
              <a:tr h="302780"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Trương Lệ Thi</a:t>
                      </a:r>
                      <a:endParaRPr lang="vi-V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15/11/1983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24/02/2016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BSCKII </a:t>
                      </a:r>
                      <a:r>
                        <a:rPr lang="en-US" sz="12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Nhi</a:t>
                      </a:r>
                      <a:r>
                        <a:rPr lang="en-US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khoa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TK. HSCCSS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ĐT1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7520292"/>
                  </a:ext>
                </a:extLst>
              </a:tr>
              <a:tr h="409401"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Lê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Trọng Thông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vi-V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24/01/1984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vi-V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19/5/2014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BSCKII </a:t>
                      </a:r>
                      <a:r>
                        <a:rPr lang="en-US" sz="12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Nhi</a:t>
                      </a:r>
                      <a:r>
                        <a:rPr lang="en-US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khoa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PK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Ngoại tông hợp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ĐT1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792283"/>
                  </a:ext>
                </a:extLst>
              </a:tr>
              <a:tr h="302780"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Đậu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Anh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Trung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21/11/1978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02/06/2015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BSCKII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Ngoại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khoa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TK Ngoại tổng hợp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ĐT1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32637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233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193165"/>
            <a:ext cx="8412480" cy="2891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/>
              <a:t>2, DANH SÁCH ĐỀ NGHỊ RÚT KHỎI QH BCH ĐẢNG BỘ NHIỆM KỲ 2025-2030</a:t>
            </a:r>
            <a:r>
              <a:rPr lang="vi-VN" sz="1400" b="1" dirty="0" smtClean="0"/>
              <a:t>:</a:t>
            </a:r>
            <a:endParaRPr lang="en-US" sz="14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583143"/>
              </p:ext>
            </p:extLst>
          </p:nvPr>
        </p:nvGraphicFramePr>
        <p:xfrm>
          <a:off x="144397" y="662649"/>
          <a:ext cx="8831849" cy="13655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6891">
                  <a:extLst>
                    <a:ext uri="{9D8B030D-6E8A-4147-A177-3AD203B41FA5}">
                      <a16:colId xmlns:a16="http://schemas.microsoft.com/office/drawing/2014/main" val="1588625424"/>
                    </a:ext>
                  </a:extLst>
                </a:gridCol>
                <a:gridCol w="1508557">
                  <a:extLst>
                    <a:ext uri="{9D8B030D-6E8A-4147-A177-3AD203B41FA5}">
                      <a16:colId xmlns:a16="http://schemas.microsoft.com/office/drawing/2014/main" val="1055418694"/>
                    </a:ext>
                  </a:extLst>
                </a:gridCol>
                <a:gridCol w="879120">
                  <a:extLst>
                    <a:ext uri="{9D8B030D-6E8A-4147-A177-3AD203B41FA5}">
                      <a16:colId xmlns:a16="http://schemas.microsoft.com/office/drawing/2014/main" val="3679907513"/>
                    </a:ext>
                  </a:extLst>
                </a:gridCol>
                <a:gridCol w="774411">
                  <a:extLst>
                    <a:ext uri="{9D8B030D-6E8A-4147-A177-3AD203B41FA5}">
                      <a16:colId xmlns:a16="http://schemas.microsoft.com/office/drawing/2014/main" val="2492807090"/>
                    </a:ext>
                  </a:extLst>
                </a:gridCol>
                <a:gridCol w="720276">
                  <a:extLst>
                    <a:ext uri="{9D8B030D-6E8A-4147-A177-3AD203B41FA5}">
                      <a16:colId xmlns:a16="http://schemas.microsoft.com/office/drawing/2014/main" val="2562527590"/>
                    </a:ext>
                  </a:extLst>
                </a:gridCol>
                <a:gridCol w="555917">
                  <a:extLst>
                    <a:ext uri="{9D8B030D-6E8A-4147-A177-3AD203B41FA5}">
                      <a16:colId xmlns:a16="http://schemas.microsoft.com/office/drawing/2014/main" val="1368709633"/>
                    </a:ext>
                  </a:extLst>
                </a:gridCol>
                <a:gridCol w="1459716">
                  <a:extLst>
                    <a:ext uri="{9D8B030D-6E8A-4147-A177-3AD203B41FA5}">
                      <a16:colId xmlns:a16="http://schemas.microsoft.com/office/drawing/2014/main" val="3708886757"/>
                    </a:ext>
                  </a:extLst>
                </a:gridCol>
                <a:gridCol w="954908">
                  <a:extLst>
                    <a:ext uri="{9D8B030D-6E8A-4147-A177-3AD203B41FA5}">
                      <a16:colId xmlns:a16="http://schemas.microsoft.com/office/drawing/2014/main" val="2503425266"/>
                    </a:ext>
                  </a:extLst>
                </a:gridCol>
                <a:gridCol w="1672053">
                  <a:extLst>
                    <a:ext uri="{9D8B030D-6E8A-4147-A177-3AD203B41FA5}">
                      <a16:colId xmlns:a16="http://schemas.microsoft.com/office/drawing/2014/main" val="2798584513"/>
                    </a:ext>
                  </a:extLst>
                </a:gridCol>
              </a:tblGrid>
              <a:tr h="40188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TT</a:t>
                      </a:r>
                      <a:endParaRPr lang="en-US" sz="1200" dirty="0"/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Họ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tên</a:t>
                      </a:r>
                      <a:r>
                        <a:rPr lang="en-US" sz="1200" baseline="0" dirty="0" smtClean="0"/>
                        <a:t>/</a:t>
                      </a:r>
                      <a:r>
                        <a:rPr lang="en-US" sz="1200" baseline="0" dirty="0" err="1" smtClean="0"/>
                        <a:t>chức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danh</a:t>
                      </a:r>
                      <a:r>
                        <a:rPr lang="en-US" sz="1200" baseline="0" dirty="0" smtClean="0"/>
                        <a:t> QH</a:t>
                      </a:r>
                      <a:endParaRPr lang="en-US" sz="1200" dirty="0"/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 err="1" smtClean="0">
                          <a:effectLst/>
                        </a:rPr>
                        <a:t>Ngày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200" u="none" strike="noStrike" baseline="0" dirty="0" err="1" smtClean="0">
                          <a:effectLst/>
                        </a:rPr>
                        <a:t>sinh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err="1" smtClean="0">
                          <a:effectLst/>
                        </a:rPr>
                        <a:t>Ngày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200" u="none" strike="noStrike" baseline="0" dirty="0" err="1" smtClean="0">
                          <a:effectLst/>
                        </a:rPr>
                        <a:t>vào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200" u="none" strike="noStrike" baseline="0" dirty="0" err="1" smtClean="0">
                          <a:effectLst/>
                        </a:rPr>
                        <a:t>đảng</a:t>
                      </a: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 smtClean="0">
                          <a:effectLst/>
                        </a:rPr>
                        <a:t>TĐCM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 smtClean="0">
                          <a:effectLst/>
                        </a:rPr>
                        <a:t>TĐCT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err="1" smtClean="0">
                          <a:effectLst/>
                        </a:rPr>
                        <a:t>Chức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200" u="none" strike="noStrike" baseline="0" dirty="0" err="1" smtClean="0">
                          <a:effectLst/>
                        </a:rPr>
                        <a:t>vụ</a:t>
                      </a: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ĐT</a:t>
                      </a:r>
                      <a:r>
                        <a:rPr lang="vi-VN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quy hoạch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Ghi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chú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079823"/>
                  </a:ext>
                </a:extLst>
              </a:tr>
              <a:tr h="481838"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vi-VN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ỦY</a:t>
                      </a:r>
                      <a:r>
                        <a:rPr lang="vi-VN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VIÊN 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BAN THƯỜNG VỤ ĐẢNG ỦY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1453864"/>
                  </a:ext>
                </a:extLst>
              </a:tr>
              <a:tr h="4818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Nguyễn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Thị Quỳnh Anh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21/9/1972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09/5/2005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Thạc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sĩ kinh tế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UV BCH;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TP TCKT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ĐT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Nguyện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vọng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cá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nhân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xin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rút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khoi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QH BTV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1016297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627574"/>
              </p:ext>
            </p:extLst>
          </p:nvPr>
        </p:nvGraphicFramePr>
        <p:xfrm>
          <a:off x="167425" y="2497696"/>
          <a:ext cx="8667640" cy="39060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3863">
                  <a:extLst>
                    <a:ext uri="{9D8B030D-6E8A-4147-A177-3AD203B41FA5}">
                      <a16:colId xmlns:a16="http://schemas.microsoft.com/office/drawing/2014/main" val="1588625424"/>
                    </a:ext>
                  </a:extLst>
                </a:gridCol>
                <a:gridCol w="1508557">
                  <a:extLst>
                    <a:ext uri="{9D8B030D-6E8A-4147-A177-3AD203B41FA5}">
                      <a16:colId xmlns:a16="http://schemas.microsoft.com/office/drawing/2014/main" val="1055418694"/>
                    </a:ext>
                  </a:extLst>
                </a:gridCol>
                <a:gridCol w="879120">
                  <a:extLst>
                    <a:ext uri="{9D8B030D-6E8A-4147-A177-3AD203B41FA5}">
                      <a16:colId xmlns:a16="http://schemas.microsoft.com/office/drawing/2014/main" val="3679907513"/>
                    </a:ext>
                  </a:extLst>
                </a:gridCol>
                <a:gridCol w="774411">
                  <a:extLst>
                    <a:ext uri="{9D8B030D-6E8A-4147-A177-3AD203B41FA5}">
                      <a16:colId xmlns:a16="http://schemas.microsoft.com/office/drawing/2014/main" val="2492807090"/>
                    </a:ext>
                  </a:extLst>
                </a:gridCol>
                <a:gridCol w="720276">
                  <a:extLst>
                    <a:ext uri="{9D8B030D-6E8A-4147-A177-3AD203B41FA5}">
                      <a16:colId xmlns:a16="http://schemas.microsoft.com/office/drawing/2014/main" val="2562527590"/>
                    </a:ext>
                  </a:extLst>
                </a:gridCol>
                <a:gridCol w="547441">
                  <a:extLst>
                    <a:ext uri="{9D8B030D-6E8A-4147-A177-3AD203B41FA5}">
                      <a16:colId xmlns:a16="http://schemas.microsoft.com/office/drawing/2014/main" val="1368709633"/>
                    </a:ext>
                  </a:extLst>
                </a:gridCol>
                <a:gridCol w="1327011">
                  <a:extLst>
                    <a:ext uri="{9D8B030D-6E8A-4147-A177-3AD203B41FA5}">
                      <a16:colId xmlns:a16="http://schemas.microsoft.com/office/drawing/2014/main" val="3708886757"/>
                    </a:ext>
                  </a:extLst>
                </a:gridCol>
                <a:gridCol w="954908">
                  <a:extLst>
                    <a:ext uri="{9D8B030D-6E8A-4147-A177-3AD203B41FA5}">
                      <a16:colId xmlns:a16="http://schemas.microsoft.com/office/drawing/2014/main" val="2503425266"/>
                    </a:ext>
                  </a:extLst>
                </a:gridCol>
                <a:gridCol w="1672053">
                  <a:extLst>
                    <a:ext uri="{9D8B030D-6E8A-4147-A177-3AD203B41FA5}">
                      <a16:colId xmlns:a16="http://schemas.microsoft.com/office/drawing/2014/main" val="2798584513"/>
                    </a:ext>
                  </a:extLst>
                </a:gridCol>
              </a:tblGrid>
              <a:tr h="40188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TT</a:t>
                      </a:r>
                      <a:endParaRPr lang="en-US" sz="1200" dirty="0"/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Họ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tên</a:t>
                      </a:r>
                      <a:r>
                        <a:rPr lang="en-US" sz="1200" baseline="0" dirty="0" smtClean="0"/>
                        <a:t>/</a:t>
                      </a:r>
                      <a:r>
                        <a:rPr lang="en-US" sz="1200" baseline="0" dirty="0" err="1" smtClean="0"/>
                        <a:t>chức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danh</a:t>
                      </a:r>
                      <a:r>
                        <a:rPr lang="en-US" sz="1200" baseline="0" dirty="0" smtClean="0"/>
                        <a:t> QH</a:t>
                      </a:r>
                      <a:endParaRPr lang="en-US" sz="1200" dirty="0"/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 err="1" smtClean="0">
                          <a:effectLst/>
                        </a:rPr>
                        <a:t>Ngày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200" u="none" strike="noStrike" baseline="0" dirty="0" err="1" smtClean="0">
                          <a:effectLst/>
                        </a:rPr>
                        <a:t>sinh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err="1" smtClean="0">
                          <a:effectLst/>
                        </a:rPr>
                        <a:t>Ngày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200" u="none" strike="noStrike" baseline="0" dirty="0" err="1" smtClean="0">
                          <a:effectLst/>
                        </a:rPr>
                        <a:t>vào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200" u="none" strike="noStrike" baseline="0" dirty="0" err="1" smtClean="0">
                          <a:effectLst/>
                        </a:rPr>
                        <a:t>đảng</a:t>
                      </a: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 smtClean="0">
                          <a:effectLst/>
                        </a:rPr>
                        <a:t>TĐCM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r>
                        <a:rPr lang="en-US" sz="1200" u="none" strike="noStrike" dirty="0" smtClean="0">
                          <a:effectLst/>
                        </a:rPr>
                        <a:t>TĐCT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err="1" smtClean="0">
                          <a:effectLst/>
                        </a:rPr>
                        <a:t>Chức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200" u="none" strike="noStrike" baseline="0" dirty="0" err="1" smtClean="0">
                          <a:effectLst/>
                        </a:rPr>
                        <a:t>vụ</a:t>
                      </a: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ĐT</a:t>
                      </a:r>
                      <a:r>
                        <a:rPr lang="vi-VN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quy hoạch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Ghi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chú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079823"/>
                  </a:ext>
                </a:extLst>
              </a:tr>
              <a:tr h="3072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BÍ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THƯ ĐẢNG ỦY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3" marR="5763" marT="5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1453864"/>
                  </a:ext>
                </a:extLst>
              </a:tr>
              <a:tr h="4818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Trần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Quang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Hanh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14/4/1975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27/3/2026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TS Y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học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UV BCH;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PGĐ BV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ĐT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Giới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thiệu QH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Bí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thư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Đảng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ủy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1016297"/>
                  </a:ext>
                </a:extLst>
              </a:tr>
              <a:tr h="2837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ỦY</a:t>
                      </a:r>
                      <a:r>
                        <a:rPr lang="vi-VN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VIÊN BAN 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THƯỜNG VỤ ĐẢNG ỦY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326315"/>
                  </a:ext>
                </a:extLst>
              </a:tr>
              <a:tr h="4052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Trần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Quang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Hanh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14/4/1975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27/3/2026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TS Y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học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UV BCH;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PGĐ BV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ĐT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Giới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thiệu 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QH UV BTV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Đảng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ủy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9254180"/>
                  </a:ext>
                </a:extLst>
              </a:tr>
              <a:tr h="4052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III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ỦY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VIÊN BCH ĐẢNG BỘ</a:t>
                      </a:r>
                      <a:endParaRPr lang="vi-VN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040869"/>
                  </a:ext>
                </a:extLst>
              </a:tr>
              <a:tr h="4052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Nguyễn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Thúy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Dung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07/7/2020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BSCKII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Nhi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khoa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Trưởng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khoa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</a:t>
                      </a:r>
                    </a:p>
                    <a:p>
                      <a:pPr algn="ctr" fontAlgn="ctr"/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Khám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&amp; ĐTTN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ĐT1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Giới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thiệu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QH UV BCH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2001548"/>
                  </a:ext>
                </a:extLst>
              </a:tr>
              <a:tr h="4052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Nguyễn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Thanh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Hưng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13/12/2023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BSCKI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Sản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Phụ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khoa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Phó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khoa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Đẻ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;</a:t>
                      </a:r>
                    </a:p>
                    <a:p>
                      <a:pPr algn="ctr" fontAlgn="ctr"/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BT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Đoàn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TN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ĐT1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Giới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thiệu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QH UV BCH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91575"/>
                  </a:ext>
                </a:extLst>
              </a:tr>
              <a:tr h="4052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Phan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Quang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Trung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13/11/2019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BSCKII TMH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Phó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khoa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Tai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Mũi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Họng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ĐT1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Giới thiệu QH UV BCH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6501220"/>
                  </a:ext>
                </a:extLst>
              </a:tr>
              <a:tr h="4052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Trần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Anh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Tú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22/12/2002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BSCKII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Sản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Phụ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khoa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Trưởng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Trung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tâm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SLCĐTS&amp;SS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ĐT1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Giới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thiệu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QH UV BCH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756" marR="7756" marT="77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2723826"/>
                  </a:ext>
                </a:extLst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144397" y="2208499"/>
            <a:ext cx="8412480" cy="2891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/>
              <a:t>3, DANH SÁCH </a:t>
            </a:r>
            <a:r>
              <a:rPr lang="vi-VN" sz="1400" b="1" dirty="0"/>
              <a:t>DỰ KIẾN GIỚI THIỆU BỔ SUNG QUY HOẠCH </a:t>
            </a:r>
            <a:r>
              <a:rPr lang="en-US" sz="1400" b="1" dirty="0" smtClean="0"/>
              <a:t> BCH ĐẢNG BỘ NHIỆM KỲ 2025-2030</a:t>
            </a:r>
            <a:r>
              <a:rPr lang="vi-VN" sz="1400" b="1" dirty="0" smtClean="0"/>
              <a:t>: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0578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06333" y="62488"/>
            <a:ext cx="8412480" cy="2891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/>
              <a:t>Đ/C TRẦN QUANG HANH:</a:t>
            </a:r>
            <a:endParaRPr lang="en-US" sz="14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0558" y="335678"/>
            <a:ext cx="8412480" cy="2891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/>
              <a:t>1, QUÁ TRÌNH ĐÀO TẠO:</a:t>
            </a:r>
            <a:endParaRPr lang="en-US" sz="1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547379"/>
              </p:ext>
            </p:extLst>
          </p:nvPr>
        </p:nvGraphicFramePr>
        <p:xfrm>
          <a:off x="139088" y="3033439"/>
          <a:ext cx="8798850" cy="273825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857137">
                  <a:extLst>
                    <a:ext uri="{9D8B030D-6E8A-4147-A177-3AD203B41FA5}">
                      <a16:colId xmlns:a16="http://schemas.microsoft.com/office/drawing/2014/main" val="1682586541"/>
                    </a:ext>
                  </a:extLst>
                </a:gridCol>
                <a:gridCol w="6941713">
                  <a:extLst>
                    <a:ext uri="{9D8B030D-6E8A-4147-A177-3AD203B41FA5}">
                      <a16:colId xmlns:a16="http://schemas.microsoft.com/office/drawing/2014/main" val="3073697544"/>
                    </a:ext>
                  </a:extLst>
                </a:gridCol>
              </a:tblGrid>
              <a:tr h="35087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 smtClean="0">
                          <a:effectLst/>
                        </a:rPr>
                        <a:t>Thời</a:t>
                      </a:r>
                      <a:r>
                        <a:rPr lang="en-GB" sz="1300" baseline="0" dirty="0" smtClean="0">
                          <a:effectLst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</a:rPr>
                        <a:t>gian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effectLst/>
                        </a:rPr>
                        <a:t>Chức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danh</a:t>
                      </a:r>
                      <a:r>
                        <a:rPr lang="en-GB" sz="1200" dirty="0">
                          <a:effectLst/>
                        </a:rPr>
                        <a:t>, </a:t>
                      </a:r>
                      <a:r>
                        <a:rPr lang="en-GB" sz="1200" dirty="0" err="1">
                          <a:effectLst/>
                        </a:rPr>
                        <a:t>chức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vụ</a:t>
                      </a:r>
                      <a:r>
                        <a:rPr lang="en-GB" sz="1200" dirty="0">
                          <a:effectLst/>
                        </a:rPr>
                        <a:t>, </a:t>
                      </a:r>
                      <a:r>
                        <a:rPr lang="en-GB" sz="1200" dirty="0" err="1">
                          <a:effectLst/>
                        </a:rPr>
                        <a:t>đơn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vị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công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tác</a:t>
                      </a:r>
                      <a:r>
                        <a:rPr lang="en-GB" sz="1200" dirty="0">
                          <a:effectLst/>
                        </a:rPr>
                        <a:t> (</a:t>
                      </a:r>
                      <a:r>
                        <a:rPr lang="en-GB" sz="1200" dirty="0" err="1">
                          <a:effectLst/>
                        </a:rPr>
                        <a:t>Đảng</a:t>
                      </a:r>
                      <a:r>
                        <a:rPr lang="en-GB" sz="1200" dirty="0">
                          <a:effectLst/>
                        </a:rPr>
                        <a:t>, </a:t>
                      </a:r>
                      <a:r>
                        <a:rPr lang="en-GB" sz="1200" dirty="0" err="1">
                          <a:effectLst/>
                        </a:rPr>
                        <a:t>chính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quyền</a:t>
                      </a:r>
                      <a:r>
                        <a:rPr lang="en-GB" sz="1200" dirty="0">
                          <a:effectLst/>
                        </a:rPr>
                        <a:t>, </a:t>
                      </a:r>
                      <a:r>
                        <a:rPr lang="en-GB" sz="1200" dirty="0" err="1">
                          <a:effectLst/>
                        </a:rPr>
                        <a:t>đoàn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thể</a:t>
                      </a:r>
                      <a:r>
                        <a:rPr lang="en-GB" sz="120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28478384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11/2004-6/2011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>
                          <a:effectLst/>
                        </a:rPr>
                        <a:t>Bác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sĩ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làm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việc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tại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Khoa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Phụ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Sản</a:t>
                      </a:r>
                      <a:r>
                        <a:rPr lang="en-GB" sz="1300" dirty="0">
                          <a:effectLst/>
                        </a:rPr>
                        <a:t>, </a:t>
                      </a:r>
                      <a:r>
                        <a:rPr lang="en-GB" sz="1300" dirty="0" err="1">
                          <a:effectLst/>
                        </a:rPr>
                        <a:t>Bệnh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viện</a:t>
                      </a:r>
                      <a:r>
                        <a:rPr lang="en-GB" sz="1300" dirty="0">
                          <a:effectLst/>
                        </a:rPr>
                        <a:t> HNĐK </a:t>
                      </a:r>
                      <a:r>
                        <a:rPr lang="en-GB" sz="1300" dirty="0" err="1">
                          <a:effectLst/>
                        </a:rPr>
                        <a:t>tỉnh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Nghệ</a:t>
                      </a:r>
                      <a:r>
                        <a:rPr lang="en-GB" sz="1300" dirty="0">
                          <a:effectLst/>
                        </a:rPr>
                        <a:t> An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598137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7/2011-8/2014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>
                          <a:effectLst/>
                        </a:rPr>
                        <a:t>Phó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trưởng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phòng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Kế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hoạch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tổng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hợp</a:t>
                      </a:r>
                      <a:r>
                        <a:rPr lang="en-GB" sz="1300" dirty="0">
                          <a:effectLst/>
                        </a:rPr>
                        <a:t> – BV HNĐK </a:t>
                      </a:r>
                      <a:r>
                        <a:rPr lang="en-GB" sz="1300" dirty="0" err="1">
                          <a:effectLst/>
                        </a:rPr>
                        <a:t>tỉnh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Nghệ</a:t>
                      </a:r>
                      <a:r>
                        <a:rPr lang="en-GB" sz="1300" dirty="0">
                          <a:effectLst/>
                        </a:rPr>
                        <a:t> An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5531645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01/9/2014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>
                          <a:effectLst/>
                        </a:rPr>
                        <a:t>Chuyển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về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công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tác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tại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khoa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Sản</a:t>
                      </a:r>
                      <a:r>
                        <a:rPr lang="en-GB" sz="1300" dirty="0">
                          <a:effectLst/>
                        </a:rPr>
                        <a:t> – BV </a:t>
                      </a:r>
                      <a:r>
                        <a:rPr lang="en-GB" sz="1300" dirty="0" err="1">
                          <a:effectLst/>
                        </a:rPr>
                        <a:t>Sản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Nhi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Nghệ</a:t>
                      </a:r>
                      <a:r>
                        <a:rPr lang="en-GB" sz="1300" dirty="0">
                          <a:effectLst/>
                        </a:rPr>
                        <a:t> An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6743033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9/2014 – 3/2021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>
                          <a:effectLst/>
                        </a:rPr>
                        <a:t>Phó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Bí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thư</a:t>
                      </a:r>
                      <a:r>
                        <a:rPr lang="en-GB" sz="1300" dirty="0">
                          <a:effectLst/>
                        </a:rPr>
                        <a:t> chi </a:t>
                      </a:r>
                      <a:r>
                        <a:rPr lang="en-GB" sz="1300" dirty="0" err="1">
                          <a:effectLst/>
                        </a:rPr>
                        <a:t>bộ</a:t>
                      </a:r>
                      <a:r>
                        <a:rPr lang="en-GB" sz="1300" dirty="0">
                          <a:effectLst/>
                        </a:rPr>
                        <a:t>, </a:t>
                      </a:r>
                      <a:r>
                        <a:rPr lang="en-GB" sz="1300" dirty="0" err="1">
                          <a:effectLst/>
                        </a:rPr>
                        <a:t>Phó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trưởng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khoa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Sản</a:t>
                      </a:r>
                      <a:r>
                        <a:rPr lang="en-GB" sz="1300" dirty="0">
                          <a:effectLst/>
                        </a:rPr>
                        <a:t> – </a:t>
                      </a:r>
                      <a:r>
                        <a:rPr lang="en-GB" sz="1300" dirty="0" err="1">
                          <a:effectLst/>
                        </a:rPr>
                        <a:t>Bệnh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viện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Sản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Nhi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Nghệ</a:t>
                      </a:r>
                      <a:r>
                        <a:rPr lang="en-GB" sz="1300" dirty="0">
                          <a:effectLst/>
                        </a:rPr>
                        <a:t> An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6891604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04/2021- 01/2022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>
                          <a:effectLst/>
                        </a:rPr>
                        <a:t>Bí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thư</a:t>
                      </a:r>
                      <a:r>
                        <a:rPr lang="en-GB" sz="1300" dirty="0">
                          <a:effectLst/>
                        </a:rPr>
                        <a:t> chi </a:t>
                      </a:r>
                      <a:r>
                        <a:rPr lang="en-GB" sz="1300" dirty="0" err="1">
                          <a:effectLst/>
                        </a:rPr>
                        <a:t>bộ</a:t>
                      </a:r>
                      <a:r>
                        <a:rPr lang="en-GB" sz="1300" dirty="0">
                          <a:effectLst/>
                        </a:rPr>
                        <a:t>, </a:t>
                      </a:r>
                      <a:r>
                        <a:rPr lang="en-GB" sz="1300" dirty="0" err="1">
                          <a:effectLst/>
                        </a:rPr>
                        <a:t>Phó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khoa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phụ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trách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khoa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sản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bệnh</a:t>
                      </a:r>
                      <a:r>
                        <a:rPr lang="en-GB" sz="1300" dirty="0">
                          <a:effectLst/>
                        </a:rPr>
                        <a:t> – </a:t>
                      </a:r>
                      <a:r>
                        <a:rPr lang="en-GB" sz="1300" dirty="0" err="1">
                          <a:effectLst/>
                        </a:rPr>
                        <a:t>Bệnh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viện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Sản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Nhi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Nghệ</a:t>
                      </a:r>
                      <a:r>
                        <a:rPr lang="en-GB" sz="1300" dirty="0">
                          <a:effectLst/>
                        </a:rPr>
                        <a:t> An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99875419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02/2022 12/9/2024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Bí thư chi bộ, Trưởng khoa Sản bệnh – BV Sản Nhi Nghệ 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4377582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</a:rPr>
                        <a:t>Từ 13/9/2024 đến nay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 smtClean="0">
                          <a:effectLst/>
                        </a:rPr>
                        <a:t>Phó</a:t>
                      </a:r>
                      <a:r>
                        <a:rPr lang="en-GB" sz="1300" dirty="0" smtClean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Giám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đốc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Bệnh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viện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Sản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Nhi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Nghệ</a:t>
                      </a:r>
                      <a:r>
                        <a:rPr lang="en-GB" sz="1300" dirty="0">
                          <a:effectLst/>
                        </a:rPr>
                        <a:t> An; </a:t>
                      </a:r>
                      <a:r>
                        <a:rPr lang="en-GB" sz="1300" dirty="0" err="1">
                          <a:effectLst/>
                        </a:rPr>
                        <a:t>Bí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thư</a:t>
                      </a:r>
                      <a:r>
                        <a:rPr lang="en-GB" sz="1300" dirty="0">
                          <a:effectLst/>
                        </a:rPr>
                        <a:t> Chi </a:t>
                      </a:r>
                      <a:r>
                        <a:rPr lang="en-GB" sz="1300" dirty="0" err="1">
                          <a:effectLst/>
                        </a:rPr>
                        <a:t>bộ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>
                          <a:effectLst/>
                        </a:rPr>
                        <a:t>Sản</a:t>
                      </a:r>
                      <a:r>
                        <a:rPr lang="en-GB" sz="1300" dirty="0">
                          <a:effectLst/>
                        </a:rPr>
                        <a:t> </a:t>
                      </a:r>
                      <a:r>
                        <a:rPr lang="en-GB" sz="1300" dirty="0" err="1" smtClean="0">
                          <a:effectLst/>
                        </a:rPr>
                        <a:t>bệnh</a:t>
                      </a:r>
                      <a:r>
                        <a:rPr lang="en-GB" sz="1300" dirty="0" smtClean="0">
                          <a:effectLst/>
                        </a:rPr>
                        <a:t>; UV</a:t>
                      </a:r>
                      <a:r>
                        <a:rPr lang="en-GB" sz="1300" baseline="0" dirty="0" smtClean="0">
                          <a:effectLst/>
                        </a:rPr>
                        <a:t> BCH </a:t>
                      </a:r>
                      <a:r>
                        <a:rPr lang="en-GB" sz="1300" baseline="0" dirty="0" err="1" smtClean="0">
                          <a:effectLst/>
                        </a:rPr>
                        <a:t>Đảng</a:t>
                      </a:r>
                      <a:r>
                        <a:rPr lang="en-GB" sz="1300" baseline="0" dirty="0" smtClean="0">
                          <a:effectLst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</a:rPr>
                        <a:t>bộ</a:t>
                      </a:r>
                      <a:r>
                        <a:rPr lang="en-GB" sz="1300" baseline="0" dirty="0" smtClean="0">
                          <a:effectLst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</a:rPr>
                        <a:t>từ</a:t>
                      </a:r>
                      <a:r>
                        <a:rPr lang="en-GB" sz="1300" baseline="0" dirty="0" smtClean="0">
                          <a:effectLst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</a:rPr>
                        <a:t>tháng</a:t>
                      </a:r>
                      <a:r>
                        <a:rPr lang="en-GB" sz="1300" baseline="0" dirty="0" smtClean="0">
                          <a:effectLst/>
                        </a:rPr>
                        <a:t> 01/2025 </a:t>
                      </a:r>
                      <a:r>
                        <a:rPr lang="en-GB" sz="1300" baseline="0" dirty="0" err="1" smtClean="0">
                          <a:effectLst/>
                        </a:rPr>
                        <a:t>đến</a:t>
                      </a:r>
                      <a:r>
                        <a:rPr lang="en-GB" sz="1300" baseline="0" dirty="0" smtClean="0">
                          <a:effectLst/>
                        </a:rPr>
                        <a:t> nay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3880698"/>
                  </a:ext>
                </a:extLst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139088" y="2685659"/>
            <a:ext cx="8412480" cy="2891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/>
              <a:t>2</a:t>
            </a:r>
            <a:r>
              <a:rPr lang="en-US" sz="1400" b="1" dirty="0" smtClean="0"/>
              <a:t>, QUÁ TRÌNH CÔNG TÁC:</a:t>
            </a:r>
            <a:endParaRPr lang="en-US" sz="14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847932"/>
              </p:ext>
            </p:extLst>
          </p:nvPr>
        </p:nvGraphicFramePr>
        <p:xfrm>
          <a:off x="139088" y="699465"/>
          <a:ext cx="8798850" cy="192761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101836">
                  <a:extLst>
                    <a:ext uri="{9D8B030D-6E8A-4147-A177-3AD203B41FA5}">
                      <a16:colId xmlns:a16="http://schemas.microsoft.com/office/drawing/2014/main" val="826278970"/>
                    </a:ext>
                  </a:extLst>
                </a:gridCol>
                <a:gridCol w="6697014">
                  <a:extLst>
                    <a:ext uri="{9D8B030D-6E8A-4147-A177-3AD203B41FA5}">
                      <a16:colId xmlns:a16="http://schemas.microsoft.com/office/drawing/2014/main" val="4262758022"/>
                    </a:ext>
                  </a:extLst>
                </a:gridCol>
              </a:tblGrid>
              <a:tr h="35087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 smtClean="0">
                          <a:effectLst/>
                        </a:rPr>
                        <a:t>Thời</a:t>
                      </a:r>
                      <a:r>
                        <a:rPr lang="en-GB" sz="1300" baseline="0" dirty="0" smtClean="0">
                          <a:effectLst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</a:rPr>
                        <a:t>gian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 smtClean="0">
                          <a:effectLst/>
                        </a:rPr>
                        <a:t>Các</a:t>
                      </a:r>
                      <a:r>
                        <a:rPr lang="en-GB" sz="1200" baseline="0" dirty="0" smtClean="0">
                          <a:effectLst/>
                        </a:rPr>
                        <a:t> </a:t>
                      </a:r>
                      <a:r>
                        <a:rPr lang="en-GB" sz="1200" baseline="0" dirty="0" err="1" smtClean="0">
                          <a:effectLst/>
                        </a:rPr>
                        <a:t>khóa</a:t>
                      </a:r>
                      <a:r>
                        <a:rPr lang="en-GB" sz="1200" baseline="0" dirty="0" smtClean="0">
                          <a:effectLst/>
                        </a:rPr>
                        <a:t> </a:t>
                      </a:r>
                      <a:r>
                        <a:rPr lang="en-GB" sz="1200" baseline="0" dirty="0" err="1" smtClean="0">
                          <a:effectLst/>
                        </a:rPr>
                        <a:t>đào</a:t>
                      </a:r>
                      <a:r>
                        <a:rPr lang="en-GB" sz="1200" baseline="0" dirty="0" smtClean="0">
                          <a:effectLst/>
                        </a:rPr>
                        <a:t> </a:t>
                      </a:r>
                      <a:r>
                        <a:rPr lang="en-GB" sz="1200" baseline="0" dirty="0" err="1" smtClean="0">
                          <a:effectLst/>
                        </a:rPr>
                        <a:t>tạo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6159519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bg1"/>
                          </a:solidFill>
                          <a:effectLst/>
                        </a:rPr>
                        <a:t>9/1992-8/1998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 smtClean="0">
                          <a:effectLst/>
                        </a:rPr>
                        <a:t>Học</a:t>
                      </a:r>
                      <a:r>
                        <a:rPr lang="en-GB" sz="1300" baseline="0" dirty="0" smtClean="0">
                          <a:effectLst/>
                        </a:rPr>
                        <a:t> BSĐK </a:t>
                      </a:r>
                      <a:r>
                        <a:rPr lang="en-GB" sz="1300" baseline="0" dirty="0" err="1" smtClean="0">
                          <a:effectLst/>
                        </a:rPr>
                        <a:t>tại</a:t>
                      </a:r>
                      <a:r>
                        <a:rPr lang="en-GB" sz="1300" baseline="0" dirty="0" smtClean="0">
                          <a:effectLst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</a:rPr>
                        <a:t>Trường</a:t>
                      </a:r>
                      <a:r>
                        <a:rPr lang="en-GB" sz="1300" baseline="0" dirty="0" smtClean="0">
                          <a:effectLst/>
                        </a:rPr>
                        <a:t> ĐH Y </a:t>
                      </a:r>
                      <a:r>
                        <a:rPr lang="en-GB" sz="1300" baseline="0" dirty="0" err="1" smtClean="0">
                          <a:effectLst/>
                        </a:rPr>
                        <a:t>Hà</a:t>
                      </a:r>
                      <a:r>
                        <a:rPr lang="en-GB" sz="1300" baseline="0" dirty="0" smtClean="0">
                          <a:effectLst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</a:rPr>
                        <a:t>Nội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8511507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11/2007-12/2009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Thạc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sĩ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BS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Sản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Phụ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khoa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tại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ĐH Y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Hà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Nội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7189112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6/2014-7/2016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VB2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Ngôn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ngữ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Anh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tại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ĐH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Vinh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47819830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8/2015-10/2016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Trung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cấp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LLCT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tại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chính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trị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tỉnh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Nghệ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2581614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10/2017-10/2020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Nghiên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cứu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tại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Viện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Ký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trùng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Côn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trùng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Trung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ương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75423409"/>
                  </a:ext>
                </a:extLst>
              </a:tr>
            </a:tbl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>
          <a:xfrm>
            <a:off x="139088" y="5935275"/>
            <a:ext cx="8412480" cy="813254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bg1"/>
                </a:solidFill>
              </a:rPr>
              <a:t>3, </a:t>
            </a:r>
            <a:r>
              <a:rPr lang="en-US" sz="1400" b="1" dirty="0" err="1" smtClean="0">
                <a:solidFill>
                  <a:schemeClr val="bg1"/>
                </a:solidFill>
              </a:rPr>
              <a:t>Thành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tích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khen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thưởng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đạt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được</a:t>
            </a:r>
            <a:r>
              <a:rPr lang="en-US" sz="1400" b="1" dirty="0" smtClean="0">
                <a:solidFill>
                  <a:schemeClr val="bg1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en-US" sz="1400" b="1" dirty="0" err="1" smtClean="0">
                <a:solidFill>
                  <a:schemeClr val="bg1"/>
                </a:solidFill>
              </a:rPr>
              <a:t>Được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nhận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bằng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khen</a:t>
            </a:r>
            <a:r>
              <a:rPr lang="en-US" sz="1400" b="1" dirty="0" smtClean="0">
                <a:solidFill>
                  <a:schemeClr val="bg1"/>
                </a:solidFill>
              </a:rPr>
              <a:t> UBND </a:t>
            </a:r>
            <a:r>
              <a:rPr lang="en-US" sz="1400" b="1" dirty="0" err="1" smtClean="0">
                <a:solidFill>
                  <a:schemeClr val="bg1"/>
                </a:solidFill>
              </a:rPr>
              <a:t>tỉnh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các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năm</a:t>
            </a:r>
            <a:r>
              <a:rPr lang="en-US" sz="1400" b="1" dirty="0" smtClean="0">
                <a:solidFill>
                  <a:schemeClr val="bg1"/>
                </a:solidFill>
              </a:rPr>
              <a:t> 2021, 2018</a:t>
            </a:r>
          </a:p>
          <a:p>
            <a:pPr marL="285750" indent="-285750">
              <a:buFontTx/>
              <a:buChar char="-"/>
            </a:pPr>
            <a:r>
              <a:rPr lang="en-US" sz="1400" b="1" dirty="0" err="1" smtClean="0">
                <a:solidFill>
                  <a:schemeClr val="bg1"/>
                </a:solidFill>
              </a:rPr>
              <a:t>Được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nhận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danh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hiệu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Thầy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thuốc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ưu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tú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năm</a:t>
            </a:r>
            <a:r>
              <a:rPr lang="en-US" sz="1400" b="1" dirty="0" smtClean="0">
                <a:solidFill>
                  <a:schemeClr val="bg1"/>
                </a:solidFill>
              </a:rPr>
              <a:t> 2024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84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06333" y="62488"/>
            <a:ext cx="8412480" cy="2891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/>
              <a:t>Đ/C  NGUYỄN THÚY DUNG:</a:t>
            </a:r>
            <a:endParaRPr lang="en-US" sz="14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0558" y="335678"/>
            <a:ext cx="8412480" cy="2891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/>
              <a:t>1, QUÁ TRÌNH ĐÀO TẠO:</a:t>
            </a:r>
            <a:endParaRPr lang="en-US" sz="1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132817"/>
              </p:ext>
            </p:extLst>
          </p:nvPr>
        </p:nvGraphicFramePr>
        <p:xfrm>
          <a:off x="139088" y="2932588"/>
          <a:ext cx="8798850" cy="237441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857137">
                  <a:extLst>
                    <a:ext uri="{9D8B030D-6E8A-4147-A177-3AD203B41FA5}">
                      <a16:colId xmlns:a16="http://schemas.microsoft.com/office/drawing/2014/main" val="1682586541"/>
                    </a:ext>
                  </a:extLst>
                </a:gridCol>
                <a:gridCol w="6941713">
                  <a:extLst>
                    <a:ext uri="{9D8B030D-6E8A-4147-A177-3AD203B41FA5}">
                      <a16:colId xmlns:a16="http://schemas.microsoft.com/office/drawing/2014/main" val="3073697544"/>
                    </a:ext>
                  </a:extLst>
                </a:gridCol>
              </a:tblGrid>
              <a:tr h="371435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 smtClean="0">
                          <a:effectLst/>
                        </a:rPr>
                        <a:t>Thời</a:t>
                      </a:r>
                      <a:r>
                        <a:rPr lang="en-GB" sz="1300" baseline="0" dirty="0" smtClean="0">
                          <a:effectLst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</a:rPr>
                        <a:t>gian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effectLst/>
                        </a:rPr>
                        <a:t>Chức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danh</a:t>
                      </a:r>
                      <a:r>
                        <a:rPr lang="en-GB" sz="1200" dirty="0">
                          <a:effectLst/>
                        </a:rPr>
                        <a:t>, </a:t>
                      </a:r>
                      <a:r>
                        <a:rPr lang="en-GB" sz="1200" dirty="0" err="1">
                          <a:effectLst/>
                        </a:rPr>
                        <a:t>chức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vụ</a:t>
                      </a:r>
                      <a:r>
                        <a:rPr lang="en-GB" sz="1200" dirty="0">
                          <a:effectLst/>
                        </a:rPr>
                        <a:t>, </a:t>
                      </a:r>
                      <a:r>
                        <a:rPr lang="en-GB" sz="1200" dirty="0" err="1">
                          <a:effectLst/>
                        </a:rPr>
                        <a:t>đơn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vị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công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tác</a:t>
                      </a:r>
                      <a:r>
                        <a:rPr lang="en-GB" sz="1200" dirty="0">
                          <a:effectLst/>
                        </a:rPr>
                        <a:t> (</a:t>
                      </a:r>
                      <a:r>
                        <a:rPr lang="en-GB" sz="1200" dirty="0" err="1">
                          <a:effectLst/>
                        </a:rPr>
                        <a:t>Đảng</a:t>
                      </a:r>
                      <a:r>
                        <a:rPr lang="en-GB" sz="1200" dirty="0">
                          <a:effectLst/>
                        </a:rPr>
                        <a:t>, </a:t>
                      </a:r>
                      <a:r>
                        <a:rPr lang="en-GB" sz="1200" dirty="0" err="1">
                          <a:effectLst/>
                        </a:rPr>
                        <a:t>chính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quyền</a:t>
                      </a:r>
                      <a:r>
                        <a:rPr lang="en-GB" sz="1200" dirty="0">
                          <a:effectLst/>
                        </a:rPr>
                        <a:t>, </a:t>
                      </a:r>
                      <a:r>
                        <a:rPr lang="en-GB" sz="1200" dirty="0" err="1">
                          <a:effectLst/>
                        </a:rPr>
                        <a:t>đoàn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thể</a:t>
                      </a:r>
                      <a:r>
                        <a:rPr lang="en-GB" sz="120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28478384"/>
                  </a:ext>
                </a:extLst>
              </a:tr>
              <a:tr h="33383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2007-2008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Bác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sĩ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àm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việc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tại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BV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Phong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Da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liễu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Trung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ương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Quỳnh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Lập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5531645"/>
                  </a:ext>
                </a:extLst>
              </a:tr>
              <a:tr h="33383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2008-2010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Bác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sĩ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làm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việc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tại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BVĐK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thành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phố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Vinh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4377582"/>
                  </a:ext>
                </a:extLst>
              </a:tr>
              <a:tr h="33383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01/12/2011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Tuyển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dụng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vào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làm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việc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tại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Bệnh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viện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Nhi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Nghệ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 (nay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là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BV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Sản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Nhi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3880698"/>
                  </a:ext>
                </a:extLst>
              </a:tr>
              <a:tr h="33383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12/2011-8/2018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Bác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sĩ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Khoa</a:t>
                      </a:r>
                      <a:r>
                        <a:rPr lang="en-GB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Cấp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cứu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19430451"/>
                  </a:ext>
                </a:extLst>
              </a:tr>
              <a:tr h="33383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9/2018-4/2023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Phó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trưởng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Khoa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Tiêu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hóa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Huyết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lâm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sàng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6878333"/>
                  </a:ext>
                </a:extLst>
              </a:tr>
              <a:tr h="33383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5/2023 </a:t>
                      </a: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đến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nay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Trưởng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khoa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Khám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&amp; ĐTTN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0580411"/>
                  </a:ext>
                </a:extLst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139088" y="2464636"/>
            <a:ext cx="8412480" cy="2891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/>
              <a:t>2</a:t>
            </a:r>
            <a:r>
              <a:rPr lang="en-US" sz="1400" b="1" dirty="0" smtClean="0"/>
              <a:t>, QUÁ TRÌNH CÔNG TÁC:</a:t>
            </a:r>
            <a:endParaRPr lang="en-US" sz="14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527437"/>
              </p:ext>
            </p:extLst>
          </p:nvPr>
        </p:nvGraphicFramePr>
        <p:xfrm>
          <a:off x="139088" y="683458"/>
          <a:ext cx="8798850" cy="161226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101836">
                  <a:extLst>
                    <a:ext uri="{9D8B030D-6E8A-4147-A177-3AD203B41FA5}">
                      <a16:colId xmlns:a16="http://schemas.microsoft.com/office/drawing/2014/main" val="826278970"/>
                    </a:ext>
                  </a:extLst>
                </a:gridCol>
                <a:gridCol w="6697014">
                  <a:extLst>
                    <a:ext uri="{9D8B030D-6E8A-4147-A177-3AD203B41FA5}">
                      <a16:colId xmlns:a16="http://schemas.microsoft.com/office/drawing/2014/main" val="4262758022"/>
                    </a:ext>
                  </a:extLst>
                </a:gridCol>
              </a:tblGrid>
              <a:tr h="35087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 smtClean="0">
                          <a:effectLst/>
                        </a:rPr>
                        <a:t>Thời</a:t>
                      </a:r>
                      <a:r>
                        <a:rPr lang="en-GB" sz="1300" baseline="0" dirty="0" smtClean="0">
                          <a:effectLst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</a:rPr>
                        <a:t>gian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 smtClean="0">
                          <a:effectLst/>
                        </a:rPr>
                        <a:t>Các</a:t>
                      </a:r>
                      <a:r>
                        <a:rPr lang="en-GB" sz="1200" baseline="0" dirty="0" smtClean="0">
                          <a:effectLst/>
                        </a:rPr>
                        <a:t> </a:t>
                      </a:r>
                      <a:r>
                        <a:rPr lang="en-GB" sz="1200" baseline="0" dirty="0" err="1" smtClean="0">
                          <a:effectLst/>
                        </a:rPr>
                        <a:t>khóa</a:t>
                      </a:r>
                      <a:r>
                        <a:rPr lang="en-GB" sz="1200" baseline="0" dirty="0" smtClean="0">
                          <a:effectLst/>
                        </a:rPr>
                        <a:t> </a:t>
                      </a:r>
                      <a:r>
                        <a:rPr lang="en-GB" sz="1200" baseline="0" dirty="0" err="1" smtClean="0">
                          <a:effectLst/>
                        </a:rPr>
                        <a:t>đào</a:t>
                      </a:r>
                      <a:r>
                        <a:rPr lang="en-GB" sz="1200" baseline="0" dirty="0" smtClean="0">
                          <a:effectLst/>
                        </a:rPr>
                        <a:t> </a:t>
                      </a:r>
                      <a:r>
                        <a:rPr lang="en-GB" sz="1200" baseline="0" dirty="0" err="1" smtClean="0">
                          <a:effectLst/>
                        </a:rPr>
                        <a:t>tạo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6159519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bg1"/>
                          </a:solidFill>
                          <a:effectLst/>
                        </a:rPr>
                        <a:t>2000-2007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Học</a:t>
                      </a:r>
                      <a:r>
                        <a:rPr lang="en-GB" sz="13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BSĐK </a:t>
                      </a:r>
                      <a:r>
                        <a:rPr lang="en-GB" sz="13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tại</a:t>
                      </a:r>
                      <a:r>
                        <a:rPr lang="en-GB" sz="13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Trường</a:t>
                      </a:r>
                      <a:r>
                        <a:rPr lang="en-GB" sz="13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ĐH Y </a:t>
                      </a:r>
                      <a:r>
                        <a:rPr lang="en-GB" sz="13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Thái</a:t>
                      </a:r>
                      <a:r>
                        <a:rPr lang="en-GB" sz="13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Bình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8511507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2015-2017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BSCKI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tại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ĐH Y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Hà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Nội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7189112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2021-2023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BSCKII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tại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ĐH Y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Hà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Nội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47819830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2023-2024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Trung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cấp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LLCT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tại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chính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trị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tỉnh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Nghệ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2581614"/>
                  </a:ext>
                </a:extLst>
              </a:tr>
            </a:tbl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>
          <a:xfrm>
            <a:off x="0" y="5580191"/>
            <a:ext cx="8412480" cy="969136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khen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thưởng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đạt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1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CSTĐ </a:t>
            </a:r>
            <a:r>
              <a:rPr lang="en-US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cở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2019,2024,2025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khen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2020, 2022</a:t>
            </a: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79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06333" y="62488"/>
            <a:ext cx="8412480" cy="2891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/>
              <a:t>Đ/C  NGUYỄN  THANH HƯNG:</a:t>
            </a:r>
            <a:endParaRPr lang="en-US" sz="14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0558" y="335678"/>
            <a:ext cx="8412480" cy="2891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/>
              <a:t>1, QUÁ TRÌNH ĐÀO TẠO:</a:t>
            </a:r>
            <a:endParaRPr lang="en-US" sz="1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631899"/>
              </p:ext>
            </p:extLst>
          </p:nvPr>
        </p:nvGraphicFramePr>
        <p:xfrm>
          <a:off x="70558" y="2824118"/>
          <a:ext cx="8798850" cy="242315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857137">
                  <a:extLst>
                    <a:ext uri="{9D8B030D-6E8A-4147-A177-3AD203B41FA5}">
                      <a16:colId xmlns:a16="http://schemas.microsoft.com/office/drawing/2014/main" val="1682586541"/>
                    </a:ext>
                  </a:extLst>
                </a:gridCol>
                <a:gridCol w="6941713">
                  <a:extLst>
                    <a:ext uri="{9D8B030D-6E8A-4147-A177-3AD203B41FA5}">
                      <a16:colId xmlns:a16="http://schemas.microsoft.com/office/drawing/2014/main" val="3073697544"/>
                    </a:ext>
                  </a:extLst>
                </a:gridCol>
              </a:tblGrid>
              <a:tr h="371435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 smtClean="0">
                          <a:effectLst/>
                        </a:rPr>
                        <a:t>Thời</a:t>
                      </a:r>
                      <a:r>
                        <a:rPr lang="en-GB" sz="1300" baseline="0" dirty="0" smtClean="0">
                          <a:effectLst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</a:rPr>
                        <a:t>gian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effectLst/>
                        </a:rPr>
                        <a:t>Chức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danh</a:t>
                      </a:r>
                      <a:r>
                        <a:rPr lang="en-GB" sz="1200" dirty="0">
                          <a:effectLst/>
                        </a:rPr>
                        <a:t>, </a:t>
                      </a:r>
                      <a:r>
                        <a:rPr lang="en-GB" sz="1200" dirty="0" err="1">
                          <a:effectLst/>
                        </a:rPr>
                        <a:t>chức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vụ</a:t>
                      </a:r>
                      <a:r>
                        <a:rPr lang="en-GB" sz="1200" dirty="0">
                          <a:effectLst/>
                        </a:rPr>
                        <a:t>, </a:t>
                      </a:r>
                      <a:r>
                        <a:rPr lang="en-GB" sz="1200" dirty="0" err="1">
                          <a:effectLst/>
                        </a:rPr>
                        <a:t>đơn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vị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công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tác</a:t>
                      </a:r>
                      <a:r>
                        <a:rPr lang="en-GB" sz="1200" dirty="0">
                          <a:effectLst/>
                        </a:rPr>
                        <a:t> (</a:t>
                      </a:r>
                      <a:r>
                        <a:rPr lang="en-GB" sz="1200" dirty="0" err="1">
                          <a:effectLst/>
                        </a:rPr>
                        <a:t>Đảng</a:t>
                      </a:r>
                      <a:r>
                        <a:rPr lang="en-GB" sz="1200" dirty="0">
                          <a:effectLst/>
                        </a:rPr>
                        <a:t>, </a:t>
                      </a:r>
                      <a:r>
                        <a:rPr lang="en-GB" sz="1200" dirty="0" err="1">
                          <a:effectLst/>
                        </a:rPr>
                        <a:t>chính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quyền</a:t>
                      </a:r>
                      <a:r>
                        <a:rPr lang="en-GB" sz="1200" dirty="0">
                          <a:effectLst/>
                        </a:rPr>
                        <a:t>, </a:t>
                      </a:r>
                      <a:r>
                        <a:rPr lang="en-GB" sz="1200" dirty="0" err="1">
                          <a:effectLst/>
                        </a:rPr>
                        <a:t>đoàn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thể</a:t>
                      </a:r>
                      <a:r>
                        <a:rPr lang="en-GB" sz="120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28478384"/>
                  </a:ext>
                </a:extLst>
              </a:tr>
              <a:tr h="33383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01/2018-6/2023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Bác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sĩ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àm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việc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tại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Khoa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Sản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đẻ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5531645"/>
                  </a:ext>
                </a:extLst>
              </a:tr>
              <a:tr h="33383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7/2023-3/2024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Bác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sĩ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làm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việc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50%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Khoa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Sản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đẻ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50 %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Phòng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QLCL&amp;CTXH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4377582"/>
                  </a:ext>
                </a:extLst>
              </a:tr>
              <a:tr h="368497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4/2024-12/2024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Bác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sĩ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làm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việc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50 %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Khoa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Sản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đẻ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 50%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Phòng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KHTH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3880698"/>
                  </a:ext>
                </a:extLst>
              </a:tr>
              <a:tr h="33383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01/2025-01/2026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Phó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phòng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Nghiên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cứu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khoa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đào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tạo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&amp;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Chỉ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đạo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tuyến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 50 %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Khoa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Sản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đẻ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Bí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thư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Đoàn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thanh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niên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Bệnh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viện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từ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tháng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6/2025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19430451"/>
                  </a:ext>
                </a:extLst>
              </a:tr>
              <a:tr h="33383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02/2026 </a:t>
                      </a: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đến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nay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Phó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khoa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Sản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đẻ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Bí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thư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Đoàn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thanh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niên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Bệnh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viện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6878333"/>
                  </a:ext>
                </a:extLst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139088" y="2464636"/>
            <a:ext cx="8412480" cy="2891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/>
              <a:t>2</a:t>
            </a:r>
            <a:r>
              <a:rPr lang="en-US" sz="1400" b="1" dirty="0" smtClean="0"/>
              <a:t>, QUÁ TRÌNH CÔNG TÁC:</a:t>
            </a:r>
            <a:endParaRPr lang="en-US" sz="14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308098"/>
              </p:ext>
            </p:extLst>
          </p:nvPr>
        </p:nvGraphicFramePr>
        <p:xfrm>
          <a:off x="206333" y="683401"/>
          <a:ext cx="8276705" cy="133858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977108">
                  <a:extLst>
                    <a:ext uri="{9D8B030D-6E8A-4147-A177-3AD203B41FA5}">
                      <a16:colId xmlns:a16="http://schemas.microsoft.com/office/drawing/2014/main" val="826278970"/>
                    </a:ext>
                  </a:extLst>
                </a:gridCol>
                <a:gridCol w="6299597">
                  <a:extLst>
                    <a:ext uri="{9D8B030D-6E8A-4147-A177-3AD203B41FA5}">
                      <a16:colId xmlns:a16="http://schemas.microsoft.com/office/drawing/2014/main" val="4262758022"/>
                    </a:ext>
                  </a:extLst>
                </a:gridCol>
              </a:tblGrid>
              <a:tr h="47849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 smtClean="0">
                          <a:effectLst/>
                        </a:rPr>
                        <a:t>Thời</a:t>
                      </a:r>
                      <a:r>
                        <a:rPr lang="en-GB" sz="1300" baseline="0" dirty="0" smtClean="0">
                          <a:effectLst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</a:rPr>
                        <a:t>gian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 smtClean="0">
                          <a:effectLst/>
                        </a:rPr>
                        <a:t>Các</a:t>
                      </a:r>
                      <a:r>
                        <a:rPr lang="en-GB" sz="1200" baseline="0" dirty="0" smtClean="0">
                          <a:effectLst/>
                        </a:rPr>
                        <a:t> </a:t>
                      </a:r>
                      <a:r>
                        <a:rPr lang="en-GB" sz="1200" baseline="0" dirty="0" err="1" smtClean="0">
                          <a:effectLst/>
                        </a:rPr>
                        <a:t>khóa</a:t>
                      </a:r>
                      <a:r>
                        <a:rPr lang="en-GB" sz="1200" baseline="0" dirty="0" smtClean="0">
                          <a:effectLst/>
                        </a:rPr>
                        <a:t> </a:t>
                      </a:r>
                      <a:r>
                        <a:rPr lang="en-GB" sz="1200" baseline="0" dirty="0" err="1" smtClean="0">
                          <a:effectLst/>
                        </a:rPr>
                        <a:t>đào</a:t>
                      </a:r>
                      <a:r>
                        <a:rPr lang="en-GB" sz="1200" baseline="0" dirty="0" smtClean="0">
                          <a:effectLst/>
                        </a:rPr>
                        <a:t> </a:t>
                      </a:r>
                      <a:r>
                        <a:rPr lang="en-GB" sz="1200" baseline="0" dirty="0" err="1" smtClean="0">
                          <a:effectLst/>
                        </a:rPr>
                        <a:t>tạo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6159519"/>
                  </a:ext>
                </a:extLst>
              </a:tr>
              <a:tr h="430046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bg1"/>
                          </a:solidFill>
                          <a:effectLst/>
                        </a:rPr>
                        <a:t>2011-2017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Học</a:t>
                      </a:r>
                      <a:r>
                        <a:rPr lang="en-GB" sz="13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BSĐK </a:t>
                      </a:r>
                      <a:r>
                        <a:rPr lang="en-GB" sz="13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tại</a:t>
                      </a:r>
                      <a:r>
                        <a:rPr lang="en-GB" sz="13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Trường</a:t>
                      </a:r>
                      <a:r>
                        <a:rPr lang="en-GB" sz="13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ĐH Y </a:t>
                      </a:r>
                      <a:r>
                        <a:rPr lang="en-GB" sz="13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Hà</a:t>
                      </a:r>
                      <a:r>
                        <a:rPr lang="en-GB" sz="13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Nội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8511507"/>
                  </a:ext>
                </a:extLst>
              </a:tr>
              <a:tr h="430046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2021-2023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BSCKI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tại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ĐH Y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Hà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Nội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7189112"/>
                  </a:ext>
                </a:extLst>
              </a:tr>
            </a:tbl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>
          <a:xfrm>
            <a:off x="206333" y="5502918"/>
            <a:ext cx="8412480" cy="969136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bg1"/>
                </a:solidFill>
              </a:rPr>
              <a:t>3, </a:t>
            </a:r>
            <a:r>
              <a:rPr lang="en-US" sz="1400" b="1" dirty="0" err="1">
                <a:solidFill>
                  <a:schemeClr val="bg1"/>
                </a:solidFill>
              </a:rPr>
              <a:t>Thành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tích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khen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thưởng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đạt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được</a:t>
            </a:r>
            <a:r>
              <a:rPr lang="en-US" sz="1400" b="1" dirty="0">
                <a:solidFill>
                  <a:schemeClr val="bg1"/>
                </a:solidFill>
              </a:rPr>
              <a:t>: </a:t>
            </a:r>
          </a:p>
          <a:p>
            <a:pPr marL="285750" indent="-285750">
              <a:buFontTx/>
              <a:buChar char="-"/>
            </a:pPr>
            <a:r>
              <a:rPr lang="en-US" sz="1400" b="1" dirty="0" smtClean="0">
                <a:solidFill>
                  <a:schemeClr val="bg1"/>
                </a:solidFill>
              </a:rPr>
              <a:t>CSTĐ </a:t>
            </a:r>
            <a:r>
              <a:rPr lang="en-US" sz="1400" b="1" dirty="0" err="1">
                <a:solidFill>
                  <a:schemeClr val="bg1"/>
                </a:solidFill>
              </a:rPr>
              <a:t>cấp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cơ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sở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các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năm</a:t>
            </a:r>
            <a:r>
              <a:rPr lang="en-US" sz="1400" b="1" dirty="0" smtClean="0">
                <a:solidFill>
                  <a:schemeClr val="bg1"/>
                </a:solidFill>
              </a:rPr>
              <a:t>: 2024, 2025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36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06333" y="62488"/>
            <a:ext cx="8412480" cy="2891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/>
              <a:t>Đ/C  PHAN QUANG TRUNG</a:t>
            </a:r>
            <a:endParaRPr lang="en-US" sz="14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0558" y="335678"/>
            <a:ext cx="8412480" cy="2891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/>
              <a:t>1, QUÁ TRÌNH ĐÀO TẠO:</a:t>
            </a:r>
            <a:endParaRPr lang="en-US" sz="1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985990"/>
              </p:ext>
            </p:extLst>
          </p:nvPr>
        </p:nvGraphicFramePr>
        <p:xfrm>
          <a:off x="70558" y="2824118"/>
          <a:ext cx="8798850" cy="252968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857137">
                  <a:extLst>
                    <a:ext uri="{9D8B030D-6E8A-4147-A177-3AD203B41FA5}">
                      <a16:colId xmlns:a16="http://schemas.microsoft.com/office/drawing/2014/main" val="1682586541"/>
                    </a:ext>
                  </a:extLst>
                </a:gridCol>
                <a:gridCol w="6941713">
                  <a:extLst>
                    <a:ext uri="{9D8B030D-6E8A-4147-A177-3AD203B41FA5}">
                      <a16:colId xmlns:a16="http://schemas.microsoft.com/office/drawing/2014/main" val="3073697544"/>
                    </a:ext>
                  </a:extLst>
                </a:gridCol>
              </a:tblGrid>
              <a:tr h="52115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 smtClean="0">
                          <a:effectLst/>
                        </a:rPr>
                        <a:t>Thời</a:t>
                      </a:r>
                      <a:r>
                        <a:rPr lang="en-GB" sz="1300" baseline="0" dirty="0" smtClean="0">
                          <a:effectLst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</a:rPr>
                        <a:t>gian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effectLst/>
                        </a:rPr>
                        <a:t>Chức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danh</a:t>
                      </a:r>
                      <a:r>
                        <a:rPr lang="en-GB" sz="1200" dirty="0">
                          <a:effectLst/>
                        </a:rPr>
                        <a:t>, </a:t>
                      </a:r>
                      <a:r>
                        <a:rPr lang="en-GB" sz="1200" dirty="0" err="1">
                          <a:effectLst/>
                        </a:rPr>
                        <a:t>chức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vụ</a:t>
                      </a:r>
                      <a:r>
                        <a:rPr lang="en-GB" sz="1200" dirty="0">
                          <a:effectLst/>
                        </a:rPr>
                        <a:t>, </a:t>
                      </a:r>
                      <a:r>
                        <a:rPr lang="en-GB" sz="1200" dirty="0" err="1">
                          <a:effectLst/>
                        </a:rPr>
                        <a:t>đơn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vị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công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tác</a:t>
                      </a:r>
                      <a:r>
                        <a:rPr lang="en-GB" sz="1200" dirty="0">
                          <a:effectLst/>
                        </a:rPr>
                        <a:t> (</a:t>
                      </a:r>
                      <a:r>
                        <a:rPr lang="en-GB" sz="1200" dirty="0" err="1">
                          <a:effectLst/>
                        </a:rPr>
                        <a:t>Đảng</a:t>
                      </a:r>
                      <a:r>
                        <a:rPr lang="en-GB" sz="1200" dirty="0">
                          <a:effectLst/>
                        </a:rPr>
                        <a:t>, </a:t>
                      </a:r>
                      <a:r>
                        <a:rPr lang="en-GB" sz="1200" dirty="0" err="1">
                          <a:effectLst/>
                        </a:rPr>
                        <a:t>chính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quyền</a:t>
                      </a:r>
                      <a:r>
                        <a:rPr lang="en-GB" sz="1200" dirty="0">
                          <a:effectLst/>
                        </a:rPr>
                        <a:t>, </a:t>
                      </a:r>
                      <a:r>
                        <a:rPr lang="en-GB" sz="1200" dirty="0" err="1">
                          <a:effectLst/>
                        </a:rPr>
                        <a:t>đoàn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thể</a:t>
                      </a:r>
                      <a:r>
                        <a:rPr lang="en-GB" sz="120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28478384"/>
                  </a:ext>
                </a:extLst>
              </a:tr>
              <a:tr h="468387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9/2017-8/2022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Bác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sĩ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Khoa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Tai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mũi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họng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BV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Sản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Nhi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Nghệ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5531645"/>
                  </a:ext>
                </a:extLst>
              </a:tr>
              <a:tr h="468387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8/2022-7/2023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Phó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phòng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KHTH; 50 %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Khoa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Tai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Mũi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Họng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Bí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thư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Đoàn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thanh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niên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từ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tháng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7/2022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đến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tháng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6/2025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4377582"/>
                  </a:ext>
                </a:extLst>
              </a:tr>
              <a:tr h="517028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8/2023 -01/2026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Phó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khoa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Tai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Mũi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Họng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3880698"/>
                  </a:ext>
                </a:extLst>
              </a:tr>
              <a:tr h="468387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02/2026 </a:t>
                      </a:r>
                      <a:r>
                        <a:rPr lang="en-GB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đến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nay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Phó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khoa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Tai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Mũi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Họng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 50%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Phòng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TCCB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19430451"/>
                  </a:ext>
                </a:extLst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139088" y="2464636"/>
            <a:ext cx="8412480" cy="2891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/>
              <a:t>2</a:t>
            </a:r>
            <a:r>
              <a:rPr lang="en-US" sz="1400" b="1" dirty="0" smtClean="0"/>
              <a:t>, QUÁ TRÌNH CÔNG TÁC:</a:t>
            </a:r>
            <a:endParaRPr lang="en-US" sz="14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113482"/>
              </p:ext>
            </p:extLst>
          </p:nvPr>
        </p:nvGraphicFramePr>
        <p:xfrm>
          <a:off x="206333" y="683401"/>
          <a:ext cx="8276705" cy="176862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977108">
                  <a:extLst>
                    <a:ext uri="{9D8B030D-6E8A-4147-A177-3AD203B41FA5}">
                      <a16:colId xmlns:a16="http://schemas.microsoft.com/office/drawing/2014/main" val="826278970"/>
                    </a:ext>
                  </a:extLst>
                </a:gridCol>
                <a:gridCol w="6299597">
                  <a:extLst>
                    <a:ext uri="{9D8B030D-6E8A-4147-A177-3AD203B41FA5}">
                      <a16:colId xmlns:a16="http://schemas.microsoft.com/office/drawing/2014/main" val="4262758022"/>
                    </a:ext>
                  </a:extLst>
                </a:gridCol>
              </a:tblGrid>
              <a:tr h="47849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 smtClean="0">
                          <a:effectLst/>
                        </a:rPr>
                        <a:t>Thời</a:t>
                      </a:r>
                      <a:r>
                        <a:rPr lang="en-GB" sz="1300" baseline="0" dirty="0" smtClean="0">
                          <a:effectLst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</a:rPr>
                        <a:t>gian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 smtClean="0">
                          <a:effectLst/>
                        </a:rPr>
                        <a:t>Các</a:t>
                      </a:r>
                      <a:r>
                        <a:rPr lang="en-GB" sz="1200" baseline="0" dirty="0" smtClean="0">
                          <a:effectLst/>
                        </a:rPr>
                        <a:t> </a:t>
                      </a:r>
                      <a:r>
                        <a:rPr lang="en-GB" sz="1200" baseline="0" dirty="0" err="1" smtClean="0">
                          <a:effectLst/>
                        </a:rPr>
                        <a:t>khóa</a:t>
                      </a:r>
                      <a:r>
                        <a:rPr lang="en-GB" sz="1200" baseline="0" dirty="0" smtClean="0">
                          <a:effectLst/>
                        </a:rPr>
                        <a:t> </a:t>
                      </a:r>
                      <a:r>
                        <a:rPr lang="en-GB" sz="1200" baseline="0" dirty="0" err="1" smtClean="0">
                          <a:effectLst/>
                        </a:rPr>
                        <a:t>đào</a:t>
                      </a:r>
                      <a:r>
                        <a:rPr lang="en-GB" sz="1200" baseline="0" dirty="0" smtClean="0">
                          <a:effectLst/>
                        </a:rPr>
                        <a:t> </a:t>
                      </a:r>
                      <a:r>
                        <a:rPr lang="en-GB" sz="1200" baseline="0" dirty="0" err="1" smtClean="0">
                          <a:effectLst/>
                        </a:rPr>
                        <a:t>tạo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6159519"/>
                  </a:ext>
                </a:extLst>
              </a:tr>
              <a:tr h="430046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bg1"/>
                          </a:solidFill>
                          <a:effectLst/>
                        </a:rPr>
                        <a:t>2005-2011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Học</a:t>
                      </a:r>
                      <a:r>
                        <a:rPr lang="en-GB" sz="13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BSĐK </a:t>
                      </a:r>
                      <a:r>
                        <a:rPr lang="en-GB" sz="13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tại</a:t>
                      </a:r>
                      <a:r>
                        <a:rPr lang="en-GB" sz="13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Trường</a:t>
                      </a:r>
                      <a:r>
                        <a:rPr lang="en-GB" sz="13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ĐH Y </a:t>
                      </a:r>
                      <a:r>
                        <a:rPr lang="en-GB" sz="13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Thái</a:t>
                      </a:r>
                      <a:r>
                        <a:rPr lang="en-GB" sz="13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Bình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8511507"/>
                  </a:ext>
                </a:extLst>
              </a:tr>
              <a:tr h="430046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2014-2016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Thạc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sĩ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BS TMH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tại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ĐH Y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Hà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Nội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7189112"/>
                  </a:ext>
                </a:extLst>
              </a:tr>
              <a:tr h="430046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2023-2025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BSCKII TMH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tại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ĐH Y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Dược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Thái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Nguyên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4958048"/>
                  </a:ext>
                </a:extLst>
              </a:tr>
            </a:tbl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>
          <a:xfrm>
            <a:off x="70558" y="5438524"/>
            <a:ext cx="8412480" cy="969136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bg1"/>
                </a:solidFill>
              </a:rPr>
              <a:t>3, </a:t>
            </a:r>
            <a:r>
              <a:rPr lang="en-US" sz="1400" b="1" dirty="0" err="1">
                <a:solidFill>
                  <a:schemeClr val="bg1"/>
                </a:solidFill>
              </a:rPr>
              <a:t>Thành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tích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khen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thưởng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đạt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được</a:t>
            </a:r>
            <a:r>
              <a:rPr lang="en-US" sz="1400" b="1" dirty="0">
                <a:solidFill>
                  <a:schemeClr val="bg1"/>
                </a:solidFill>
              </a:rPr>
              <a:t>: </a:t>
            </a:r>
            <a:endParaRPr lang="en-US" sz="1400" b="1" dirty="0" smtClean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CSTĐ </a:t>
            </a:r>
            <a:r>
              <a:rPr lang="en-US" sz="1600" dirty="0" err="1" smtClean="0">
                <a:solidFill>
                  <a:schemeClr val="bg1"/>
                </a:solidFill>
              </a:rPr>
              <a:t>cáp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cơ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sở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các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năm</a:t>
            </a:r>
            <a:r>
              <a:rPr lang="en-US" sz="1600" dirty="0" smtClean="0">
                <a:solidFill>
                  <a:schemeClr val="bg1"/>
                </a:solidFill>
              </a:rPr>
              <a:t>: </a:t>
            </a:r>
            <a:r>
              <a:rPr lang="en-US" sz="1600" dirty="0">
                <a:solidFill>
                  <a:schemeClr val="bg1"/>
                </a:solidFill>
              </a:rPr>
              <a:t>2019, 2020,2021,2022,2024,2025; </a:t>
            </a:r>
            <a:endParaRPr lang="en-US" sz="1600" dirty="0" smtClean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BK </a:t>
            </a:r>
            <a:r>
              <a:rPr lang="en-US" sz="1600" dirty="0">
                <a:solidFill>
                  <a:schemeClr val="bg1"/>
                </a:solidFill>
              </a:rPr>
              <a:t>UBND </a:t>
            </a:r>
            <a:r>
              <a:rPr lang="en-US" sz="1600" dirty="0" err="1">
                <a:solidFill>
                  <a:schemeClr val="bg1"/>
                </a:solidFill>
              </a:rPr>
              <a:t>Tỉnh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các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năm</a:t>
            </a:r>
            <a:r>
              <a:rPr lang="en-US" sz="1600" dirty="0" smtClean="0">
                <a:solidFill>
                  <a:schemeClr val="bg1"/>
                </a:solidFill>
              </a:rPr>
              <a:t>: 2021,2023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71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06333" y="62488"/>
            <a:ext cx="8412480" cy="2891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/>
              <a:t>Đ/C  TRẦN ANH TÚ:</a:t>
            </a:r>
            <a:endParaRPr lang="en-US" sz="14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0558" y="335678"/>
            <a:ext cx="8412480" cy="2891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/>
              <a:t>1, QUÁ TRÌNH ĐÀO TẠO:</a:t>
            </a:r>
            <a:endParaRPr lang="en-US" sz="1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793969"/>
              </p:ext>
            </p:extLst>
          </p:nvPr>
        </p:nvGraphicFramePr>
        <p:xfrm>
          <a:off x="206333" y="3049446"/>
          <a:ext cx="8798850" cy="224295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857137">
                  <a:extLst>
                    <a:ext uri="{9D8B030D-6E8A-4147-A177-3AD203B41FA5}">
                      <a16:colId xmlns:a16="http://schemas.microsoft.com/office/drawing/2014/main" val="1682586541"/>
                    </a:ext>
                  </a:extLst>
                </a:gridCol>
                <a:gridCol w="6941713">
                  <a:extLst>
                    <a:ext uri="{9D8B030D-6E8A-4147-A177-3AD203B41FA5}">
                      <a16:colId xmlns:a16="http://schemas.microsoft.com/office/drawing/2014/main" val="3073697544"/>
                    </a:ext>
                  </a:extLst>
                </a:gridCol>
              </a:tblGrid>
              <a:tr h="35087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 smtClean="0">
                          <a:effectLst/>
                        </a:rPr>
                        <a:t>Thời</a:t>
                      </a:r>
                      <a:r>
                        <a:rPr lang="en-GB" sz="1300" baseline="0" dirty="0" smtClean="0">
                          <a:effectLst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</a:rPr>
                        <a:t>gian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effectLst/>
                        </a:rPr>
                        <a:t>Chức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danh</a:t>
                      </a:r>
                      <a:r>
                        <a:rPr lang="en-GB" sz="1200" dirty="0">
                          <a:effectLst/>
                        </a:rPr>
                        <a:t>, </a:t>
                      </a:r>
                      <a:r>
                        <a:rPr lang="en-GB" sz="1200" dirty="0" err="1">
                          <a:effectLst/>
                        </a:rPr>
                        <a:t>chức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vụ</a:t>
                      </a:r>
                      <a:r>
                        <a:rPr lang="en-GB" sz="1200" dirty="0">
                          <a:effectLst/>
                        </a:rPr>
                        <a:t>, </a:t>
                      </a:r>
                      <a:r>
                        <a:rPr lang="en-GB" sz="1200" dirty="0" err="1">
                          <a:effectLst/>
                        </a:rPr>
                        <a:t>đơn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vị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công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tác</a:t>
                      </a:r>
                      <a:r>
                        <a:rPr lang="en-GB" sz="1200" dirty="0">
                          <a:effectLst/>
                        </a:rPr>
                        <a:t> (</a:t>
                      </a:r>
                      <a:r>
                        <a:rPr lang="en-GB" sz="1200" dirty="0" err="1">
                          <a:effectLst/>
                        </a:rPr>
                        <a:t>Đảng</a:t>
                      </a:r>
                      <a:r>
                        <a:rPr lang="en-GB" sz="1200" dirty="0">
                          <a:effectLst/>
                        </a:rPr>
                        <a:t>, </a:t>
                      </a:r>
                      <a:r>
                        <a:rPr lang="en-GB" sz="1200" dirty="0" err="1">
                          <a:effectLst/>
                        </a:rPr>
                        <a:t>chính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quyền</a:t>
                      </a:r>
                      <a:r>
                        <a:rPr lang="en-GB" sz="1200" dirty="0">
                          <a:effectLst/>
                        </a:rPr>
                        <a:t>, </a:t>
                      </a:r>
                      <a:r>
                        <a:rPr lang="en-GB" sz="1200" dirty="0" err="1">
                          <a:effectLst/>
                        </a:rPr>
                        <a:t>đoàn</a:t>
                      </a: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en-GB" sz="1200" dirty="0" err="1">
                          <a:effectLst/>
                        </a:rPr>
                        <a:t>thể</a:t>
                      </a:r>
                      <a:r>
                        <a:rPr lang="en-GB" sz="120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28478384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1997-2000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Nhân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viên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y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tế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dự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phòng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– TT Y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tế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Thị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xã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Cửa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Lò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5531645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2003-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12/2008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Bác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sĩ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Bệnh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viện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đa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khoa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Thị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xã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Cửa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Lò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4377582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01/2009-6/2015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Bác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sĩ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Khoa</a:t>
                      </a:r>
                      <a:r>
                        <a:rPr lang="en-GB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Sản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Bệnh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viện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giao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thông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vận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tải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Vinh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3880698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7/2015 - 7/2017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Bác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sĩ</a:t>
                      </a:r>
                      <a:r>
                        <a:rPr lang="en-GB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Khoa</a:t>
                      </a:r>
                      <a:r>
                        <a:rPr lang="en-GB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Sản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Bệnh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viện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Sản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Nhi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Nghệ</a:t>
                      </a:r>
                      <a:r>
                        <a:rPr lang="en-GB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19430451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8/2017 – 01/2024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Phó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Trung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tâm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Sàng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lọc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chẩn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đoán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trước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&amp;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sơ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Bệnh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viện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Sản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Nhi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Nghệ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6878333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02/2024 </a:t>
                      </a: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đến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nay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Trưởng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Trung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tâm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Sàng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lọc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chẩn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đoán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trước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&amp;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sơ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Bệnh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viện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Sản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Nhi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Nghệ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0580411"/>
                  </a:ext>
                </a:extLst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139088" y="2685659"/>
            <a:ext cx="8412480" cy="2891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/>
              <a:t>2</a:t>
            </a:r>
            <a:r>
              <a:rPr lang="en-US" sz="1400" b="1" dirty="0" smtClean="0"/>
              <a:t>, QUÁ TRÌNH CÔNG TÁC:</a:t>
            </a:r>
            <a:endParaRPr lang="en-US" sz="14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1840110"/>
              </p:ext>
            </p:extLst>
          </p:nvPr>
        </p:nvGraphicFramePr>
        <p:xfrm>
          <a:off x="139088" y="683458"/>
          <a:ext cx="8798850" cy="192761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101836">
                  <a:extLst>
                    <a:ext uri="{9D8B030D-6E8A-4147-A177-3AD203B41FA5}">
                      <a16:colId xmlns:a16="http://schemas.microsoft.com/office/drawing/2014/main" val="826278970"/>
                    </a:ext>
                  </a:extLst>
                </a:gridCol>
                <a:gridCol w="6697014">
                  <a:extLst>
                    <a:ext uri="{9D8B030D-6E8A-4147-A177-3AD203B41FA5}">
                      <a16:colId xmlns:a16="http://schemas.microsoft.com/office/drawing/2014/main" val="4262758022"/>
                    </a:ext>
                  </a:extLst>
                </a:gridCol>
              </a:tblGrid>
              <a:tr h="35087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 smtClean="0">
                          <a:effectLst/>
                        </a:rPr>
                        <a:t>Thời</a:t>
                      </a:r>
                      <a:r>
                        <a:rPr lang="en-GB" sz="1300" baseline="0" dirty="0" smtClean="0">
                          <a:effectLst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</a:rPr>
                        <a:t>gian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 smtClean="0">
                          <a:effectLst/>
                        </a:rPr>
                        <a:t>Các</a:t>
                      </a:r>
                      <a:r>
                        <a:rPr lang="en-GB" sz="1200" baseline="0" dirty="0" smtClean="0">
                          <a:effectLst/>
                        </a:rPr>
                        <a:t> </a:t>
                      </a:r>
                      <a:r>
                        <a:rPr lang="en-GB" sz="1200" baseline="0" dirty="0" err="1" smtClean="0">
                          <a:effectLst/>
                        </a:rPr>
                        <a:t>khóa</a:t>
                      </a:r>
                      <a:r>
                        <a:rPr lang="en-GB" sz="1200" baseline="0" dirty="0" smtClean="0">
                          <a:effectLst/>
                        </a:rPr>
                        <a:t> </a:t>
                      </a:r>
                      <a:r>
                        <a:rPr lang="en-GB" sz="1200" baseline="0" dirty="0" err="1" smtClean="0">
                          <a:effectLst/>
                        </a:rPr>
                        <a:t>đào</a:t>
                      </a:r>
                      <a:r>
                        <a:rPr lang="en-GB" sz="1200" baseline="0" dirty="0" smtClean="0">
                          <a:effectLst/>
                        </a:rPr>
                        <a:t> </a:t>
                      </a:r>
                      <a:r>
                        <a:rPr lang="en-GB" sz="1200" baseline="0" dirty="0" err="1" smtClean="0">
                          <a:effectLst/>
                        </a:rPr>
                        <a:t>tạo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6159519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bg1"/>
                          </a:solidFill>
                          <a:effectLst/>
                        </a:rPr>
                        <a:t>9/1992-6/1995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 smtClean="0">
                          <a:effectLst/>
                        </a:rPr>
                        <a:t>HọC</a:t>
                      </a:r>
                      <a:r>
                        <a:rPr lang="en-GB" sz="1300" dirty="0" smtClean="0">
                          <a:effectLst/>
                        </a:rPr>
                        <a:t> Y </a:t>
                      </a:r>
                      <a:r>
                        <a:rPr lang="en-GB" sz="1300" dirty="0" err="1" smtClean="0">
                          <a:effectLst/>
                        </a:rPr>
                        <a:t>sỹ</a:t>
                      </a:r>
                      <a:r>
                        <a:rPr lang="en-GB" sz="1300" baseline="0" dirty="0" smtClean="0">
                          <a:effectLst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</a:rPr>
                        <a:t>đa</a:t>
                      </a:r>
                      <a:r>
                        <a:rPr lang="en-GB" sz="1300" baseline="0" dirty="0" smtClean="0">
                          <a:effectLst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</a:rPr>
                        <a:t>khoa</a:t>
                      </a:r>
                      <a:r>
                        <a:rPr lang="en-GB" sz="1300" baseline="0" dirty="0" smtClean="0">
                          <a:effectLst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</a:rPr>
                        <a:t>tại</a:t>
                      </a:r>
                      <a:r>
                        <a:rPr lang="en-GB" sz="1300" baseline="0" dirty="0" smtClean="0">
                          <a:effectLst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</a:rPr>
                        <a:t>Trường</a:t>
                      </a:r>
                      <a:r>
                        <a:rPr lang="en-GB" sz="1300" baseline="0" dirty="0" smtClean="0">
                          <a:effectLst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</a:rPr>
                        <a:t>Trung</a:t>
                      </a:r>
                      <a:r>
                        <a:rPr lang="en-GB" sz="1300" baseline="0" dirty="0" smtClean="0">
                          <a:effectLst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</a:rPr>
                        <a:t>cấp</a:t>
                      </a:r>
                      <a:r>
                        <a:rPr lang="en-GB" sz="1300" baseline="0" dirty="0" smtClean="0">
                          <a:effectLst/>
                        </a:rPr>
                        <a:t> Y </a:t>
                      </a:r>
                      <a:r>
                        <a:rPr lang="en-GB" sz="1300" baseline="0" dirty="0" err="1" smtClean="0">
                          <a:effectLst/>
                        </a:rPr>
                        <a:t>khoa</a:t>
                      </a:r>
                      <a:r>
                        <a:rPr lang="en-GB" sz="1300" baseline="0" dirty="0" smtClean="0">
                          <a:effectLst/>
                        </a:rPr>
                        <a:t> </a:t>
                      </a:r>
                      <a:r>
                        <a:rPr lang="en-GB" sz="1300" baseline="0" dirty="0" err="1" smtClean="0">
                          <a:effectLst/>
                        </a:rPr>
                        <a:t>Vinh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8511507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9/2000-6/2003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BSĐK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Tại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Viện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Quân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7189112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10/2011-12/2013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BSCKI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Sản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phụ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khoa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tại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Đại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Hà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Nội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47819830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9/201612/2017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Trung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cấp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LLCT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tại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chính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trị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tỉnh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Nghệ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2581614"/>
                  </a:ext>
                </a:extLst>
              </a:tr>
              <a:tr h="31534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BSCKII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tại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ĐH Y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Hà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Nội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75423409"/>
                  </a:ext>
                </a:extLst>
              </a:tr>
            </a:tbl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>
          <a:xfrm>
            <a:off x="0" y="5528676"/>
            <a:ext cx="8412480" cy="969136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bg1"/>
                </a:solidFill>
              </a:rPr>
              <a:t>3, </a:t>
            </a:r>
            <a:r>
              <a:rPr lang="en-US" sz="1400" b="1" dirty="0" err="1">
                <a:solidFill>
                  <a:schemeClr val="bg1"/>
                </a:solidFill>
              </a:rPr>
              <a:t>Thành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tích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khen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thưởng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đạt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được</a:t>
            </a:r>
            <a:r>
              <a:rPr lang="en-US" sz="1400" b="1" dirty="0">
                <a:solidFill>
                  <a:schemeClr val="bg1"/>
                </a:solidFill>
              </a:rPr>
              <a:t>: </a:t>
            </a:r>
          </a:p>
          <a:p>
            <a:pPr marL="285750" indent="-285750">
              <a:buFontTx/>
              <a:buChar char="-"/>
            </a:pPr>
            <a:r>
              <a:rPr lang="en-US" sz="1400" b="1" dirty="0" err="1">
                <a:solidFill>
                  <a:schemeClr val="bg1"/>
                </a:solidFill>
              </a:rPr>
              <a:t>Bằng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khen</a:t>
            </a:r>
            <a:r>
              <a:rPr lang="en-US" sz="1400" b="1" dirty="0">
                <a:solidFill>
                  <a:schemeClr val="bg1"/>
                </a:solidFill>
              </a:rPr>
              <a:t> UBND </a:t>
            </a:r>
            <a:r>
              <a:rPr lang="en-US" sz="1400" b="1" dirty="0" err="1">
                <a:solidFill>
                  <a:schemeClr val="bg1"/>
                </a:solidFill>
              </a:rPr>
              <a:t>Tỉnh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năm</a:t>
            </a:r>
            <a:r>
              <a:rPr lang="en-US" sz="1400" b="1" dirty="0">
                <a:solidFill>
                  <a:schemeClr val="bg1"/>
                </a:solidFill>
              </a:rPr>
              <a:t> 2023</a:t>
            </a:r>
          </a:p>
          <a:p>
            <a:pPr marL="285750" indent="-285750">
              <a:buFontTx/>
              <a:buChar char="-"/>
            </a:pPr>
            <a:r>
              <a:rPr lang="en-US" sz="1400" b="1" dirty="0">
                <a:solidFill>
                  <a:schemeClr val="bg1"/>
                </a:solidFill>
              </a:rPr>
              <a:t>CSTĐ </a:t>
            </a:r>
            <a:r>
              <a:rPr lang="en-US" sz="1400" b="1" dirty="0" err="1">
                <a:solidFill>
                  <a:schemeClr val="bg1"/>
                </a:solidFill>
              </a:rPr>
              <a:t>cấp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cơ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sở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các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năm</a:t>
            </a:r>
            <a:r>
              <a:rPr lang="en-US" sz="1400" b="1" dirty="0">
                <a:solidFill>
                  <a:schemeClr val="bg1"/>
                </a:solidFill>
              </a:rPr>
              <a:t> 2016, 2018, 2019, 2024</a:t>
            </a:r>
          </a:p>
          <a:p>
            <a:pPr marL="285750" indent="-285750">
              <a:buFontTx/>
              <a:buChar char="-"/>
            </a:pPr>
            <a:r>
              <a:rPr lang="en-US" sz="1400" b="1" dirty="0" err="1">
                <a:solidFill>
                  <a:schemeClr val="bg1"/>
                </a:solidFill>
              </a:rPr>
              <a:t>Giấy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khen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Sở</a:t>
            </a:r>
            <a:r>
              <a:rPr lang="en-US" sz="1400" b="1" dirty="0">
                <a:solidFill>
                  <a:schemeClr val="bg1"/>
                </a:solidFill>
              </a:rPr>
              <a:t> Y </a:t>
            </a:r>
            <a:r>
              <a:rPr lang="en-US" sz="1400" b="1" dirty="0" err="1">
                <a:solidFill>
                  <a:schemeClr val="bg1"/>
                </a:solidFill>
              </a:rPr>
              <a:t>tế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năm</a:t>
            </a:r>
            <a:r>
              <a:rPr lang="en-US" sz="1400" b="1" dirty="0">
                <a:solidFill>
                  <a:schemeClr val="bg1"/>
                </a:solidFill>
              </a:rPr>
              <a:t> 2020 </a:t>
            </a:r>
          </a:p>
        </p:txBody>
      </p:sp>
    </p:spTree>
    <p:extLst>
      <p:ext uri="{BB962C8B-B14F-4D97-AF65-F5344CB8AC3E}">
        <p14:creationId xmlns:p14="http://schemas.microsoft.com/office/powerpoint/2010/main" val="314866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12071</TotalTime>
  <Words>1736</Words>
  <Application>Microsoft Office PowerPoint</Application>
  <PresentationFormat>On-screen Show (4:3)</PresentationFormat>
  <Paragraphs>504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.VnTime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MRS_YEN</cp:lastModifiedBy>
  <cp:revision>304</cp:revision>
  <cp:lastPrinted>2023-03-22T00:57:22Z</cp:lastPrinted>
  <dcterms:created xsi:type="dcterms:W3CDTF">2020-12-21T02:43:19Z</dcterms:created>
  <dcterms:modified xsi:type="dcterms:W3CDTF">2026-03-09T01:22:04Z</dcterms:modified>
</cp:coreProperties>
</file>