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8" r:id="rId2"/>
    <p:sldId id="327" r:id="rId3"/>
    <p:sldId id="673" r:id="rId4"/>
    <p:sldId id="648" r:id="rId5"/>
    <p:sldId id="663" r:id="rId6"/>
    <p:sldId id="649" r:id="rId7"/>
    <p:sldId id="651" r:id="rId8"/>
    <p:sldId id="652" r:id="rId9"/>
    <p:sldId id="672" r:id="rId10"/>
    <p:sldId id="674" r:id="rId11"/>
    <p:sldId id="352" r:id="rId12"/>
    <p:sldId id="671" r:id="rId13"/>
    <p:sldId id="659" r:id="rId14"/>
    <p:sldId id="656" r:id="rId15"/>
    <p:sldId id="655" r:id="rId16"/>
    <p:sldId id="268" r:id="rId17"/>
    <p:sldId id="269" r:id="rId18"/>
    <p:sldId id="658" r:id="rId19"/>
    <p:sldId id="330" r:id="rId20"/>
    <p:sldId id="632" r:id="rId21"/>
    <p:sldId id="634" r:id="rId22"/>
    <p:sldId id="259" r:id="rId23"/>
  </p:sldIdLst>
  <p:sldSz cx="12153900" cy="6858000"/>
  <p:notesSz cx="6950075" cy="9236075"/>
  <p:defaultTextStyle>
    <a:lvl1pPr defTabSz="1170383">
      <a:defRPr sz="2300">
        <a:latin typeface="Calibri"/>
        <a:ea typeface="Calibri"/>
        <a:cs typeface="Calibri"/>
        <a:sym typeface="Calibri"/>
      </a:defRPr>
    </a:lvl1pPr>
    <a:lvl2pPr indent="585191" defTabSz="1170383">
      <a:defRPr sz="2300">
        <a:latin typeface="Calibri"/>
        <a:ea typeface="Calibri"/>
        <a:cs typeface="Calibri"/>
        <a:sym typeface="Calibri"/>
      </a:defRPr>
    </a:lvl2pPr>
    <a:lvl3pPr indent="1170383" defTabSz="1170383">
      <a:defRPr sz="2300">
        <a:latin typeface="Calibri"/>
        <a:ea typeface="Calibri"/>
        <a:cs typeface="Calibri"/>
        <a:sym typeface="Calibri"/>
      </a:defRPr>
    </a:lvl3pPr>
    <a:lvl4pPr indent="1755575" defTabSz="1170383">
      <a:defRPr sz="2300">
        <a:latin typeface="Calibri"/>
        <a:ea typeface="Calibri"/>
        <a:cs typeface="Calibri"/>
        <a:sym typeface="Calibri"/>
      </a:defRPr>
    </a:lvl4pPr>
    <a:lvl5pPr indent="2340767" defTabSz="1170383">
      <a:defRPr sz="2300">
        <a:latin typeface="Calibri"/>
        <a:ea typeface="Calibri"/>
        <a:cs typeface="Calibri"/>
        <a:sym typeface="Calibri"/>
      </a:defRPr>
    </a:lvl5pPr>
    <a:lvl6pPr indent="2925958" defTabSz="1170383">
      <a:defRPr sz="2300">
        <a:latin typeface="Calibri"/>
        <a:ea typeface="Calibri"/>
        <a:cs typeface="Calibri"/>
        <a:sym typeface="Calibri"/>
      </a:defRPr>
    </a:lvl6pPr>
    <a:lvl7pPr indent="3511150" defTabSz="1170383">
      <a:defRPr sz="2300">
        <a:latin typeface="Calibri"/>
        <a:ea typeface="Calibri"/>
        <a:cs typeface="Calibri"/>
        <a:sym typeface="Calibri"/>
      </a:defRPr>
    </a:lvl7pPr>
    <a:lvl8pPr indent="4096339" defTabSz="1170383">
      <a:defRPr sz="2300">
        <a:latin typeface="Calibri"/>
        <a:ea typeface="Calibri"/>
        <a:cs typeface="Calibri"/>
        <a:sym typeface="Calibri"/>
      </a:defRPr>
    </a:lvl8pPr>
    <a:lvl9pPr indent="4681532" defTabSz="1170383">
      <a:defRPr sz="2300"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C7A50"/>
    <a:srgbClr val="9BBB59"/>
    <a:srgbClr val="00CC00"/>
    <a:srgbClr val="37BF4E"/>
    <a:srgbClr val="FC5C1C"/>
    <a:srgbClr val="E6E7E3"/>
    <a:srgbClr val="F2F2F2"/>
    <a:srgbClr val="3AC2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48" autoAdjust="0"/>
    <p:restoredTop sz="82576" autoAdjust="0"/>
  </p:normalViewPr>
  <p:slideViewPr>
    <p:cSldViewPr>
      <p:cViewPr varScale="1">
        <p:scale>
          <a:sx n="73" d="100"/>
          <a:sy n="73" d="100"/>
        </p:scale>
        <p:origin x="776" y="184"/>
      </p:cViewPr>
      <p:guideLst>
        <p:guide orient="horz" pos="2160"/>
        <p:guide pos="38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102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15"/>
            <c:spPr>
              <a:solidFill>
                <a:srgbClr val="92D050"/>
              </a:soli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CA3C-49EC-BD61-73E32BAE9869}"/>
              </c:ext>
            </c:extLst>
          </c:dPt>
          <c:dPt>
            <c:idx val="1"/>
            <c:bubble3D val="0"/>
            <c:explosion val="5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CA3C-49EC-BD61-73E32BAE9869}"/>
              </c:ext>
            </c:extLst>
          </c:dPt>
          <c:dPt>
            <c:idx val="2"/>
            <c:bubble3D val="0"/>
            <c:explosion val="34"/>
            <c:spPr>
              <a:solidFill>
                <a:srgbClr val="002060"/>
              </a:soli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CA3C-49EC-BD61-73E32BAE9869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70</c:v>
                </c:pt>
                <c:pt idx="1">
                  <c:v>20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3C-49EC-BD61-73E32BAE9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406400" y="692150"/>
            <a:ext cx="6137275" cy="3463925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26677" y="4387136"/>
            <a:ext cx="5096722" cy="4156234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97788498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449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924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662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349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VẼ LẠI HÌNH QUI TRÌNH PHẪU THUẬT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977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Gộp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slide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quả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760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Gộp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slide </a:t>
            </a:r>
            <a:r>
              <a:rPr lang="en-US" dirty="0" err="1"/>
              <a:t>biến</a:t>
            </a:r>
            <a:r>
              <a:rPr lang="en-US" dirty="0"/>
              <a:t> </a:t>
            </a:r>
            <a:r>
              <a:rPr lang="en-US" dirty="0" err="1"/>
              <a:t>chứng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284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00"/>
              <a:t>Click to edit Master title style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100"/>
              <a:t>Click to edit Master text styles</a:t>
            </a:r>
          </a:p>
          <a:p>
            <a:pPr lvl="1">
              <a:defRPr sz="1800"/>
            </a:pPr>
            <a:r>
              <a:rPr sz="4100"/>
              <a:t>Second level</a:t>
            </a:r>
          </a:p>
          <a:p>
            <a:pPr lvl="2">
              <a:defRPr sz="1800"/>
            </a:pPr>
            <a:r>
              <a:rPr sz="4100"/>
              <a:t>Third level</a:t>
            </a:r>
          </a:p>
          <a:p>
            <a:pPr lvl="3">
              <a:defRPr sz="1800"/>
            </a:pPr>
            <a:r>
              <a:rPr sz="4100"/>
              <a:t>Fourth level</a:t>
            </a:r>
          </a:p>
          <a:p>
            <a:pPr lvl="4">
              <a:defRPr sz="1800"/>
            </a:pPr>
            <a:r>
              <a:rPr sz="4100"/>
              <a:t>Fifth level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9238" y="1122363"/>
            <a:ext cx="9115425" cy="2387600"/>
          </a:xfrm>
        </p:spPr>
        <p:txBody>
          <a:bodyPr anchor="b"/>
          <a:lstStyle>
            <a:lvl1pPr algn="ctr">
              <a:defRPr sz="598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9238" y="3602038"/>
            <a:ext cx="9115425" cy="1655762"/>
          </a:xfrm>
        </p:spPr>
        <p:txBody>
          <a:bodyPr/>
          <a:lstStyle>
            <a:lvl1pPr marL="0" indent="0" algn="ctr">
              <a:buNone/>
              <a:defRPr sz="2393"/>
            </a:lvl1pPr>
            <a:lvl2pPr marL="455783" indent="0" algn="ctr">
              <a:buNone/>
              <a:defRPr sz="1994"/>
            </a:lvl2pPr>
            <a:lvl3pPr marL="911565" indent="0" algn="ctr">
              <a:buNone/>
              <a:defRPr sz="1794"/>
            </a:lvl3pPr>
            <a:lvl4pPr marL="1367348" indent="0" algn="ctr">
              <a:buNone/>
              <a:defRPr sz="1595"/>
            </a:lvl4pPr>
            <a:lvl5pPr marL="1823131" indent="0" algn="ctr">
              <a:buNone/>
              <a:defRPr sz="1595"/>
            </a:lvl5pPr>
            <a:lvl6pPr marL="2278913" indent="0" algn="ctr">
              <a:buNone/>
              <a:defRPr sz="1595"/>
            </a:lvl6pPr>
            <a:lvl7pPr marL="2734696" indent="0" algn="ctr">
              <a:buNone/>
              <a:defRPr sz="1595"/>
            </a:lvl7pPr>
            <a:lvl8pPr marL="3190479" indent="0" algn="ctr">
              <a:buNone/>
              <a:defRPr sz="1595"/>
            </a:lvl8pPr>
            <a:lvl9pPr marL="3646261" indent="0" algn="ctr">
              <a:buNone/>
              <a:defRPr sz="1595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3113-EF1F-4B18-8FAB-353DDD1200C5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15985" y="6364410"/>
            <a:ext cx="2837763" cy="349011"/>
          </a:xfrm>
        </p:spPr>
        <p:txBody>
          <a:bodyPr/>
          <a:lstStyle/>
          <a:p>
            <a:fld id="{B51A79EE-A09D-450C-915A-7C2F1756E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081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581" y="163481"/>
            <a:ext cx="10482739" cy="739056"/>
          </a:xfrm>
        </p:spPr>
        <p:txBody>
          <a:bodyPr>
            <a:normAutofit/>
          </a:bodyPr>
          <a:lstStyle>
            <a:lvl1pPr>
              <a:defRPr sz="3589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18786" y="2"/>
            <a:ext cx="1638909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396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396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396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396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396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396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196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4871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08092" y="92077"/>
            <a:ext cx="10945655" cy="1508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8518" tIns="58518" rIns="58518" bIns="58518" anchor="ctr">
            <a:normAutofit/>
          </a:bodyPr>
          <a:lstStyle/>
          <a:p>
            <a:pPr lvl="0">
              <a:defRPr sz="1800"/>
            </a:pPr>
            <a:r>
              <a:rPr sz="5600"/>
              <a:t>Click to edit Master title style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08092" y="1600200"/>
            <a:ext cx="10945655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8518" tIns="58518" rIns="58518" bIns="58518">
            <a:normAutofit/>
          </a:bodyPr>
          <a:lstStyle/>
          <a:p>
            <a:pPr lvl="0">
              <a:defRPr sz="1800"/>
            </a:pPr>
            <a:r>
              <a:rPr sz="4100"/>
              <a:t>Click to edit Master text styles</a:t>
            </a:r>
          </a:p>
          <a:p>
            <a:pPr lvl="1">
              <a:defRPr sz="1800"/>
            </a:pPr>
            <a:r>
              <a:rPr sz="4100"/>
              <a:t>Second level</a:t>
            </a:r>
          </a:p>
          <a:p>
            <a:pPr lvl="2">
              <a:defRPr sz="1800"/>
            </a:pPr>
            <a:r>
              <a:rPr sz="4100"/>
              <a:t>Third level</a:t>
            </a:r>
          </a:p>
          <a:p>
            <a:pPr lvl="3">
              <a:defRPr sz="1800"/>
            </a:pPr>
            <a:r>
              <a:rPr sz="4100"/>
              <a:t>Fourth level</a:t>
            </a:r>
          </a:p>
          <a:p>
            <a:pPr lvl="4">
              <a:defRPr sz="1800"/>
            </a:pPr>
            <a:r>
              <a:rPr sz="4100"/>
              <a:t>Fifth level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715985" y="6372446"/>
            <a:ext cx="2837763" cy="332939"/>
          </a:xfrm>
          <a:prstGeom prst="rect">
            <a:avLst/>
          </a:prstGeom>
          <a:ln w="12700">
            <a:miter lim="400000"/>
          </a:ln>
        </p:spPr>
        <p:txBody>
          <a:bodyPr lIns="58518" tIns="58518" rIns="58518" bIns="58518" anchor="ctr">
            <a:spAutoFit/>
          </a:bodyPr>
          <a:lstStyle>
            <a:lvl1pPr algn="r">
              <a:defRPr sz="15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</p:sldLayoutIdLst>
  <p:transition spd="med"/>
  <p:txStyles>
    <p:titleStyle>
      <a:lvl1pPr algn="ctr" defTabSz="1170383">
        <a:defRPr sz="5600">
          <a:latin typeface="Calibri"/>
          <a:ea typeface="Calibri"/>
          <a:cs typeface="Calibri"/>
          <a:sym typeface="Calibri"/>
        </a:defRPr>
      </a:lvl1pPr>
      <a:lvl2pPr algn="ctr" defTabSz="1170383">
        <a:defRPr sz="5600">
          <a:latin typeface="Calibri"/>
          <a:ea typeface="Calibri"/>
          <a:cs typeface="Calibri"/>
          <a:sym typeface="Calibri"/>
        </a:defRPr>
      </a:lvl2pPr>
      <a:lvl3pPr algn="ctr" defTabSz="1170383">
        <a:defRPr sz="5600">
          <a:latin typeface="Calibri"/>
          <a:ea typeface="Calibri"/>
          <a:cs typeface="Calibri"/>
          <a:sym typeface="Calibri"/>
        </a:defRPr>
      </a:lvl3pPr>
      <a:lvl4pPr algn="ctr" defTabSz="1170383">
        <a:defRPr sz="5600">
          <a:latin typeface="Calibri"/>
          <a:ea typeface="Calibri"/>
          <a:cs typeface="Calibri"/>
          <a:sym typeface="Calibri"/>
        </a:defRPr>
      </a:lvl4pPr>
      <a:lvl5pPr algn="ctr" defTabSz="1170383">
        <a:defRPr sz="5600">
          <a:latin typeface="Calibri"/>
          <a:ea typeface="Calibri"/>
          <a:cs typeface="Calibri"/>
          <a:sym typeface="Calibri"/>
        </a:defRPr>
      </a:lvl5pPr>
      <a:lvl6pPr algn="ctr" defTabSz="1170383">
        <a:defRPr sz="5600">
          <a:latin typeface="Calibri"/>
          <a:ea typeface="Calibri"/>
          <a:cs typeface="Calibri"/>
          <a:sym typeface="Calibri"/>
        </a:defRPr>
      </a:lvl6pPr>
      <a:lvl7pPr algn="ctr" defTabSz="1170383">
        <a:defRPr sz="5600">
          <a:latin typeface="Calibri"/>
          <a:ea typeface="Calibri"/>
          <a:cs typeface="Calibri"/>
          <a:sym typeface="Calibri"/>
        </a:defRPr>
      </a:lvl7pPr>
      <a:lvl8pPr algn="ctr" defTabSz="1170383">
        <a:defRPr sz="5600">
          <a:latin typeface="Calibri"/>
          <a:ea typeface="Calibri"/>
          <a:cs typeface="Calibri"/>
          <a:sym typeface="Calibri"/>
        </a:defRPr>
      </a:lvl8pPr>
      <a:lvl9pPr algn="ctr" defTabSz="1170383">
        <a:defRPr sz="5600">
          <a:latin typeface="Calibri"/>
          <a:ea typeface="Calibri"/>
          <a:cs typeface="Calibri"/>
          <a:sym typeface="Calibri"/>
        </a:defRPr>
      </a:lvl9pPr>
    </p:titleStyle>
    <p:bodyStyle>
      <a:lvl1pPr marL="438893" indent="-438893" defTabSz="1170383">
        <a:spcBef>
          <a:spcPts val="900"/>
        </a:spcBef>
        <a:buSzPct val="100000"/>
        <a:buFont typeface="Arial"/>
        <a:buChar char="•"/>
        <a:defRPr sz="4100">
          <a:latin typeface="Calibri"/>
          <a:ea typeface="Calibri"/>
          <a:cs typeface="Calibri"/>
          <a:sym typeface="Calibri"/>
        </a:defRPr>
      </a:lvl1pPr>
      <a:lvl2pPr marL="1001734" indent="-416542" defTabSz="1170383">
        <a:spcBef>
          <a:spcPts val="900"/>
        </a:spcBef>
        <a:buSzPct val="100000"/>
        <a:buFont typeface="Arial"/>
        <a:buChar char="–"/>
        <a:defRPr sz="4100">
          <a:latin typeface="Calibri"/>
          <a:ea typeface="Calibri"/>
          <a:cs typeface="Calibri"/>
          <a:sym typeface="Calibri"/>
        </a:defRPr>
      </a:lvl2pPr>
      <a:lvl3pPr marL="1557364" indent="-386981" defTabSz="1170383">
        <a:spcBef>
          <a:spcPts val="900"/>
        </a:spcBef>
        <a:buSzPct val="100000"/>
        <a:buFont typeface="Arial"/>
        <a:buChar char="•"/>
        <a:defRPr sz="4100">
          <a:latin typeface="Calibri"/>
          <a:ea typeface="Calibri"/>
          <a:cs typeface="Calibri"/>
          <a:sym typeface="Calibri"/>
        </a:defRPr>
      </a:lvl3pPr>
      <a:lvl4pPr marL="2216977" indent="-461401" defTabSz="1170383">
        <a:spcBef>
          <a:spcPts val="900"/>
        </a:spcBef>
        <a:buSzPct val="100000"/>
        <a:buFont typeface="Arial"/>
        <a:buChar char="–"/>
        <a:defRPr sz="4100">
          <a:latin typeface="Calibri"/>
          <a:ea typeface="Calibri"/>
          <a:cs typeface="Calibri"/>
          <a:sym typeface="Calibri"/>
        </a:defRPr>
      </a:lvl4pPr>
      <a:lvl5pPr marL="2802167" indent="-461401" defTabSz="1170383">
        <a:spcBef>
          <a:spcPts val="900"/>
        </a:spcBef>
        <a:buSzPct val="100000"/>
        <a:buFont typeface="Arial"/>
        <a:buChar char="»"/>
        <a:defRPr sz="4100">
          <a:latin typeface="Calibri"/>
          <a:ea typeface="Calibri"/>
          <a:cs typeface="Calibri"/>
          <a:sym typeface="Calibri"/>
        </a:defRPr>
      </a:lvl5pPr>
      <a:lvl6pPr marL="3387359" indent="-461401" defTabSz="1170383">
        <a:spcBef>
          <a:spcPts val="900"/>
        </a:spcBef>
        <a:buSzPct val="100000"/>
        <a:buFont typeface="Arial"/>
        <a:buChar char="•"/>
        <a:defRPr sz="4100">
          <a:latin typeface="Calibri"/>
          <a:ea typeface="Calibri"/>
          <a:cs typeface="Calibri"/>
          <a:sym typeface="Calibri"/>
        </a:defRPr>
      </a:lvl6pPr>
      <a:lvl7pPr marL="3972550" indent="-461401" defTabSz="1170383">
        <a:spcBef>
          <a:spcPts val="900"/>
        </a:spcBef>
        <a:buSzPct val="100000"/>
        <a:buFont typeface="Arial"/>
        <a:buChar char="•"/>
        <a:defRPr sz="4100">
          <a:latin typeface="Calibri"/>
          <a:ea typeface="Calibri"/>
          <a:cs typeface="Calibri"/>
          <a:sym typeface="Calibri"/>
        </a:defRPr>
      </a:lvl7pPr>
      <a:lvl8pPr marL="4557742" indent="-461401" defTabSz="1170383">
        <a:spcBef>
          <a:spcPts val="900"/>
        </a:spcBef>
        <a:buSzPct val="100000"/>
        <a:buFont typeface="Arial"/>
        <a:buChar char="•"/>
        <a:defRPr sz="4100">
          <a:latin typeface="Calibri"/>
          <a:ea typeface="Calibri"/>
          <a:cs typeface="Calibri"/>
          <a:sym typeface="Calibri"/>
        </a:defRPr>
      </a:lvl8pPr>
      <a:lvl9pPr marL="5142934" indent="-461401" defTabSz="1170383">
        <a:spcBef>
          <a:spcPts val="900"/>
        </a:spcBef>
        <a:buSzPct val="100000"/>
        <a:buFont typeface="Arial"/>
        <a:buChar char="•"/>
        <a:defRPr sz="4100">
          <a:latin typeface="Calibri"/>
          <a:ea typeface="Calibri"/>
          <a:cs typeface="Calibri"/>
          <a:sym typeface="Calibri"/>
        </a:defRPr>
      </a:lvl9pPr>
    </p:bodyStyle>
    <p:otherStyle>
      <a:lvl1pPr algn="r" defTabSz="1170383">
        <a:defRPr sz="15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585191" algn="r" defTabSz="1170383">
        <a:defRPr sz="15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1170383" algn="r" defTabSz="1170383">
        <a:defRPr sz="15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755575" algn="r" defTabSz="1170383">
        <a:defRPr sz="15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2340767" algn="r" defTabSz="1170383">
        <a:defRPr sz="15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925958" algn="r" defTabSz="1170383">
        <a:defRPr sz="15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3511150" algn="r" defTabSz="1170383">
        <a:defRPr sz="15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4096339" algn="r" defTabSz="1170383">
        <a:defRPr sz="15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4681532" algn="r" defTabSz="1170383">
        <a:defRPr sz="15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" y="0"/>
            <a:ext cx="12148501" cy="68365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1084" b="26091"/>
          <a:stretch/>
        </p:blipFill>
        <p:spPr>
          <a:xfrm>
            <a:off x="5428" y="1052141"/>
            <a:ext cx="5355312" cy="5795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1346" y="183180"/>
            <a:ext cx="5322232" cy="82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3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 Y TẾ HÀ NỘI</a:t>
            </a:r>
          </a:p>
          <a:p>
            <a:pPr algn="ctr"/>
            <a:r>
              <a:rPr lang="en-US" sz="2393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 VIỆN PHỤ SẢN HÀ NỘI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7652" y="2247254"/>
            <a:ext cx="11886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 sz="1800"/>
            </a:pPr>
            <a:r>
              <a:rPr lang="vi-VN" sz="4000" b="1" dirty="0">
                <a:solidFill>
                  <a:srgbClr val="0C7A5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ỨNG DỤNG PHẪU THUẬT NỘI SOI THAI NHI TRONG ĐIỀU TRỊ THOÁT VỊ HOÀNH BẨM SINH</a:t>
            </a:r>
            <a:endParaRPr lang="en-US" sz="4000" b="1" dirty="0">
              <a:solidFill>
                <a:srgbClr val="0C7A5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94" y="144110"/>
            <a:ext cx="1273673" cy="105100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81350" y="6177233"/>
            <a:ext cx="5322232" cy="460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3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n-US" sz="2393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93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393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393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393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 </a:t>
            </a:r>
            <a:r>
              <a:rPr lang="en-US" sz="2393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393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2393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393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79BCA4-6C62-304C-8D93-73724A4CDFC4}"/>
              </a:ext>
            </a:extLst>
          </p:cNvPr>
          <p:cNvSpPr txBox="1"/>
          <p:nvPr/>
        </p:nvSpPr>
        <p:spPr>
          <a:xfrm>
            <a:off x="5571458" y="4524896"/>
            <a:ext cx="5946464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TS. BS </a:t>
            </a:r>
            <a:r>
              <a:rPr kumimoji="0" lang="en-US" sz="30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Đỗ</a:t>
            </a:r>
            <a:r>
              <a:rPr kumimoji="0" lang="en-US" sz="3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 </a:t>
            </a:r>
            <a:r>
              <a:rPr kumimoji="0" lang="en-US" sz="30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Tuấn</a:t>
            </a:r>
            <a:r>
              <a:rPr kumimoji="0" lang="en-US" sz="3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 </a:t>
            </a:r>
            <a:r>
              <a:rPr kumimoji="0" lang="en-US" sz="30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Đạt</a:t>
            </a:r>
            <a:endParaRPr kumimoji="0" lang="en-US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TS. BS Phan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Huyền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endParaRPr lang="en-US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698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8DDE66D-7304-E571-4178-8CABEF0E9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0715"/>
            <a:ext cx="12153900" cy="68365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28E44C-538F-F847-BC91-7320A96A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206377"/>
            <a:ext cx="10945655" cy="669923"/>
          </a:xfrm>
        </p:spPr>
        <p:txBody>
          <a:bodyPr>
            <a:noAutofit/>
          </a:bodyPr>
          <a:lstStyle/>
          <a:p>
            <a:pPr algn="l"/>
            <a:r>
              <a:rPr lang="en-US" sz="44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THOÁT VỊ HOÀNH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F4A85-FF4B-2F44-9B72-6DE45825E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351" y="990600"/>
            <a:ext cx="8013700" cy="58674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Thoát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bẩm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(Congenital Diaphragmatic Hernia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CDH)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bẩm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1/2200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thai kỳ</a:t>
            </a:r>
          </a:p>
          <a:p>
            <a:pPr algn="just"/>
            <a:endParaRPr lang="vi-VN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CDH là một khiếm khuyết ở cơ hoành do màng khoang ngực bụng đóng không hết khi 9-10 tuần 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 Các tạng tiêu hoá lên khoang ngực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Thiểu sản phổi + Tăng áp ĐM phổi</a:t>
            </a:r>
          </a:p>
          <a:p>
            <a:pPr algn="just"/>
            <a:r>
              <a:rPr lang="vi-V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CHD có thể đơn độc hoặc có bất thường hình thái, NST kèm theo (30%) </a:t>
            </a:r>
          </a:p>
          <a:p>
            <a:pPr algn="just"/>
            <a:endParaRPr lang="vi-VN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D37EA5-3518-6B4F-8DD0-DE9654AE9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587" y="1579168"/>
            <a:ext cx="3867150" cy="4495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50DE68A-A57F-0444-AB8A-85CB33DC9D8D}"/>
              </a:ext>
            </a:extLst>
          </p:cNvPr>
          <p:cNvSpPr/>
          <p:nvPr/>
        </p:nvSpPr>
        <p:spPr>
          <a:xfrm>
            <a:off x="361950" y="6553200"/>
            <a:ext cx="6076950" cy="1692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Van der </a:t>
            </a:r>
            <a:r>
              <a:rPr lang="en-US" sz="5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Veeken</a:t>
            </a:r>
            <a:r>
              <a:rPr lang="en-US" sz="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L, Russo FM, De </a:t>
            </a:r>
            <a:r>
              <a:rPr lang="en-US" sz="5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Catte</a:t>
            </a:r>
            <a:r>
              <a:rPr lang="en-US" sz="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L, </a:t>
            </a:r>
            <a:r>
              <a:rPr lang="en-US" sz="5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Gratacós</a:t>
            </a:r>
            <a:r>
              <a:rPr lang="en-US" sz="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E, </a:t>
            </a:r>
            <a:r>
              <a:rPr lang="en-US" sz="5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Benachi</a:t>
            </a:r>
            <a:r>
              <a:rPr lang="en-US" sz="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A, Ville Y, et al. </a:t>
            </a:r>
            <a:r>
              <a:rPr lang="en-US" sz="5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Fetoscopic</a:t>
            </a:r>
            <a:r>
              <a:rPr lang="en-US" sz="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endoluminal </a:t>
            </a:r>
            <a:r>
              <a:rPr lang="vi-VN" sz="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5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racheal</a:t>
            </a:r>
            <a:r>
              <a:rPr lang="en-US" sz="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occlusion and reestablishment</a:t>
            </a:r>
            <a:r>
              <a:rPr lang="vi-VN" sz="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of fetal airways for congenital diaphragmatic hernia. Gynecol Surg. 2018; 15: 9</a:t>
            </a:r>
            <a:r>
              <a:rPr lang="en-US" sz="500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21A3EB-B69F-EE9B-A361-2E97CC85C81D}"/>
              </a:ext>
            </a:extLst>
          </p:cNvPr>
          <p:cNvSpPr/>
          <p:nvPr/>
        </p:nvSpPr>
        <p:spPr>
          <a:xfrm>
            <a:off x="1504950" y="4566344"/>
            <a:ext cx="6553200" cy="386656"/>
          </a:xfrm>
          <a:prstGeom prst="rect">
            <a:avLst/>
          </a:prstGeom>
          <a:solidFill>
            <a:srgbClr val="92D05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20D2A2-53BF-D454-0A0D-CFCFD812C636}"/>
              </a:ext>
            </a:extLst>
          </p:cNvPr>
          <p:cNvSpPr txBox="1"/>
          <p:nvPr/>
        </p:nvSpPr>
        <p:spPr>
          <a:xfrm>
            <a:off x="1993901" y="5088047"/>
            <a:ext cx="6153150" cy="1508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30-50% đình chỉ trước 24 tuần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Tỷ lệ sống TB 37,7%, 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Gây di chứng lâu dài cho trẻ sống: phụ thuộc oxy, hen, giãn phế quản…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89D969-4B5C-0D41-7AB2-F304B7820B4D}"/>
              </a:ext>
            </a:extLst>
          </p:cNvPr>
          <p:cNvSpPr txBox="1"/>
          <p:nvPr/>
        </p:nvSpPr>
        <p:spPr>
          <a:xfrm>
            <a:off x="1704975" y="4549676"/>
            <a:ext cx="6153150" cy="44627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vi-V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Hậu quả: gây SHH + tử vong SS</a:t>
            </a:r>
          </a:p>
        </p:txBody>
      </p:sp>
    </p:spTree>
    <p:extLst>
      <p:ext uri="{BB962C8B-B14F-4D97-AF65-F5344CB8AC3E}">
        <p14:creationId xmlns:p14="http://schemas.microsoft.com/office/powerpoint/2010/main" val="213766902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4676C2-068B-66AD-F73F-5449B6B092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0051"/>
            <a:ext cx="12153900" cy="683789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0E82E90-D434-EC20-E31A-9FB89C15F343}"/>
              </a:ext>
            </a:extLst>
          </p:cNvPr>
          <p:cNvSpPr/>
          <p:nvPr/>
        </p:nvSpPr>
        <p:spPr>
          <a:xfrm>
            <a:off x="0" y="796104"/>
            <a:ext cx="8093217" cy="516688"/>
          </a:xfrm>
          <a:prstGeom prst="rect">
            <a:avLst/>
          </a:prstGeom>
          <a:solidFill>
            <a:srgbClr val="00206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BFBECC-09AD-5443-857F-008484094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351" y="885386"/>
            <a:ext cx="7835880" cy="4404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1. </a:t>
            </a:r>
            <a:r>
              <a:rPr lang="en-US" sz="2800" b="1" dirty="0" err="1">
                <a:solidFill>
                  <a:schemeClr val="bg1"/>
                </a:solidFill>
              </a:rPr>
              <a:t>Phân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loại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thoát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vị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hoành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dựa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trên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vị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trí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của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lỗ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thoát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vị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B3996F-A0EE-834E-9CAA-A6B8202EC4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18" y="2886026"/>
            <a:ext cx="3255885" cy="36748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D0F306E-730C-96EC-D71B-8C9C83715480}"/>
              </a:ext>
            </a:extLst>
          </p:cNvPr>
          <p:cNvSpPr txBox="1">
            <a:spLocks/>
          </p:cNvSpPr>
          <p:nvPr/>
        </p:nvSpPr>
        <p:spPr>
          <a:xfrm>
            <a:off x="132564" y="88081"/>
            <a:ext cx="10945655" cy="669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8518" tIns="58518" rIns="58518" bIns="58518" anchor="ctr">
            <a:noAutofit/>
          </a:bodyPr>
          <a:lstStyle>
            <a:lvl1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5pPr>
            <a:lvl6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6pPr>
            <a:lvl7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7pPr>
            <a:lvl8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8pPr>
            <a:lvl9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sz="36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 LOẠI THOÁT VỊ HOÀNH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9AD4DBCD-837A-15E2-642A-4F61E406B828}"/>
              </a:ext>
            </a:extLst>
          </p:cNvPr>
          <p:cNvGraphicFramePr/>
          <p:nvPr>
            <p:extLst/>
          </p:nvPr>
        </p:nvGraphicFramePr>
        <p:xfrm>
          <a:off x="2609797" y="1868985"/>
          <a:ext cx="4890149" cy="3046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956A0B2C-CA96-B667-EDAA-F90758D4F853}"/>
              </a:ext>
            </a:extLst>
          </p:cNvPr>
          <p:cNvSpPr/>
          <p:nvPr/>
        </p:nvSpPr>
        <p:spPr>
          <a:xfrm>
            <a:off x="770005" y="1425388"/>
            <a:ext cx="3364145" cy="646329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0206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lang="en-US" sz="1800" b="1" dirty="0"/>
              <a:t>THOÁT VỊ TRUNG TÂM</a:t>
            </a:r>
          </a:p>
          <a:p>
            <a:pPr algn="ctr"/>
            <a:r>
              <a:rPr lang="en-US" sz="1800" dirty="0" err="1"/>
              <a:t>Ít</a:t>
            </a:r>
            <a:r>
              <a:rPr lang="en-US" sz="1800" dirty="0"/>
              <a:t> </a:t>
            </a:r>
            <a:r>
              <a:rPr lang="en-US" sz="1800" dirty="0" err="1"/>
              <a:t>phổ</a:t>
            </a:r>
            <a:r>
              <a:rPr lang="en-US" sz="1800" dirty="0"/>
              <a:t> </a:t>
            </a:r>
            <a:r>
              <a:rPr lang="en-US" sz="1800" dirty="0" err="1"/>
              <a:t>biến</a:t>
            </a:r>
            <a:endParaRPr lang="en-US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312EE9-B2F1-4100-270A-C54D3F230337}"/>
              </a:ext>
            </a:extLst>
          </p:cNvPr>
          <p:cNvSpPr/>
          <p:nvPr/>
        </p:nvSpPr>
        <p:spPr>
          <a:xfrm>
            <a:off x="132564" y="2997241"/>
            <a:ext cx="3114675" cy="646329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FF000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lang="en-US" sz="1800" b="1" dirty="0"/>
              <a:t>THOÁT VỊ PHÍA TRƯỚC </a:t>
            </a:r>
          </a:p>
          <a:p>
            <a:pPr algn="ctr"/>
            <a:r>
              <a:rPr lang="en-US" sz="1800" b="1" dirty="0"/>
              <a:t>(KIỂU MORGAGNI)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B45A52-73E9-3271-747E-235B51DF2475}"/>
              </a:ext>
            </a:extLst>
          </p:cNvPr>
          <p:cNvSpPr/>
          <p:nvPr/>
        </p:nvSpPr>
        <p:spPr>
          <a:xfrm>
            <a:off x="5565261" y="1729871"/>
            <a:ext cx="2403969" cy="92332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0660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lang="en-US" sz="1800" b="1" dirty="0"/>
              <a:t>THOÁT VỊ SAU BÊN </a:t>
            </a:r>
          </a:p>
          <a:p>
            <a:pPr algn="ctr"/>
            <a:r>
              <a:rPr lang="en-US" sz="1800" b="1" dirty="0"/>
              <a:t>(KIỂU BOCHDALEK) </a:t>
            </a:r>
          </a:p>
          <a:p>
            <a:pPr algn="ctr"/>
            <a:r>
              <a:rPr lang="en-US" sz="1800" dirty="0" err="1"/>
              <a:t>phổ</a:t>
            </a:r>
            <a:r>
              <a:rPr lang="en-US" sz="1800" dirty="0"/>
              <a:t> </a:t>
            </a:r>
            <a:r>
              <a:rPr lang="en-US" sz="1800" dirty="0" err="1"/>
              <a:t>biến</a:t>
            </a:r>
            <a:r>
              <a:rPr lang="en-US" sz="1800" dirty="0"/>
              <a:t> </a:t>
            </a:r>
            <a:r>
              <a:rPr lang="en-US" sz="1800" dirty="0" err="1"/>
              <a:t>nhất</a:t>
            </a:r>
            <a:endParaRPr lang="en-US" sz="18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286A1F-6350-1785-4FF9-CF2C80A8D87A}"/>
              </a:ext>
            </a:extLst>
          </p:cNvPr>
          <p:cNvSpPr/>
          <p:nvPr/>
        </p:nvSpPr>
        <p:spPr>
          <a:xfrm>
            <a:off x="8223542" y="1214951"/>
            <a:ext cx="3909547" cy="120032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0660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dirty="0" err="1"/>
              <a:t>Bên</a:t>
            </a:r>
            <a:r>
              <a:rPr lang="en-US" sz="1800" dirty="0"/>
              <a:t> </a:t>
            </a:r>
            <a:r>
              <a:rPr lang="en-US" sz="1800" dirty="0" err="1"/>
              <a:t>trái</a:t>
            </a:r>
            <a:r>
              <a:rPr lang="en-US" sz="1800" dirty="0"/>
              <a:t> (85%)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dirty="0" err="1"/>
              <a:t>Bên</a:t>
            </a:r>
            <a:r>
              <a:rPr lang="en-US" sz="1800" dirty="0"/>
              <a:t> </a:t>
            </a:r>
            <a:r>
              <a:rPr lang="en-US" sz="1800" dirty="0" err="1"/>
              <a:t>phải</a:t>
            </a:r>
            <a:r>
              <a:rPr lang="en-US" sz="1800" dirty="0"/>
              <a:t> (13%)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dirty="0" err="1"/>
              <a:t>Thoát</a:t>
            </a:r>
            <a:r>
              <a:rPr lang="en-US" sz="1800" dirty="0"/>
              <a:t> </a:t>
            </a:r>
            <a:r>
              <a:rPr lang="en-US" sz="1800" dirty="0" err="1"/>
              <a:t>vị</a:t>
            </a:r>
            <a:r>
              <a:rPr lang="en-US" sz="1800" dirty="0"/>
              <a:t> </a:t>
            </a:r>
            <a:r>
              <a:rPr lang="en-US" sz="1800" dirty="0" err="1"/>
              <a:t>hai</a:t>
            </a:r>
            <a:r>
              <a:rPr lang="en-US" sz="1800" dirty="0"/>
              <a:t> </a:t>
            </a:r>
            <a:r>
              <a:rPr lang="en-US" sz="1800" dirty="0" err="1"/>
              <a:t>bên</a:t>
            </a:r>
            <a:r>
              <a:rPr lang="en-US" sz="1800" dirty="0"/>
              <a:t> (2%) </a:t>
            </a:r>
          </a:p>
          <a:p>
            <a:pPr lvl="1" indent="0"/>
            <a:r>
              <a:rPr lang="en-US" sz="1800" dirty="0">
                <a:sym typeface="Wingdings" pitchFamily="2" charset="2"/>
              </a:rPr>
              <a:t> </a:t>
            </a:r>
            <a:r>
              <a:rPr lang="en-US" sz="1800" b="1" dirty="0">
                <a:solidFill>
                  <a:srgbClr val="FF0000"/>
                </a:solidFill>
                <a:sym typeface="Wingdings" pitchFamily="2" charset="2"/>
              </a:rPr>
              <a:t>TIÊN LƯỢNG ĐIỀU TRỊ</a:t>
            </a:r>
            <a:endParaRPr lang="en-US" sz="1800" b="1" dirty="0">
              <a:solidFill>
                <a:srgbClr val="FF0000"/>
              </a:solidFill>
            </a:endParaRPr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830BFDB8-0A77-D535-89E9-397E95027850}"/>
              </a:ext>
            </a:extLst>
          </p:cNvPr>
          <p:cNvCxnSpPr>
            <a:endCxn id="15" idx="2"/>
          </p:cNvCxnSpPr>
          <p:nvPr/>
        </p:nvCxnSpPr>
        <p:spPr>
          <a:xfrm rot="10800000" flipV="1">
            <a:off x="1689902" y="3500822"/>
            <a:ext cx="1872448" cy="142747"/>
          </a:xfrm>
          <a:prstGeom prst="bentConnector4">
            <a:avLst>
              <a:gd name="adj1" fmla="val 8414"/>
              <a:gd name="adj2" fmla="val 260143"/>
            </a:avLst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56117470-38DF-9091-F2E8-95A93D2E7EC0}"/>
              </a:ext>
            </a:extLst>
          </p:cNvPr>
          <p:cNvCxnSpPr>
            <a:endCxn id="16" idx="3"/>
          </p:cNvCxnSpPr>
          <p:nvPr/>
        </p:nvCxnSpPr>
        <p:spPr>
          <a:xfrm rot="16200000" flipV="1">
            <a:off x="4119624" y="1763079"/>
            <a:ext cx="332270" cy="303218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82E3EE50-EDAD-3A63-ADC1-3CF49F0F99BC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697444" y="2615289"/>
            <a:ext cx="932039" cy="839032"/>
          </a:xfrm>
          <a:prstGeom prst="bentConnector3">
            <a:avLst>
              <a:gd name="adj1" fmla="val -2947"/>
            </a:avLst>
          </a:prstGeom>
          <a:noFill/>
          <a:ln w="28575" cap="flat">
            <a:solidFill>
              <a:srgbClr val="006600"/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44C3D2D-3EB7-EB80-6B68-B271C77D795B}"/>
              </a:ext>
            </a:extLst>
          </p:cNvPr>
          <p:cNvSpPr txBox="1"/>
          <p:nvPr/>
        </p:nvSpPr>
        <p:spPr>
          <a:xfrm>
            <a:off x="5409954" y="3096796"/>
            <a:ext cx="1272000" cy="40011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000" b="1" dirty="0"/>
              <a:t>70-75%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F40828-74E7-CAF7-C80B-08F3EE351922}"/>
              </a:ext>
            </a:extLst>
          </p:cNvPr>
          <p:cNvSpPr txBox="1"/>
          <p:nvPr/>
        </p:nvSpPr>
        <p:spPr>
          <a:xfrm>
            <a:off x="3471596" y="2601874"/>
            <a:ext cx="890557" cy="36933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800" b="1" dirty="0"/>
              <a:t>23-28%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F274C90-89FC-C190-D8CA-CC1ED584F5CD}"/>
              </a:ext>
            </a:extLst>
          </p:cNvPr>
          <p:cNvSpPr txBox="1"/>
          <p:nvPr/>
        </p:nvSpPr>
        <p:spPr>
          <a:xfrm>
            <a:off x="4575426" y="1868985"/>
            <a:ext cx="722369" cy="36933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800" b="1" dirty="0"/>
              <a:t>2-7%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F2C9B22-515F-6829-F2A6-0CBF3F3C7C1C}"/>
              </a:ext>
            </a:extLst>
          </p:cNvPr>
          <p:cNvSpPr/>
          <p:nvPr/>
        </p:nvSpPr>
        <p:spPr>
          <a:xfrm>
            <a:off x="126313" y="6467810"/>
            <a:ext cx="8636768" cy="400108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i="1" dirty="0" err="1">
                <a:solidFill>
                  <a:srgbClr val="FF0000"/>
                </a:solidFill>
              </a:rPr>
              <a:t>Phân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loại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này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ứng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dụng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nhiều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trong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lâm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sàng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9F9C08C-AE9E-71A8-E88F-967F72E0607E}"/>
              </a:ext>
            </a:extLst>
          </p:cNvPr>
          <p:cNvCxnSpPr>
            <a:stCxn id="14" idx="3"/>
          </p:cNvCxnSpPr>
          <p:nvPr/>
        </p:nvCxnSpPr>
        <p:spPr>
          <a:xfrm>
            <a:off x="7969230" y="2191535"/>
            <a:ext cx="25431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EB43F8C9-BBF1-2085-64A3-2863FDB8C9A5}"/>
              </a:ext>
            </a:extLst>
          </p:cNvPr>
          <p:cNvSpPr/>
          <p:nvPr/>
        </p:nvSpPr>
        <p:spPr>
          <a:xfrm>
            <a:off x="0" y="4393886"/>
            <a:ext cx="8636767" cy="516688"/>
          </a:xfrm>
          <a:prstGeom prst="rect">
            <a:avLst/>
          </a:prstGeom>
          <a:solidFill>
            <a:srgbClr val="00206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AD97F123-9BF4-3C51-A061-514E5109681D}"/>
              </a:ext>
            </a:extLst>
          </p:cNvPr>
          <p:cNvSpPr txBox="1">
            <a:spLocks/>
          </p:cNvSpPr>
          <p:nvPr/>
        </p:nvSpPr>
        <p:spPr>
          <a:xfrm>
            <a:off x="133351" y="4483168"/>
            <a:ext cx="4890149" cy="440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8518" tIns="58518" rIns="58518" bIns="58518">
            <a:normAutofit fontScale="85000" lnSpcReduction="20000"/>
          </a:bodyPr>
          <a:lstStyle>
            <a:lvl1pPr marL="438893" indent="-438893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1pPr>
            <a:lvl2pPr marL="1001734" indent="-416542" defTabSz="1170383">
              <a:spcBef>
                <a:spcPts val="900"/>
              </a:spcBef>
              <a:buSzPct val="100000"/>
              <a:buFont typeface="Arial"/>
              <a:buChar char="–"/>
              <a:defRPr sz="4100">
                <a:latin typeface="Calibri"/>
                <a:ea typeface="Calibri"/>
                <a:cs typeface="Calibri"/>
                <a:sym typeface="Calibri"/>
              </a:defRPr>
            </a:lvl2pPr>
            <a:lvl3pPr marL="1557364" indent="-38698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3pPr>
            <a:lvl4pPr marL="2216977" indent="-461401" defTabSz="1170383">
              <a:spcBef>
                <a:spcPts val="900"/>
              </a:spcBef>
              <a:buSzPct val="100000"/>
              <a:buFont typeface="Arial"/>
              <a:buChar char="–"/>
              <a:defRPr sz="4100">
                <a:latin typeface="Calibri"/>
                <a:ea typeface="Calibri"/>
                <a:cs typeface="Calibri"/>
                <a:sym typeface="Calibri"/>
              </a:defRPr>
            </a:lvl4pPr>
            <a:lvl5pPr marL="2802167" indent="-461401" defTabSz="1170383">
              <a:spcBef>
                <a:spcPts val="900"/>
              </a:spcBef>
              <a:buSzPct val="100000"/>
              <a:buFont typeface="Arial"/>
              <a:buChar char="»"/>
              <a:defRPr sz="4100">
                <a:latin typeface="Calibri"/>
                <a:ea typeface="Calibri"/>
                <a:cs typeface="Calibri"/>
                <a:sym typeface="Calibri"/>
              </a:defRPr>
            </a:lvl5pPr>
            <a:lvl6pPr marL="3387359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6pPr>
            <a:lvl7pPr marL="3972550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7pPr>
            <a:lvl8pPr marL="4557742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8pPr>
            <a:lvl9pPr marL="5142934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800" b="1" dirty="0">
                <a:solidFill>
                  <a:schemeClr val="bg1"/>
                </a:solidFill>
              </a:rPr>
              <a:t>2. </a:t>
            </a:r>
            <a:r>
              <a:rPr lang="en-US" sz="2800" b="1" dirty="0" err="1">
                <a:solidFill>
                  <a:schemeClr val="bg1"/>
                </a:solidFill>
              </a:rPr>
              <a:t>Phân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loại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theo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thể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tích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phổi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còn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lại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606AEF3-E902-5E2D-B4B1-B4E7C679A12C}"/>
              </a:ext>
            </a:extLst>
          </p:cNvPr>
          <p:cNvSpPr txBox="1"/>
          <p:nvPr/>
        </p:nvSpPr>
        <p:spPr>
          <a:xfrm>
            <a:off x="3549856" y="4994040"/>
            <a:ext cx="5086912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b="1" dirty="0" err="1"/>
              <a:t>Phân</a:t>
            </a:r>
            <a:r>
              <a:rPr lang="en-US" sz="1800" b="1" dirty="0"/>
              <a:t> </a:t>
            </a:r>
            <a:r>
              <a:rPr lang="en-US" sz="1800" b="1" dirty="0" err="1"/>
              <a:t>loại</a:t>
            </a:r>
            <a:r>
              <a:rPr lang="en-US" sz="1800" b="1" dirty="0"/>
              <a:t> </a:t>
            </a:r>
            <a:r>
              <a:rPr lang="en-US" sz="1800" b="1" dirty="0" err="1"/>
              <a:t>theo</a:t>
            </a:r>
            <a:r>
              <a:rPr lang="en-US" sz="1800" b="1" dirty="0"/>
              <a:t> </a:t>
            </a:r>
            <a:r>
              <a:rPr lang="en-US" sz="1800" b="1" dirty="0" err="1"/>
              <a:t>chỉ</a:t>
            </a:r>
            <a:r>
              <a:rPr lang="en-US" sz="1800" b="1" dirty="0"/>
              <a:t> </a:t>
            </a:r>
            <a:r>
              <a:rPr lang="en-US" sz="1800" b="1" dirty="0" err="1"/>
              <a:t>số</a:t>
            </a:r>
            <a:r>
              <a:rPr lang="en-US" sz="1800" b="1" dirty="0"/>
              <a:t> </a:t>
            </a:r>
            <a:r>
              <a:rPr lang="en-US" sz="1800" b="1" dirty="0" err="1"/>
              <a:t>phổi</a:t>
            </a:r>
            <a:r>
              <a:rPr lang="en-US" sz="1800" b="1" dirty="0"/>
              <a:t> </a:t>
            </a:r>
            <a:r>
              <a:rPr lang="en-US" sz="1800" b="1" dirty="0" err="1"/>
              <a:t>đầu</a:t>
            </a:r>
            <a:r>
              <a:rPr lang="en-US" sz="1800" b="1" dirty="0"/>
              <a:t> </a:t>
            </a:r>
            <a:r>
              <a:rPr lang="en-US" sz="1800" b="1" dirty="0" err="1"/>
              <a:t>mong</a:t>
            </a:r>
            <a:r>
              <a:rPr lang="en-US" sz="1800" b="1" dirty="0"/>
              <a:t> </a:t>
            </a:r>
            <a:r>
              <a:rPr lang="en-US" sz="1800" b="1" dirty="0" err="1"/>
              <a:t>đợi</a:t>
            </a:r>
            <a:r>
              <a:rPr lang="en-US" sz="1800" b="1" dirty="0"/>
              <a:t> (o/e LHR)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B89223C-66BA-6560-886D-106C3E1ED019}"/>
              </a:ext>
            </a:extLst>
          </p:cNvPr>
          <p:cNvCxnSpPr>
            <a:cxnSpLocks/>
          </p:cNvCxnSpPr>
          <p:nvPr/>
        </p:nvCxnSpPr>
        <p:spPr>
          <a:xfrm>
            <a:off x="3336072" y="4994040"/>
            <a:ext cx="0" cy="156609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F00C5549-660A-2FD3-7598-128DB71B291B}"/>
              </a:ext>
            </a:extLst>
          </p:cNvPr>
          <p:cNvSpPr txBox="1"/>
          <p:nvPr/>
        </p:nvSpPr>
        <p:spPr>
          <a:xfrm>
            <a:off x="158725" y="5501185"/>
            <a:ext cx="3018623" cy="101566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LHR ≥ 1.4: </a:t>
            </a:r>
            <a:r>
              <a:rPr lang="en-US" sz="2000" dirty="0" err="1"/>
              <a:t>nhẹ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1.0-1.4: </a:t>
            </a:r>
            <a:r>
              <a:rPr lang="en-US" sz="2000" dirty="0" err="1"/>
              <a:t>trung</a:t>
            </a:r>
            <a:r>
              <a:rPr lang="en-US" sz="2000" dirty="0"/>
              <a:t> </a:t>
            </a:r>
            <a:r>
              <a:rPr lang="en-US" sz="2000" dirty="0" err="1"/>
              <a:t>bình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&lt;1.0: </a:t>
            </a:r>
            <a:r>
              <a:rPr lang="en-US" sz="2000" dirty="0" err="1"/>
              <a:t>nặng</a:t>
            </a:r>
            <a:endParaRPr lang="en-US" sz="20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F80BB6B-D3BB-11C3-2751-AFEF0D979A17}"/>
              </a:ext>
            </a:extLst>
          </p:cNvPr>
          <p:cNvSpPr txBox="1"/>
          <p:nvPr/>
        </p:nvSpPr>
        <p:spPr>
          <a:xfrm>
            <a:off x="3549856" y="5482065"/>
            <a:ext cx="5145810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&gt;45%: </a:t>
            </a:r>
            <a:r>
              <a:rPr lang="en-US" sz="2000" dirty="0" err="1"/>
              <a:t>nhẹ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25-46%: </a:t>
            </a:r>
            <a:r>
              <a:rPr lang="en-US" sz="2000" dirty="0" err="1"/>
              <a:t>trung</a:t>
            </a:r>
            <a:r>
              <a:rPr lang="en-US" sz="2000" dirty="0"/>
              <a:t> </a:t>
            </a:r>
            <a:r>
              <a:rPr lang="en-US" sz="2000" dirty="0" err="1"/>
              <a:t>bình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&lt; 25%: </a:t>
            </a:r>
            <a:r>
              <a:rPr lang="en-US" sz="2000" dirty="0" err="1"/>
              <a:t>nặng</a:t>
            </a:r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240AC2-2D0F-D247-9E92-8F4DCE879FB7}"/>
              </a:ext>
            </a:extLst>
          </p:cNvPr>
          <p:cNvSpPr/>
          <p:nvPr/>
        </p:nvSpPr>
        <p:spPr>
          <a:xfrm>
            <a:off x="9632266" y="6556410"/>
            <a:ext cx="215315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Flake AW, et al. Fetal Diagn </a:t>
            </a:r>
            <a:r>
              <a:rPr lang="en-US" sz="1000" dirty="0" err="1"/>
              <a:t>Ther</a:t>
            </a:r>
            <a:r>
              <a:rPr lang="en-US" sz="1000" dirty="0"/>
              <a:t>. 2024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76EF994-96AC-1FAA-FEF2-C0C72C9F6532}"/>
              </a:ext>
            </a:extLst>
          </p:cNvPr>
          <p:cNvSpPr txBox="1"/>
          <p:nvPr/>
        </p:nvSpPr>
        <p:spPr>
          <a:xfrm>
            <a:off x="162753" y="4963135"/>
            <a:ext cx="3165452" cy="64633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b="1" dirty="0" err="1"/>
              <a:t>Phân</a:t>
            </a:r>
            <a:r>
              <a:rPr lang="en-US" sz="1800" b="1" dirty="0"/>
              <a:t> </a:t>
            </a:r>
            <a:r>
              <a:rPr lang="en-US" sz="1800" b="1" dirty="0" err="1"/>
              <a:t>loại</a:t>
            </a:r>
            <a:r>
              <a:rPr lang="en-US" sz="1800" b="1" dirty="0"/>
              <a:t> </a:t>
            </a:r>
            <a:r>
              <a:rPr lang="en-US" sz="1800" b="1" dirty="0" err="1"/>
              <a:t>theo</a:t>
            </a:r>
            <a:r>
              <a:rPr lang="en-US" sz="1800" b="1" dirty="0"/>
              <a:t> </a:t>
            </a:r>
            <a:r>
              <a:rPr lang="en-US" sz="1800" b="1" dirty="0" err="1"/>
              <a:t>chỉ</a:t>
            </a:r>
            <a:r>
              <a:rPr lang="en-US" sz="1800" b="1" dirty="0"/>
              <a:t> </a:t>
            </a:r>
            <a:r>
              <a:rPr lang="en-US" sz="1800" b="1" dirty="0" err="1"/>
              <a:t>số</a:t>
            </a:r>
            <a:r>
              <a:rPr lang="en-US" sz="1800" b="1" dirty="0"/>
              <a:t> </a:t>
            </a:r>
            <a:r>
              <a:rPr lang="en-US" sz="1800" b="1" dirty="0" err="1"/>
              <a:t>phổi</a:t>
            </a:r>
            <a:r>
              <a:rPr lang="en-US" sz="1800" b="1" dirty="0"/>
              <a:t> </a:t>
            </a:r>
            <a:r>
              <a:rPr lang="en-US" sz="1800" b="1" dirty="0" err="1"/>
              <a:t>đầu</a:t>
            </a:r>
            <a:r>
              <a:rPr lang="en-US" sz="1800" b="1" dirty="0"/>
              <a:t> (LHR)</a:t>
            </a:r>
          </a:p>
        </p:txBody>
      </p:sp>
    </p:spTree>
    <p:extLst>
      <p:ext uri="{BB962C8B-B14F-4D97-AF65-F5344CB8AC3E}">
        <p14:creationId xmlns:p14="http://schemas.microsoft.com/office/powerpoint/2010/main" val="14716917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EAE5B9-D6D0-23AA-346F-99FD63D524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0051"/>
            <a:ext cx="12153900" cy="68378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4DF5D0-2970-7E49-A5FF-E7D77E63C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14600"/>
            <a:ext cx="5181600" cy="1508124"/>
          </a:xfrm>
        </p:spPr>
        <p:txBody>
          <a:bodyPr>
            <a:noAutofit/>
          </a:bodyPr>
          <a:lstStyle/>
          <a:p>
            <a:r>
              <a:rPr lang="en-US" sz="4000" b="1" dirty="0"/>
              <a:t>CHẨN ĐOÁN </a:t>
            </a:r>
            <a:br>
              <a:rPr lang="en-US" sz="4000" b="1" dirty="0"/>
            </a:br>
            <a:r>
              <a:rPr lang="en-US" sz="4000" b="1" dirty="0"/>
              <a:t>THOÁT VỊ HOÀNH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BFBECC-09AD-5443-857F-008484094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57750" y="1134946"/>
            <a:ext cx="7159108" cy="128873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188913" lvl="1" indent="-188913" algn="just">
              <a:buFont typeface="Arial" panose="020B0604020202020204" pitchFamily="34" charset="0"/>
              <a:buChar char="•"/>
            </a:pPr>
            <a:r>
              <a:rPr lang="vi-VN" sz="2400" dirty="0"/>
              <a:t>CDH được chẩn đoán ở tuổi thai trung bình 22-24 tuần</a:t>
            </a:r>
          </a:p>
          <a:p>
            <a:pPr marL="188913" lvl="1" indent="-188913" algn="just">
              <a:buFont typeface="Arial" panose="020B0604020202020204" pitchFamily="34" charset="0"/>
              <a:buChar char="•"/>
            </a:pPr>
            <a:r>
              <a:rPr lang="vi-VN" sz="2400" dirty="0"/>
              <a:t>Một số trường hợp lỗ thoát vị lớn có thể được chẩn đoán ở quý 1 và thường tiên lượng xấu </a:t>
            </a:r>
            <a:endParaRPr lang="en-US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1DC49F-9780-30BF-6A2B-70BD686974CC}"/>
              </a:ext>
            </a:extLst>
          </p:cNvPr>
          <p:cNvSpPr/>
          <p:nvPr/>
        </p:nvSpPr>
        <p:spPr>
          <a:xfrm>
            <a:off x="3714750" y="431383"/>
            <a:ext cx="8302108" cy="516688"/>
          </a:xfrm>
          <a:prstGeom prst="rect">
            <a:avLst/>
          </a:prstGeom>
          <a:solidFill>
            <a:srgbClr val="00206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4A2F374-9AC6-B631-C859-F94CE230C23E}"/>
              </a:ext>
            </a:extLst>
          </p:cNvPr>
          <p:cNvSpPr txBox="1">
            <a:spLocks/>
          </p:cNvSpPr>
          <p:nvPr/>
        </p:nvSpPr>
        <p:spPr>
          <a:xfrm>
            <a:off x="3848101" y="520665"/>
            <a:ext cx="7835880" cy="440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8518" tIns="58518" rIns="58518" bIns="58518">
            <a:normAutofit fontScale="85000" lnSpcReduction="20000"/>
          </a:bodyPr>
          <a:lstStyle>
            <a:lvl1pPr marL="438893" indent="-438893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1pPr>
            <a:lvl2pPr marL="1001734" indent="-416542" defTabSz="1170383">
              <a:spcBef>
                <a:spcPts val="900"/>
              </a:spcBef>
              <a:buSzPct val="100000"/>
              <a:buFont typeface="Arial"/>
              <a:buChar char="–"/>
              <a:defRPr sz="4100">
                <a:latin typeface="Calibri"/>
                <a:ea typeface="Calibri"/>
                <a:cs typeface="Calibri"/>
                <a:sym typeface="Calibri"/>
              </a:defRPr>
            </a:lvl2pPr>
            <a:lvl3pPr marL="1557364" indent="-38698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3pPr>
            <a:lvl4pPr marL="2216977" indent="-461401" defTabSz="1170383">
              <a:spcBef>
                <a:spcPts val="900"/>
              </a:spcBef>
              <a:buSzPct val="100000"/>
              <a:buFont typeface="Arial"/>
              <a:buChar char="–"/>
              <a:defRPr sz="4100">
                <a:latin typeface="Calibri"/>
                <a:ea typeface="Calibri"/>
                <a:cs typeface="Calibri"/>
                <a:sym typeface="Calibri"/>
              </a:defRPr>
            </a:lvl4pPr>
            <a:lvl5pPr marL="2802167" indent="-461401" defTabSz="1170383">
              <a:spcBef>
                <a:spcPts val="900"/>
              </a:spcBef>
              <a:buSzPct val="100000"/>
              <a:buFont typeface="Arial"/>
              <a:buChar char="»"/>
              <a:defRPr sz="4100">
                <a:latin typeface="Calibri"/>
                <a:ea typeface="Calibri"/>
                <a:cs typeface="Calibri"/>
                <a:sym typeface="Calibri"/>
              </a:defRPr>
            </a:lvl5pPr>
            <a:lvl6pPr marL="3387359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6pPr>
            <a:lvl7pPr marL="3972550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7pPr>
            <a:lvl8pPr marL="4557742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8pPr>
            <a:lvl9pPr marL="5142934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800" b="1" dirty="0">
                <a:solidFill>
                  <a:schemeClr val="bg1"/>
                </a:solidFill>
              </a:rPr>
              <a:t>SIÊU ÂM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86784B-BCB9-878D-B4F7-711D4159A110}"/>
              </a:ext>
            </a:extLst>
          </p:cNvPr>
          <p:cNvSpPr/>
          <p:nvPr/>
        </p:nvSpPr>
        <p:spPr>
          <a:xfrm>
            <a:off x="5388740" y="3429000"/>
            <a:ext cx="6419227" cy="516688"/>
          </a:xfrm>
          <a:prstGeom prst="rect">
            <a:avLst/>
          </a:prstGeom>
          <a:solidFill>
            <a:srgbClr val="00206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A7D75E1-C774-2125-E0DB-D1685D2572E1}"/>
              </a:ext>
            </a:extLst>
          </p:cNvPr>
          <p:cNvSpPr txBox="1">
            <a:spLocks/>
          </p:cNvSpPr>
          <p:nvPr/>
        </p:nvSpPr>
        <p:spPr>
          <a:xfrm>
            <a:off x="5522090" y="3518282"/>
            <a:ext cx="7835880" cy="440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8518" tIns="58518" rIns="58518" bIns="58518">
            <a:normAutofit fontScale="85000" lnSpcReduction="20000"/>
          </a:bodyPr>
          <a:lstStyle>
            <a:lvl1pPr marL="438893" indent="-438893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1pPr>
            <a:lvl2pPr marL="1001734" indent="-416542" defTabSz="1170383">
              <a:spcBef>
                <a:spcPts val="900"/>
              </a:spcBef>
              <a:buSzPct val="100000"/>
              <a:buFont typeface="Arial"/>
              <a:buChar char="–"/>
              <a:defRPr sz="4100">
                <a:latin typeface="Calibri"/>
                <a:ea typeface="Calibri"/>
                <a:cs typeface="Calibri"/>
                <a:sym typeface="Calibri"/>
              </a:defRPr>
            </a:lvl2pPr>
            <a:lvl3pPr marL="1557364" indent="-38698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3pPr>
            <a:lvl4pPr marL="2216977" indent="-461401" defTabSz="1170383">
              <a:spcBef>
                <a:spcPts val="900"/>
              </a:spcBef>
              <a:buSzPct val="100000"/>
              <a:buFont typeface="Arial"/>
              <a:buChar char="–"/>
              <a:defRPr sz="4100">
                <a:latin typeface="Calibri"/>
                <a:ea typeface="Calibri"/>
                <a:cs typeface="Calibri"/>
                <a:sym typeface="Calibri"/>
              </a:defRPr>
            </a:lvl4pPr>
            <a:lvl5pPr marL="2802167" indent="-461401" defTabSz="1170383">
              <a:spcBef>
                <a:spcPts val="900"/>
              </a:spcBef>
              <a:buSzPct val="100000"/>
              <a:buFont typeface="Arial"/>
              <a:buChar char="»"/>
              <a:defRPr sz="4100">
                <a:latin typeface="Calibri"/>
                <a:ea typeface="Calibri"/>
                <a:cs typeface="Calibri"/>
                <a:sym typeface="Calibri"/>
              </a:defRPr>
            </a:lvl5pPr>
            <a:lvl6pPr marL="3387359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6pPr>
            <a:lvl7pPr marL="3972550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7pPr>
            <a:lvl8pPr marL="4557742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8pPr>
            <a:lvl9pPr marL="5142934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800" b="1" dirty="0">
                <a:solidFill>
                  <a:schemeClr val="bg1"/>
                </a:solidFill>
              </a:rPr>
              <a:t>MRI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E235838-92FE-6D01-9EB4-5FF66C7875CC}"/>
              </a:ext>
            </a:extLst>
          </p:cNvPr>
          <p:cNvSpPr txBox="1">
            <a:spLocks/>
          </p:cNvSpPr>
          <p:nvPr/>
        </p:nvSpPr>
        <p:spPr>
          <a:xfrm>
            <a:off x="4857750" y="4194480"/>
            <a:ext cx="6950217" cy="220470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8518" tIns="58518" rIns="58518" bIns="58518">
            <a:noAutofit/>
          </a:bodyPr>
          <a:lstStyle>
            <a:lvl1pPr marL="438893" indent="-438893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1pPr>
            <a:lvl2pPr marL="1001734" indent="-416542" defTabSz="1170383">
              <a:spcBef>
                <a:spcPts val="900"/>
              </a:spcBef>
              <a:buSzPct val="100000"/>
              <a:buFont typeface="Arial"/>
              <a:buChar char="–"/>
              <a:defRPr sz="4100">
                <a:latin typeface="Calibri"/>
                <a:ea typeface="Calibri"/>
                <a:cs typeface="Calibri"/>
                <a:sym typeface="Calibri"/>
              </a:defRPr>
            </a:lvl2pPr>
            <a:lvl3pPr marL="1557364" indent="-38698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3pPr>
            <a:lvl4pPr marL="2216977" indent="-461401" defTabSz="1170383">
              <a:spcBef>
                <a:spcPts val="900"/>
              </a:spcBef>
              <a:buSzPct val="100000"/>
              <a:buFont typeface="Arial"/>
              <a:buChar char="–"/>
              <a:defRPr sz="4100">
                <a:latin typeface="Calibri"/>
                <a:ea typeface="Calibri"/>
                <a:cs typeface="Calibri"/>
                <a:sym typeface="Calibri"/>
              </a:defRPr>
            </a:lvl4pPr>
            <a:lvl5pPr marL="2802167" indent="-461401" defTabSz="1170383">
              <a:spcBef>
                <a:spcPts val="900"/>
              </a:spcBef>
              <a:buSzPct val="100000"/>
              <a:buFont typeface="Arial"/>
              <a:buChar char="»"/>
              <a:defRPr sz="4100">
                <a:latin typeface="Calibri"/>
                <a:ea typeface="Calibri"/>
                <a:cs typeface="Calibri"/>
                <a:sym typeface="Calibri"/>
              </a:defRPr>
            </a:lvl5pPr>
            <a:lvl6pPr marL="3387359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6pPr>
            <a:lvl7pPr marL="3972550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7pPr>
            <a:lvl8pPr marL="4557742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8pPr>
            <a:lvl9pPr marL="5142934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61938" lvl="1" indent="-188913" algn="just">
              <a:buFont typeface="Arial" panose="020B0604020202020204" pitchFamily="34" charset="0"/>
              <a:buChar char="•"/>
            </a:pPr>
            <a:r>
              <a:rPr lang="vi-VN" sz="2400" dirty="0"/>
              <a:t>Giúp đánh giá thể tích phổi bên thoát vị và cả bên đối diện chính xác hơn siêu âm, thoát vị gan, tỷ lệ gan lên lồng ngực</a:t>
            </a:r>
          </a:p>
          <a:p>
            <a:pPr marL="261938" lvl="1" indent="-188913" algn="just">
              <a:buFont typeface="Arial" panose="020B0604020202020204" pitchFamily="34" charset="0"/>
              <a:buChar char="•"/>
            </a:pPr>
            <a:r>
              <a:rPr lang="vi-VN" sz="2400" dirty="0"/>
              <a:t>MRI được chỉ định thường quy cho CDH để giúp chẩn đoán và đánh giá tiên lượng chính xác hơn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54F603-F56E-314E-B22F-920FEE9BD334}"/>
              </a:ext>
            </a:extLst>
          </p:cNvPr>
          <p:cNvSpPr/>
          <p:nvPr/>
        </p:nvSpPr>
        <p:spPr>
          <a:xfrm>
            <a:off x="209550" y="6503828"/>
            <a:ext cx="219322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Flake AW, et al. Fetal Diagn </a:t>
            </a:r>
            <a:r>
              <a:rPr lang="en-US" sz="1000" dirty="0" err="1"/>
              <a:t>Ther</a:t>
            </a:r>
            <a:r>
              <a:rPr lang="en-US" sz="1000" dirty="0"/>
              <a:t>. 2024</a:t>
            </a:r>
          </a:p>
        </p:txBody>
      </p:sp>
    </p:spTree>
    <p:extLst>
      <p:ext uri="{BB962C8B-B14F-4D97-AF65-F5344CB8AC3E}">
        <p14:creationId xmlns:p14="http://schemas.microsoft.com/office/powerpoint/2010/main" val="316570014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435559-F413-4BB1-AF1A-AE8ABEA383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7"/>
          <a:stretch/>
        </p:blipFill>
        <p:spPr>
          <a:xfrm>
            <a:off x="0" y="1"/>
            <a:ext cx="12153900" cy="684728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0FBAB-C7AC-C64F-85A6-56BEB66A8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3950" y="1462077"/>
            <a:ext cx="8753039" cy="484848"/>
          </a:xfrm>
        </p:spPr>
        <p:txBody>
          <a:bodyPr>
            <a:normAutofit/>
          </a:bodyPr>
          <a:lstStyle/>
          <a:p>
            <a:pPr lvl="1"/>
            <a:r>
              <a:rPr lang="en-US" sz="2400" dirty="0" err="1"/>
              <a:t>Phụ</a:t>
            </a:r>
            <a:r>
              <a:rPr lang="en-US" sz="2400" dirty="0"/>
              <a:t> </a:t>
            </a:r>
            <a:r>
              <a:rPr lang="en-US" sz="2400" dirty="0" err="1"/>
              <a:t>thuộc</a:t>
            </a:r>
            <a:r>
              <a:rPr lang="en-US" sz="2400" dirty="0"/>
              <a:t> </a:t>
            </a:r>
            <a:r>
              <a:rPr lang="en-US" sz="2400" dirty="0" err="1"/>
              <a:t>vào</a:t>
            </a:r>
            <a:r>
              <a:rPr lang="en-US" sz="2400" dirty="0"/>
              <a:t> </a:t>
            </a:r>
            <a:r>
              <a:rPr lang="en-US" sz="2400" dirty="0" err="1"/>
              <a:t>bất</a:t>
            </a:r>
            <a:r>
              <a:rPr lang="en-US" sz="2400" dirty="0"/>
              <a:t> </a:t>
            </a:r>
            <a:r>
              <a:rPr lang="en-US" sz="2400" dirty="0" err="1"/>
              <a:t>thường</a:t>
            </a:r>
            <a:r>
              <a:rPr lang="en-US" sz="2400" dirty="0"/>
              <a:t> NST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cấu</a:t>
            </a:r>
            <a:r>
              <a:rPr lang="en-US" sz="2400" dirty="0"/>
              <a:t> </a:t>
            </a:r>
            <a:r>
              <a:rPr lang="en-US" sz="2400" dirty="0" err="1"/>
              <a:t>trúc</a:t>
            </a:r>
            <a:r>
              <a:rPr lang="en-US" sz="2400" dirty="0"/>
              <a:t> </a:t>
            </a:r>
            <a:r>
              <a:rPr lang="en-US" sz="2400" dirty="0" err="1"/>
              <a:t>kèm</a:t>
            </a:r>
            <a:r>
              <a:rPr lang="en-US" sz="2400" dirty="0"/>
              <a:t> </a:t>
            </a:r>
            <a:r>
              <a:rPr lang="en-US" sz="2400" dirty="0" err="1"/>
              <a:t>theo</a:t>
            </a:r>
            <a:endParaRPr lang="vi-VN" sz="2400" dirty="0"/>
          </a:p>
          <a:p>
            <a:pPr lvl="1"/>
            <a:endParaRPr lang="vi-VN" sz="2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575DF50-A665-2468-14F9-C6BDD8626118}"/>
              </a:ext>
            </a:extLst>
          </p:cNvPr>
          <p:cNvSpPr txBox="1">
            <a:spLocks/>
          </p:cNvSpPr>
          <p:nvPr/>
        </p:nvSpPr>
        <p:spPr>
          <a:xfrm>
            <a:off x="1123950" y="144555"/>
            <a:ext cx="9505950" cy="669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8518" tIns="58518" rIns="58518" bIns="58518" anchor="ctr">
            <a:noAutofit/>
          </a:bodyPr>
          <a:lstStyle>
            <a:lvl1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5pPr>
            <a:lvl6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6pPr>
            <a:lvl7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7pPr>
            <a:lvl8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8pPr>
            <a:lvl9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vi-VN" sz="36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YẾU TỐ TIÊN LƯỢNG THOÁT VỊ HOÀNH</a:t>
            </a:r>
            <a:endParaRPr lang="en-US" sz="3600" b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0AC4BAF-A46C-E0C9-D578-82B07AAFF553}"/>
              </a:ext>
            </a:extLst>
          </p:cNvPr>
          <p:cNvGrpSpPr/>
          <p:nvPr/>
        </p:nvGrpSpPr>
        <p:grpSpPr>
          <a:xfrm>
            <a:off x="6813956" y="5332959"/>
            <a:ext cx="1606551" cy="1371600"/>
            <a:chOff x="5909734" y="4804833"/>
            <a:chExt cx="1606551" cy="1371600"/>
          </a:xfrm>
        </p:grpSpPr>
        <p:sp>
          <p:nvSpPr>
            <p:cNvPr id="71" name="AutoShape 3">
              <a:extLst>
                <a:ext uri="{FF2B5EF4-FFF2-40B4-BE49-F238E27FC236}">
                  <a16:creationId xmlns:a16="http://schemas.microsoft.com/office/drawing/2014/main" id="{30077BCF-7F2F-50B5-E006-16D2382EA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734" y="4804833"/>
              <a:ext cx="1606551" cy="1371600"/>
            </a:xfrm>
            <a:custGeom>
              <a:avLst/>
              <a:gdLst>
                <a:gd name="T0" fmla="*/ 602457 w 21600"/>
                <a:gd name="T1" fmla="*/ 514350 h 21600"/>
                <a:gd name="T2" fmla="*/ 602457 w 21600"/>
                <a:gd name="T3" fmla="*/ 514350 h 21600"/>
                <a:gd name="T4" fmla="*/ 602457 w 21600"/>
                <a:gd name="T5" fmla="*/ 514350 h 21600"/>
                <a:gd name="T6" fmla="*/ 602457 w 21600"/>
                <a:gd name="T7" fmla="*/ 5143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961" y="0"/>
                  </a:moveTo>
                  <a:cubicBezTo>
                    <a:pt x="21600" y="6924"/>
                    <a:pt x="21600" y="6924"/>
                    <a:pt x="21600" y="6924"/>
                  </a:cubicBezTo>
                  <a:cubicBezTo>
                    <a:pt x="17096" y="15499"/>
                    <a:pt x="9287" y="21023"/>
                    <a:pt x="703" y="21600"/>
                  </a:cubicBezTo>
                  <a:cubicBezTo>
                    <a:pt x="0" y="8492"/>
                    <a:pt x="0" y="8492"/>
                    <a:pt x="0" y="8492"/>
                  </a:cubicBezTo>
                  <a:cubicBezTo>
                    <a:pt x="5065" y="8079"/>
                    <a:pt x="9498" y="4782"/>
                    <a:pt x="11961" y="0"/>
                  </a:cubicBezTo>
                  <a:close/>
                </a:path>
              </a:pathLst>
            </a:custGeom>
            <a:solidFill>
              <a:srgbClr val="EC77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72" name="AutoShape 4">
              <a:extLst>
                <a:ext uri="{FF2B5EF4-FFF2-40B4-BE49-F238E27FC236}">
                  <a16:creationId xmlns:a16="http://schemas.microsoft.com/office/drawing/2014/main" id="{19A789E9-069F-948A-8644-9BB0F3C48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918" y="5266267"/>
              <a:ext cx="476249" cy="503767"/>
            </a:xfrm>
            <a:custGeom>
              <a:avLst/>
              <a:gdLst>
                <a:gd name="T0" fmla="*/ 178594 w 21104"/>
                <a:gd name="T1" fmla="*/ 188913 h 21600"/>
                <a:gd name="T2" fmla="*/ 178594 w 21104"/>
                <a:gd name="T3" fmla="*/ 188913 h 21600"/>
                <a:gd name="T4" fmla="*/ 178594 w 21104"/>
                <a:gd name="T5" fmla="*/ 188913 h 21600"/>
                <a:gd name="T6" fmla="*/ 178594 w 21104"/>
                <a:gd name="T7" fmla="*/ 1889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4" h="21600">
                  <a:moveTo>
                    <a:pt x="13625" y="14829"/>
                  </a:moveTo>
                  <a:cubicBezTo>
                    <a:pt x="21434" y="10154"/>
                    <a:pt x="21102" y="4190"/>
                    <a:pt x="21102" y="4190"/>
                  </a:cubicBezTo>
                  <a:cubicBezTo>
                    <a:pt x="21102" y="3384"/>
                    <a:pt x="21102" y="3384"/>
                    <a:pt x="21102" y="3384"/>
                  </a:cubicBezTo>
                  <a:cubicBezTo>
                    <a:pt x="21102" y="3384"/>
                    <a:pt x="21102" y="1611"/>
                    <a:pt x="19440" y="1611"/>
                  </a:cubicBezTo>
                  <a:cubicBezTo>
                    <a:pt x="18942" y="1611"/>
                    <a:pt x="18443" y="1611"/>
                    <a:pt x="18443" y="1611"/>
                  </a:cubicBezTo>
                  <a:cubicBezTo>
                    <a:pt x="17612" y="1611"/>
                    <a:pt x="17612" y="2417"/>
                    <a:pt x="17612" y="2417"/>
                  </a:cubicBezTo>
                  <a:cubicBezTo>
                    <a:pt x="17612" y="2417"/>
                    <a:pt x="17280" y="2578"/>
                    <a:pt x="16616" y="2578"/>
                  </a:cubicBezTo>
                  <a:cubicBezTo>
                    <a:pt x="16616" y="1933"/>
                    <a:pt x="16782" y="0"/>
                    <a:pt x="16782" y="0"/>
                  </a:cubicBezTo>
                  <a:cubicBezTo>
                    <a:pt x="9139" y="966"/>
                    <a:pt x="4485" y="0"/>
                    <a:pt x="4485" y="0"/>
                  </a:cubicBezTo>
                  <a:cubicBezTo>
                    <a:pt x="4485" y="2578"/>
                    <a:pt x="4485" y="2578"/>
                    <a:pt x="4485" y="2578"/>
                  </a:cubicBezTo>
                  <a:cubicBezTo>
                    <a:pt x="3821" y="2578"/>
                    <a:pt x="3655" y="2417"/>
                    <a:pt x="3655" y="2417"/>
                  </a:cubicBezTo>
                  <a:cubicBezTo>
                    <a:pt x="3655" y="2417"/>
                    <a:pt x="3488" y="1611"/>
                    <a:pt x="2824" y="1611"/>
                  </a:cubicBezTo>
                  <a:cubicBezTo>
                    <a:pt x="2824" y="1611"/>
                    <a:pt x="2325" y="1611"/>
                    <a:pt x="1827" y="1611"/>
                  </a:cubicBezTo>
                  <a:cubicBezTo>
                    <a:pt x="165" y="1611"/>
                    <a:pt x="-1" y="3384"/>
                    <a:pt x="-1" y="3384"/>
                  </a:cubicBezTo>
                  <a:cubicBezTo>
                    <a:pt x="-1" y="4190"/>
                    <a:pt x="-1" y="4190"/>
                    <a:pt x="-1" y="4190"/>
                  </a:cubicBezTo>
                  <a:cubicBezTo>
                    <a:pt x="-1" y="4190"/>
                    <a:pt x="-166" y="10154"/>
                    <a:pt x="7643" y="14829"/>
                  </a:cubicBezTo>
                  <a:cubicBezTo>
                    <a:pt x="7643" y="14829"/>
                    <a:pt x="8474" y="15636"/>
                    <a:pt x="9637" y="15636"/>
                  </a:cubicBezTo>
                  <a:cubicBezTo>
                    <a:pt x="9637" y="16602"/>
                    <a:pt x="9637" y="16602"/>
                    <a:pt x="9637" y="16602"/>
                  </a:cubicBezTo>
                  <a:cubicBezTo>
                    <a:pt x="9637" y="16602"/>
                    <a:pt x="8805" y="16442"/>
                    <a:pt x="8805" y="16925"/>
                  </a:cubicBezTo>
                  <a:cubicBezTo>
                    <a:pt x="8805" y="17570"/>
                    <a:pt x="9637" y="17409"/>
                    <a:pt x="9637" y="17409"/>
                  </a:cubicBezTo>
                  <a:cubicBezTo>
                    <a:pt x="9637" y="18376"/>
                    <a:pt x="9637" y="18376"/>
                    <a:pt x="9637" y="18376"/>
                  </a:cubicBezTo>
                  <a:cubicBezTo>
                    <a:pt x="9637" y="18376"/>
                    <a:pt x="9471" y="19181"/>
                    <a:pt x="8972" y="19181"/>
                  </a:cubicBezTo>
                  <a:cubicBezTo>
                    <a:pt x="8972" y="19988"/>
                    <a:pt x="7976" y="19988"/>
                    <a:pt x="7976" y="19988"/>
                  </a:cubicBezTo>
                  <a:cubicBezTo>
                    <a:pt x="7976" y="19988"/>
                    <a:pt x="7145" y="20149"/>
                    <a:pt x="7145" y="20794"/>
                  </a:cubicBezTo>
                  <a:cubicBezTo>
                    <a:pt x="7145" y="20794"/>
                    <a:pt x="6978" y="21600"/>
                    <a:pt x="7976" y="21600"/>
                  </a:cubicBezTo>
                  <a:cubicBezTo>
                    <a:pt x="9305" y="21600"/>
                    <a:pt x="13125" y="21600"/>
                    <a:pt x="13125" y="21600"/>
                  </a:cubicBezTo>
                  <a:cubicBezTo>
                    <a:pt x="13957" y="21600"/>
                    <a:pt x="14123" y="20794"/>
                    <a:pt x="14123" y="20794"/>
                  </a:cubicBezTo>
                  <a:cubicBezTo>
                    <a:pt x="14123" y="20794"/>
                    <a:pt x="14123" y="19988"/>
                    <a:pt x="13125" y="19988"/>
                  </a:cubicBezTo>
                  <a:cubicBezTo>
                    <a:pt x="12296" y="19988"/>
                    <a:pt x="12296" y="19021"/>
                    <a:pt x="12296" y="19021"/>
                  </a:cubicBezTo>
                  <a:cubicBezTo>
                    <a:pt x="12296" y="19021"/>
                    <a:pt x="11465" y="19181"/>
                    <a:pt x="11465" y="18376"/>
                  </a:cubicBezTo>
                  <a:cubicBezTo>
                    <a:pt x="11465" y="17409"/>
                    <a:pt x="11465" y="17409"/>
                    <a:pt x="11465" y="17409"/>
                  </a:cubicBezTo>
                  <a:cubicBezTo>
                    <a:pt x="11465" y="17409"/>
                    <a:pt x="12296" y="17570"/>
                    <a:pt x="12296" y="16925"/>
                  </a:cubicBezTo>
                  <a:cubicBezTo>
                    <a:pt x="12296" y="16442"/>
                    <a:pt x="11465" y="16602"/>
                    <a:pt x="11465" y="16602"/>
                  </a:cubicBezTo>
                  <a:cubicBezTo>
                    <a:pt x="11465" y="15636"/>
                    <a:pt x="11465" y="15636"/>
                    <a:pt x="11465" y="15636"/>
                  </a:cubicBezTo>
                  <a:cubicBezTo>
                    <a:pt x="12296" y="15636"/>
                    <a:pt x="12960" y="15313"/>
                    <a:pt x="13625" y="14829"/>
                  </a:cubicBezTo>
                  <a:close/>
                  <a:moveTo>
                    <a:pt x="16782" y="3384"/>
                  </a:moveTo>
                  <a:cubicBezTo>
                    <a:pt x="16948" y="3384"/>
                    <a:pt x="17612" y="3384"/>
                    <a:pt x="17612" y="3384"/>
                  </a:cubicBezTo>
                  <a:cubicBezTo>
                    <a:pt x="18443" y="3384"/>
                    <a:pt x="18609" y="2578"/>
                    <a:pt x="18609" y="2578"/>
                  </a:cubicBezTo>
                  <a:cubicBezTo>
                    <a:pt x="19440" y="2578"/>
                    <a:pt x="19440" y="3384"/>
                    <a:pt x="19440" y="3384"/>
                  </a:cubicBezTo>
                  <a:cubicBezTo>
                    <a:pt x="19440" y="4190"/>
                    <a:pt x="19440" y="4190"/>
                    <a:pt x="19440" y="4190"/>
                  </a:cubicBezTo>
                  <a:cubicBezTo>
                    <a:pt x="19440" y="4190"/>
                    <a:pt x="19108" y="7575"/>
                    <a:pt x="14954" y="11445"/>
                  </a:cubicBezTo>
                  <a:cubicBezTo>
                    <a:pt x="15951" y="9833"/>
                    <a:pt x="16782" y="6124"/>
                    <a:pt x="16782" y="3384"/>
                  </a:cubicBezTo>
                  <a:close/>
                  <a:moveTo>
                    <a:pt x="5982" y="11606"/>
                  </a:moveTo>
                  <a:cubicBezTo>
                    <a:pt x="1661" y="7737"/>
                    <a:pt x="1495" y="4351"/>
                    <a:pt x="1495" y="4351"/>
                  </a:cubicBezTo>
                  <a:cubicBezTo>
                    <a:pt x="1495" y="3545"/>
                    <a:pt x="1495" y="3545"/>
                    <a:pt x="1495" y="3545"/>
                  </a:cubicBezTo>
                  <a:cubicBezTo>
                    <a:pt x="1495" y="3545"/>
                    <a:pt x="1495" y="2578"/>
                    <a:pt x="2325" y="2578"/>
                  </a:cubicBezTo>
                  <a:cubicBezTo>
                    <a:pt x="2325" y="2578"/>
                    <a:pt x="2325" y="3545"/>
                    <a:pt x="3322" y="3545"/>
                  </a:cubicBezTo>
                  <a:cubicBezTo>
                    <a:pt x="3322" y="3545"/>
                    <a:pt x="3987" y="3545"/>
                    <a:pt x="4153" y="3545"/>
                  </a:cubicBezTo>
                  <a:cubicBezTo>
                    <a:pt x="4153" y="6286"/>
                    <a:pt x="4984" y="9994"/>
                    <a:pt x="5982" y="11606"/>
                  </a:cubicBezTo>
                  <a:close/>
                </a:path>
              </a:pathLst>
            </a:custGeom>
            <a:solidFill>
              <a:srgbClr val="FFFE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B0C106D-850A-3781-123B-B2509AC7AE00}"/>
              </a:ext>
            </a:extLst>
          </p:cNvPr>
          <p:cNvGrpSpPr/>
          <p:nvPr/>
        </p:nvGrpSpPr>
        <p:grpSpPr>
          <a:xfrm>
            <a:off x="5071939" y="2792960"/>
            <a:ext cx="1600200" cy="1367367"/>
            <a:chOff x="4167717" y="2264834"/>
            <a:chExt cx="1600200" cy="1367367"/>
          </a:xfrm>
        </p:grpSpPr>
        <p:sp>
          <p:nvSpPr>
            <p:cNvPr id="74" name="AutoShape 1">
              <a:extLst>
                <a:ext uri="{FF2B5EF4-FFF2-40B4-BE49-F238E27FC236}">
                  <a16:creationId xmlns:a16="http://schemas.microsoft.com/office/drawing/2014/main" id="{5C441B50-FD24-B54A-EA42-A0F3F633E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7717" y="2264834"/>
              <a:ext cx="1600200" cy="1367367"/>
            </a:xfrm>
            <a:custGeom>
              <a:avLst/>
              <a:gdLst>
                <a:gd name="T0" fmla="*/ 600075 w 21600"/>
                <a:gd name="T1" fmla="*/ 512763 h 21600"/>
                <a:gd name="T2" fmla="*/ 600075 w 21600"/>
                <a:gd name="T3" fmla="*/ 512763 h 21600"/>
                <a:gd name="T4" fmla="*/ 600075 w 21600"/>
                <a:gd name="T5" fmla="*/ 512763 h 21600"/>
                <a:gd name="T6" fmla="*/ 600075 w 21600"/>
                <a:gd name="T7" fmla="*/ 5127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599" y="21600"/>
                  </a:moveTo>
                  <a:cubicBezTo>
                    <a:pt x="0" y="14675"/>
                    <a:pt x="0" y="14675"/>
                    <a:pt x="0" y="14675"/>
                  </a:cubicBezTo>
                  <a:cubicBezTo>
                    <a:pt x="4518" y="6100"/>
                    <a:pt x="12282" y="576"/>
                    <a:pt x="20893" y="0"/>
                  </a:cubicBezTo>
                  <a:cubicBezTo>
                    <a:pt x="21599" y="13191"/>
                    <a:pt x="21599" y="13191"/>
                    <a:pt x="21599" y="13191"/>
                  </a:cubicBezTo>
                  <a:cubicBezTo>
                    <a:pt x="16518" y="13521"/>
                    <a:pt x="12140" y="16817"/>
                    <a:pt x="9599" y="21600"/>
                  </a:cubicBezTo>
                  <a:close/>
                </a:path>
              </a:pathLst>
            </a:custGeom>
            <a:solidFill>
              <a:srgbClr val="3AC2A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75" name="AutoShape 7">
              <a:extLst>
                <a:ext uri="{FF2B5EF4-FFF2-40B4-BE49-F238E27FC236}">
                  <a16:creationId xmlns:a16="http://schemas.microsoft.com/office/drawing/2014/main" id="{CD2F1103-DCC9-96D0-B649-B7A987D2B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652" y="2686051"/>
              <a:ext cx="436033" cy="431800"/>
            </a:xfrm>
            <a:custGeom>
              <a:avLst/>
              <a:gdLst>
                <a:gd name="T0" fmla="*/ 163513 w 21600"/>
                <a:gd name="T1" fmla="*/ 161925 h 21600"/>
                <a:gd name="T2" fmla="*/ 163513 w 21600"/>
                <a:gd name="T3" fmla="*/ 161925 h 21600"/>
                <a:gd name="T4" fmla="*/ 163513 w 21600"/>
                <a:gd name="T5" fmla="*/ 161925 h 21600"/>
                <a:gd name="T6" fmla="*/ 163513 w 21600"/>
                <a:gd name="T7" fmla="*/ 16192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60" y="0"/>
                    <a:pt x="0" y="4860"/>
                    <a:pt x="0" y="10800"/>
                  </a:cubicBezTo>
                  <a:cubicBezTo>
                    <a:pt x="0" y="16740"/>
                    <a:pt x="4860" y="21600"/>
                    <a:pt x="10800" y="21600"/>
                  </a:cubicBezTo>
                  <a:cubicBezTo>
                    <a:pt x="16740" y="21600"/>
                    <a:pt x="21599" y="16740"/>
                    <a:pt x="21599" y="10800"/>
                  </a:cubicBezTo>
                  <a:cubicBezTo>
                    <a:pt x="21599" y="4860"/>
                    <a:pt x="16740" y="0"/>
                    <a:pt x="10800" y="0"/>
                  </a:cubicBezTo>
                  <a:close/>
                  <a:moveTo>
                    <a:pt x="14940" y="4319"/>
                  </a:moveTo>
                  <a:cubicBezTo>
                    <a:pt x="15660" y="3779"/>
                    <a:pt x="15660" y="3779"/>
                    <a:pt x="15660" y="3779"/>
                  </a:cubicBezTo>
                  <a:cubicBezTo>
                    <a:pt x="15660" y="3779"/>
                    <a:pt x="15300" y="3059"/>
                    <a:pt x="15480" y="2519"/>
                  </a:cubicBezTo>
                  <a:cubicBezTo>
                    <a:pt x="15660" y="2519"/>
                    <a:pt x="16380" y="2879"/>
                    <a:pt x="16920" y="3599"/>
                  </a:cubicBezTo>
                  <a:cubicBezTo>
                    <a:pt x="16559" y="5219"/>
                    <a:pt x="15480" y="5039"/>
                    <a:pt x="15480" y="5039"/>
                  </a:cubicBezTo>
                  <a:cubicBezTo>
                    <a:pt x="15480" y="5039"/>
                    <a:pt x="14760" y="5039"/>
                    <a:pt x="14940" y="4319"/>
                  </a:cubicBezTo>
                  <a:close/>
                  <a:moveTo>
                    <a:pt x="8460" y="13859"/>
                  </a:moveTo>
                  <a:cubicBezTo>
                    <a:pt x="8279" y="14040"/>
                    <a:pt x="8100" y="14579"/>
                    <a:pt x="7920" y="15120"/>
                  </a:cubicBezTo>
                  <a:cubicBezTo>
                    <a:pt x="7740" y="15479"/>
                    <a:pt x="7560" y="15659"/>
                    <a:pt x="7380" y="15840"/>
                  </a:cubicBezTo>
                  <a:cubicBezTo>
                    <a:pt x="7020" y="16020"/>
                    <a:pt x="7020" y="16379"/>
                    <a:pt x="7020" y="16379"/>
                  </a:cubicBezTo>
                  <a:cubicBezTo>
                    <a:pt x="6839" y="17100"/>
                    <a:pt x="6839" y="17100"/>
                    <a:pt x="6839" y="17100"/>
                  </a:cubicBezTo>
                  <a:cubicBezTo>
                    <a:pt x="6839" y="17100"/>
                    <a:pt x="7020" y="17820"/>
                    <a:pt x="7200" y="18000"/>
                  </a:cubicBezTo>
                  <a:cubicBezTo>
                    <a:pt x="7200" y="18359"/>
                    <a:pt x="6660" y="19800"/>
                    <a:pt x="6660" y="19800"/>
                  </a:cubicBezTo>
                  <a:cubicBezTo>
                    <a:pt x="6120" y="19620"/>
                    <a:pt x="5940" y="19079"/>
                    <a:pt x="5760" y="18720"/>
                  </a:cubicBezTo>
                  <a:cubicBezTo>
                    <a:pt x="5760" y="18359"/>
                    <a:pt x="5400" y="18179"/>
                    <a:pt x="5580" y="17820"/>
                  </a:cubicBezTo>
                  <a:cubicBezTo>
                    <a:pt x="5580" y="17279"/>
                    <a:pt x="5220" y="17100"/>
                    <a:pt x="5040" y="16920"/>
                  </a:cubicBezTo>
                  <a:cubicBezTo>
                    <a:pt x="4860" y="16559"/>
                    <a:pt x="4680" y="16200"/>
                    <a:pt x="4680" y="16020"/>
                  </a:cubicBezTo>
                  <a:cubicBezTo>
                    <a:pt x="4680" y="15840"/>
                    <a:pt x="4140" y="15479"/>
                    <a:pt x="4140" y="15479"/>
                  </a:cubicBezTo>
                  <a:cubicBezTo>
                    <a:pt x="4140" y="15479"/>
                    <a:pt x="3240" y="14940"/>
                    <a:pt x="3060" y="14759"/>
                  </a:cubicBezTo>
                  <a:cubicBezTo>
                    <a:pt x="2880" y="14579"/>
                    <a:pt x="2700" y="13859"/>
                    <a:pt x="2700" y="13500"/>
                  </a:cubicBezTo>
                  <a:cubicBezTo>
                    <a:pt x="2700" y="13139"/>
                    <a:pt x="2880" y="12239"/>
                    <a:pt x="2880" y="12239"/>
                  </a:cubicBezTo>
                  <a:cubicBezTo>
                    <a:pt x="2880" y="12239"/>
                    <a:pt x="3240" y="11879"/>
                    <a:pt x="3060" y="11700"/>
                  </a:cubicBezTo>
                  <a:cubicBezTo>
                    <a:pt x="2700" y="11520"/>
                    <a:pt x="2700" y="10800"/>
                    <a:pt x="2700" y="10800"/>
                  </a:cubicBezTo>
                  <a:cubicBezTo>
                    <a:pt x="2340" y="10439"/>
                    <a:pt x="2340" y="10439"/>
                    <a:pt x="2340" y="10439"/>
                  </a:cubicBezTo>
                  <a:cubicBezTo>
                    <a:pt x="2340" y="10439"/>
                    <a:pt x="1980" y="9899"/>
                    <a:pt x="1800" y="9720"/>
                  </a:cubicBezTo>
                  <a:cubicBezTo>
                    <a:pt x="1800" y="9360"/>
                    <a:pt x="1800" y="9179"/>
                    <a:pt x="1980" y="8999"/>
                  </a:cubicBezTo>
                  <a:cubicBezTo>
                    <a:pt x="1980" y="8820"/>
                    <a:pt x="1800" y="8279"/>
                    <a:pt x="1800" y="8099"/>
                  </a:cubicBezTo>
                  <a:cubicBezTo>
                    <a:pt x="3600" y="3599"/>
                    <a:pt x="6660" y="2699"/>
                    <a:pt x="6660" y="2699"/>
                  </a:cubicBezTo>
                  <a:cubicBezTo>
                    <a:pt x="6839" y="3599"/>
                    <a:pt x="6839" y="3599"/>
                    <a:pt x="6839" y="3599"/>
                  </a:cubicBezTo>
                  <a:cubicBezTo>
                    <a:pt x="6839" y="3599"/>
                    <a:pt x="6300" y="3779"/>
                    <a:pt x="6120" y="3779"/>
                  </a:cubicBezTo>
                  <a:cubicBezTo>
                    <a:pt x="5760" y="3599"/>
                    <a:pt x="5580" y="3599"/>
                    <a:pt x="5580" y="3599"/>
                  </a:cubicBezTo>
                  <a:cubicBezTo>
                    <a:pt x="5220" y="4139"/>
                    <a:pt x="5220" y="4139"/>
                    <a:pt x="5220" y="4139"/>
                  </a:cubicBezTo>
                  <a:cubicBezTo>
                    <a:pt x="5220" y="4139"/>
                    <a:pt x="5040" y="4499"/>
                    <a:pt x="5040" y="4679"/>
                  </a:cubicBezTo>
                  <a:cubicBezTo>
                    <a:pt x="5040" y="4860"/>
                    <a:pt x="5220" y="5219"/>
                    <a:pt x="5220" y="5219"/>
                  </a:cubicBezTo>
                  <a:cubicBezTo>
                    <a:pt x="5220" y="5219"/>
                    <a:pt x="5760" y="5219"/>
                    <a:pt x="5760" y="5039"/>
                  </a:cubicBezTo>
                  <a:cubicBezTo>
                    <a:pt x="5760" y="4860"/>
                    <a:pt x="5760" y="4679"/>
                    <a:pt x="5760" y="4679"/>
                  </a:cubicBezTo>
                  <a:cubicBezTo>
                    <a:pt x="5580" y="4319"/>
                    <a:pt x="5580" y="4319"/>
                    <a:pt x="5580" y="4319"/>
                  </a:cubicBezTo>
                  <a:cubicBezTo>
                    <a:pt x="5580" y="4319"/>
                    <a:pt x="6120" y="4139"/>
                    <a:pt x="7200" y="4319"/>
                  </a:cubicBezTo>
                  <a:cubicBezTo>
                    <a:pt x="8460" y="4319"/>
                    <a:pt x="7920" y="5219"/>
                    <a:pt x="8460" y="5399"/>
                  </a:cubicBezTo>
                  <a:cubicBezTo>
                    <a:pt x="9000" y="5579"/>
                    <a:pt x="8100" y="6299"/>
                    <a:pt x="7920" y="6660"/>
                  </a:cubicBezTo>
                  <a:cubicBezTo>
                    <a:pt x="7740" y="7020"/>
                    <a:pt x="7380" y="6119"/>
                    <a:pt x="7380" y="6119"/>
                  </a:cubicBezTo>
                  <a:cubicBezTo>
                    <a:pt x="7380" y="6119"/>
                    <a:pt x="7740" y="5760"/>
                    <a:pt x="7200" y="5760"/>
                  </a:cubicBezTo>
                  <a:cubicBezTo>
                    <a:pt x="6660" y="5579"/>
                    <a:pt x="6300" y="6480"/>
                    <a:pt x="6660" y="6480"/>
                  </a:cubicBezTo>
                  <a:cubicBezTo>
                    <a:pt x="6839" y="6480"/>
                    <a:pt x="7200" y="6839"/>
                    <a:pt x="7020" y="7020"/>
                  </a:cubicBezTo>
                  <a:cubicBezTo>
                    <a:pt x="7020" y="7199"/>
                    <a:pt x="7020" y="7199"/>
                    <a:pt x="6839" y="7739"/>
                  </a:cubicBezTo>
                  <a:cubicBezTo>
                    <a:pt x="6480" y="8279"/>
                    <a:pt x="6120" y="8639"/>
                    <a:pt x="6120" y="8639"/>
                  </a:cubicBezTo>
                  <a:cubicBezTo>
                    <a:pt x="6120" y="8639"/>
                    <a:pt x="5760" y="8460"/>
                    <a:pt x="5940" y="8820"/>
                  </a:cubicBezTo>
                  <a:cubicBezTo>
                    <a:pt x="6120" y="9179"/>
                    <a:pt x="5940" y="9720"/>
                    <a:pt x="5940" y="9899"/>
                  </a:cubicBezTo>
                  <a:cubicBezTo>
                    <a:pt x="5940" y="10260"/>
                    <a:pt x="5220" y="9720"/>
                    <a:pt x="5220" y="9179"/>
                  </a:cubicBezTo>
                  <a:cubicBezTo>
                    <a:pt x="5040" y="8639"/>
                    <a:pt x="4500" y="9179"/>
                    <a:pt x="4320" y="9179"/>
                  </a:cubicBezTo>
                  <a:cubicBezTo>
                    <a:pt x="4140" y="9179"/>
                    <a:pt x="3780" y="8999"/>
                    <a:pt x="3780" y="8820"/>
                  </a:cubicBezTo>
                  <a:cubicBezTo>
                    <a:pt x="3600" y="8639"/>
                    <a:pt x="2700" y="9360"/>
                    <a:pt x="2520" y="9360"/>
                  </a:cubicBezTo>
                  <a:cubicBezTo>
                    <a:pt x="2340" y="9539"/>
                    <a:pt x="2340" y="9899"/>
                    <a:pt x="2700" y="9720"/>
                  </a:cubicBezTo>
                  <a:cubicBezTo>
                    <a:pt x="3060" y="9539"/>
                    <a:pt x="3420" y="9720"/>
                    <a:pt x="3420" y="10079"/>
                  </a:cubicBezTo>
                  <a:cubicBezTo>
                    <a:pt x="3240" y="10439"/>
                    <a:pt x="2880" y="10260"/>
                    <a:pt x="2880" y="10439"/>
                  </a:cubicBezTo>
                  <a:cubicBezTo>
                    <a:pt x="3060" y="10800"/>
                    <a:pt x="3420" y="10979"/>
                    <a:pt x="3420" y="11339"/>
                  </a:cubicBezTo>
                  <a:cubicBezTo>
                    <a:pt x="3600" y="11700"/>
                    <a:pt x="4500" y="11339"/>
                    <a:pt x="4860" y="11160"/>
                  </a:cubicBezTo>
                  <a:cubicBezTo>
                    <a:pt x="5040" y="11160"/>
                    <a:pt x="5940" y="10979"/>
                    <a:pt x="5940" y="11339"/>
                  </a:cubicBezTo>
                  <a:cubicBezTo>
                    <a:pt x="6120" y="11700"/>
                    <a:pt x="7020" y="11879"/>
                    <a:pt x="7380" y="11879"/>
                  </a:cubicBezTo>
                  <a:cubicBezTo>
                    <a:pt x="7740" y="12060"/>
                    <a:pt x="8279" y="12060"/>
                    <a:pt x="8819" y="12420"/>
                  </a:cubicBezTo>
                  <a:cubicBezTo>
                    <a:pt x="9180" y="12960"/>
                    <a:pt x="8460" y="13679"/>
                    <a:pt x="8460" y="13859"/>
                  </a:cubicBezTo>
                  <a:close/>
                  <a:moveTo>
                    <a:pt x="10620" y="2519"/>
                  </a:moveTo>
                  <a:cubicBezTo>
                    <a:pt x="10440" y="3059"/>
                    <a:pt x="9720" y="3599"/>
                    <a:pt x="9900" y="3779"/>
                  </a:cubicBezTo>
                  <a:cubicBezTo>
                    <a:pt x="9900" y="3960"/>
                    <a:pt x="9900" y="4860"/>
                    <a:pt x="9180" y="4139"/>
                  </a:cubicBezTo>
                  <a:cubicBezTo>
                    <a:pt x="8460" y="3419"/>
                    <a:pt x="7740" y="3239"/>
                    <a:pt x="7920" y="2699"/>
                  </a:cubicBezTo>
                  <a:cubicBezTo>
                    <a:pt x="7920" y="2519"/>
                    <a:pt x="8640" y="2519"/>
                    <a:pt x="8640" y="2339"/>
                  </a:cubicBezTo>
                  <a:cubicBezTo>
                    <a:pt x="9540" y="1259"/>
                    <a:pt x="11160" y="1439"/>
                    <a:pt x="11340" y="1799"/>
                  </a:cubicBezTo>
                  <a:cubicBezTo>
                    <a:pt x="10980" y="2159"/>
                    <a:pt x="10620" y="1979"/>
                    <a:pt x="10620" y="2519"/>
                  </a:cubicBezTo>
                  <a:close/>
                  <a:moveTo>
                    <a:pt x="19260" y="11160"/>
                  </a:moveTo>
                  <a:cubicBezTo>
                    <a:pt x="19260" y="11160"/>
                    <a:pt x="19620" y="11700"/>
                    <a:pt x="20160" y="11700"/>
                  </a:cubicBezTo>
                  <a:cubicBezTo>
                    <a:pt x="19800" y="15659"/>
                    <a:pt x="16559" y="18359"/>
                    <a:pt x="16559" y="18359"/>
                  </a:cubicBezTo>
                  <a:cubicBezTo>
                    <a:pt x="16020" y="17820"/>
                    <a:pt x="16200" y="17279"/>
                    <a:pt x="16200" y="17279"/>
                  </a:cubicBezTo>
                  <a:cubicBezTo>
                    <a:pt x="16380" y="16559"/>
                    <a:pt x="16380" y="16559"/>
                    <a:pt x="16380" y="16559"/>
                  </a:cubicBezTo>
                  <a:cubicBezTo>
                    <a:pt x="16380" y="15300"/>
                    <a:pt x="16380" y="15300"/>
                    <a:pt x="16380" y="15300"/>
                  </a:cubicBezTo>
                  <a:cubicBezTo>
                    <a:pt x="16380" y="15300"/>
                    <a:pt x="16380" y="13859"/>
                    <a:pt x="15120" y="14579"/>
                  </a:cubicBezTo>
                  <a:cubicBezTo>
                    <a:pt x="13860" y="14940"/>
                    <a:pt x="14400" y="14940"/>
                    <a:pt x="12960" y="14940"/>
                  </a:cubicBezTo>
                  <a:cubicBezTo>
                    <a:pt x="11520" y="15120"/>
                    <a:pt x="11880" y="12060"/>
                    <a:pt x="11880" y="12060"/>
                  </a:cubicBezTo>
                  <a:cubicBezTo>
                    <a:pt x="11880" y="7739"/>
                    <a:pt x="15120" y="10979"/>
                    <a:pt x="15120" y="10979"/>
                  </a:cubicBezTo>
                  <a:cubicBezTo>
                    <a:pt x="17099" y="12420"/>
                    <a:pt x="17460" y="10079"/>
                    <a:pt x="17460" y="10079"/>
                  </a:cubicBezTo>
                  <a:cubicBezTo>
                    <a:pt x="18720" y="9539"/>
                    <a:pt x="18720" y="9539"/>
                    <a:pt x="18720" y="9539"/>
                  </a:cubicBezTo>
                  <a:cubicBezTo>
                    <a:pt x="18900" y="8820"/>
                    <a:pt x="18900" y="8820"/>
                    <a:pt x="18900" y="8820"/>
                  </a:cubicBezTo>
                  <a:cubicBezTo>
                    <a:pt x="18720" y="7920"/>
                    <a:pt x="18720" y="7920"/>
                    <a:pt x="18720" y="7920"/>
                  </a:cubicBezTo>
                  <a:cubicBezTo>
                    <a:pt x="16740" y="7020"/>
                    <a:pt x="16740" y="7020"/>
                    <a:pt x="16740" y="7020"/>
                  </a:cubicBezTo>
                  <a:cubicBezTo>
                    <a:pt x="16740" y="7020"/>
                    <a:pt x="16380" y="7739"/>
                    <a:pt x="16920" y="8639"/>
                  </a:cubicBezTo>
                  <a:cubicBezTo>
                    <a:pt x="16920" y="8639"/>
                    <a:pt x="16740" y="9539"/>
                    <a:pt x="16380" y="9360"/>
                  </a:cubicBezTo>
                  <a:cubicBezTo>
                    <a:pt x="15120" y="8639"/>
                    <a:pt x="15120" y="8639"/>
                    <a:pt x="15120" y="8639"/>
                  </a:cubicBezTo>
                  <a:cubicBezTo>
                    <a:pt x="15120" y="8639"/>
                    <a:pt x="14760" y="8460"/>
                    <a:pt x="14219" y="8820"/>
                  </a:cubicBezTo>
                  <a:cubicBezTo>
                    <a:pt x="13500" y="9360"/>
                    <a:pt x="12420" y="8820"/>
                    <a:pt x="12420" y="8820"/>
                  </a:cubicBezTo>
                  <a:cubicBezTo>
                    <a:pt x="12420" y="8820"/>
                    <a:pt x="12420" y="8279"/>
                    <a:pt x="13140" y="7920"/>
                  </a:cubicBezTo>
                  <a:cubicBezTo>
                    <a:pt x="13679" y="7560"/>
                    <a:pt x="13679" y="7560"/>
                    <a:pt x="13679" y="7560"/>
                  </a:cubicBezTo>
                  <a:cubicBezTo>
                    <a:pt x="13679" y="7560"/>
                    <a:pt x="13500" y="6839"/>
                    <a:pt x="13679" y="6299"/>
                  </a:cubicBezTo>
                  <a:cubicBezTo>
                    <a:pt x="13860" y="5760"/>
                    <a:pt x="14040" y="6299"/>
                    <a:pt x="14580" y="5939"/>
                  </a:cubicBezTo>
                  <a:cubicBezTo>
                    <a:pt x="15120" y="5579"/>
                    <a:pt x="15480" y="6660"/>
                    <a:pt x="16200" y="6480"/>
                  </a:cubicBezTo>
                  <a:cubicBezTo>
                    <a:pt x="16920" y="6480"/>
                    <a:pt x="16559" y="6299"/>
                    <a:pt x="17099" y="5939"/>
                  </a:cubicBezTo>
                  <a:cubicBezTo>
                    <a:pt x="17639" y="5760"/>
                    <a:pt x="18000" y="6480"/>
                    <a:pt x="18000" y="6480"/>
                  </a:cubicBezTo>
                  <a:cubicBezTo>
                    <a:pt x="19080" y="6660"/>
                    <a:pt x="19080" y="6660"/>
                    <a:pt x="19080" y="6660"/>
                  </a:cubicBezTo>
                  <a:cubicBezTo>
                    <a:pt x="19080" y="6660"/>
                    <a:pt x="18900" y="5399"/>
                    <a:pt x="18900" y="5760"/>
                  </a:cubicBezTo>
                  <a:cubicBezTo>
                    <a:pt x="19620" y="6839"/>
                    <a:pt x="20520" y="9899"/>
                    <a:pt x="20160" y="10439"/>
                  </a:cubicBezTo>
                  <a:cubicBezTo>
                    <a:pt x="19980" y="10260"/>
                    <a:pt x="19800" y="10260"/>
                    <a:pt x="19800" y="10260"/>
                  </a:cubicBezTo>
                  <a:cubicBezTo>
                    <a:pt x="18540" y="10260"/>
                    <a:pt x="18540" y="10260"/>
                    <a:pt x="18540" y="10260"/>
                  </a:cubicBezTo>
                  <a:lnTo>
                    <a:pt x="19260" y="11160"/>
                  </a:lnTo>
                  <a:close/>
                </a:path>
              </a:pathLst>
            </a:custGeom>
            <a:solidFill>
              <a:srgbClr val="FFFE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4E83244-9A9B-D625-B68C-F167F75C0C65}"/>
              </a:ext>
            </a:extLst>
          </p:cNvPr>
          <p:cNvGrpSpPr/>
          <p:nvPr/>
        </p:nvGrpSpPr>
        <p:grpSpPr>
          <a:xfrm>
            <a:off x="6803374" y="2792960"/>
            <a:ext cx="1604433" cy="1358900"/>
            <a:chOff x="5899152" y="2264834"/>
            <a:chExt cx="1604433" cy="1358900"/>
          </a:xfrm>
        </p:grpSpPr>
        <p:sp>
          <p:nvSpPr>
            <p:cNvPr id="80" name="AutoShape 5">
              <a:extLst>
                <a:ext uri="{FF2B5EF4-FFF2-40B4-BE49-F238E27FC236}">
                  <a16:creationId xmlns:a16="http://schemas.microsoft.com/office/drawing/2014/main" id="{96E26334-866B-D4CC-CBC6-F8E964E8C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152" y="2264834"/>
              <a:ext cx="1604433" cy="1358900"/>
            </a:xfrm>
            <a:custGeom>
              <a:avLst/>
              <a:gdLst>
                <a:gd name="T0" fmla="*/ 601663 w 21600"/>
                <a:gd name="T1" fmla="*/ 509588 h 21600"/>
                <a:gd name="T2" fmla="*/ 601663 w 21600"/>
                <a:gd name="T3" fmla="*/ 509588 h 21600"/>
                <a:gd name="T4" fmla="*/ 601663 w 21600"/>
                <a:gd name="T5" fmla="*/ 509588 h 21600"/>
                <a:gd name="T6" fmla="*/ 601663 w 21600"/>
                <a:gd name="T7" fmla="*/ 5095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3292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9217" y="497"/>
                    <a:pt x="17027" y="5981"/>
                    <a:pt x="21600" y="14538"/>
                  </a:cubicBezTo>
                  <a:cubicBezTo>
                    <a:pt x="12030" y="21600"/>
                    <a:pt x="12030" y="21600"/>
                    <a:pt x="12030" y="21600"/>
                  </a:cubicBezTo>
                  <a:cubicBezTo>
                    <a:pt x="9498" y="16865"/>
                    <a:pt x="5065" y="13624"/>
                    <a:pt x="0" y="13292"/>
                  </a:cubicBezTo>
                  <a:close/>
                </a:path>
              </a:pathLst>
            </a:custGeom>
            <a:solidFill>
              <a:srgbClr val="A1C4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81" name="AutoShape 11">
              <a:extLst>
                <a:ext uri="{FF2B5EF4-FFF2-40B4-BE49-F238E27FC236}">
                  <a16:creationId xmlns:a16="http://schemas.microsoft.com/office/drawing/2014/main" id="{6105E4ED-891E-120F-6A88-0F90E8FC6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9118" y="2785533"/>
              <a:ext cx="357716" cy="298451"/>
            </a:xfrm>
            <a:custGeom>
              <a:avLst/>
              <a:gdLst>
                <a:gd name="T0" fmla="*/ 134144 w 21600"/>
                <a:gd name="T1" fmla="*/ 111914 h 21579"/>
                <a:gd name="T2" fmla="*/ 134144 w 21600"/>
                <a:gd name="T3" fmla="*/ 111914 h 21579"/>
                <a:gd name="T4" fmla="*/ 134144 w 21600"/>
                <a:gd name="T5" fmla="*/ 111914 h 21579"/>
                <a:gd name="T6" fmla="*/ 134144 w 21600"/>
                <a:gd name="T7" fmla="*/ 111914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3" y="10321"/>
                    <a:pt x="21218" y="10697"/>
                  </a:cubicBezTo>
                  <a:cubicBezTo>
                    <a:pt x="20963" y="11073"/>
                    <a:pt x="20648" y="11313"/>
                    <a:pt x="20263" y="11428"/>
                  </a:cubicBezTo>
                  <a:lnTo>
                    <a:pt x="20263" y="16611"/>
                  </a:lnTo>
                  <a:cubicBezTo>
                    <a:pt x="20263" y="17201"/>
                    <a:pt x="20087" y="17708"/>
                    <a:pt x="19730" y="18128"/>
                  </a:cubicBezTo>
                  <a:cubicBezTo>
                    <a:pt x="19375" y="18551"/>
                    <a:pt x="18951" y="18759"/>
                    <a:pt x="18459" y="18759"/>
                  </a:cubicBezTo>
                  <a:cubicBezTo>
                    <a:pt x="17928" y="18122"/>
                    <a:pt x="17286" y="17506"/>
                    <a:pt x="16537" y="16904"/>
                  </a:cubicBezTo>
                  <a:cubicBezTo>
                    <a:pt x="15786" y="16306"/>
                    <a:pt x="14980" y="15757"/>
                    <a:pt x="14116" y="15255"/>
                  </a:cubicBezTo>
                  <a:cubicBezTo>
                    <a:pt x="13254" y="14756"/>
                    <a:pt x="12363" y="14325"/>
                    <a:pt x="11450" y="13969"/>
                  </a:cubicBezTo>
                  <a:cubicBezTo>
                    <a:pt x="10537" y="13614"/>
                    <a:pt x="9648" y="13380"/>
                    <a:pt x="8789" y="13268"/>
                  </a:cubicBezTo>
                  <a:cubicBezTo>
                    <a:pt x="8453" y="13379"/>
                    <a:pt x="8179" y="13564"/>
                    <a:pt x="7969" y="13829"/>
                  </a:cubicBezTo>
                  <a:cubicBezTo>
                    <a:pt x="7758" y="14093"/>
                    <a:pt x="7614" y="14386"/>
                    <a:pt x="7535" y="14706"/>
                  </a:cubicBezTo>
                  <a:cubicBezTo>
                    <a:pt x="7457" y="15029"/>
                    <a:pt x="7450" y="15361"/>
                    <a:pt x="7511" y="15698"/>
                  </a:cubicBezTo>
                  <a:cubicBezTo>
                    <a:pt x="7575" y="16036"/>
                    <a:pt x="7719" y="16341"/>
                    <a:pt x="7947" y="16611"/>
                  </a:cubicBezTo>
                  <a:cubicBezTo>
                    <a:pt x="7751" y="16992"/>
                    <a:pt x="7660" y="17347"/>
                    <a:pt x="7677" y="17673"/>
                  </a:cubicBezTo>
                  <a:cubicBezTo>
                    <a:pt x="7692" y="17993"/>
                    <a:pt x="7773" y="18307"/>
                    <a:pt x="7917" y="18606"/>
                  </a:cubicBezTo>
                  <a:cubicBezTo>
                    <a:pt x="8059" y="18909"/>
                    <a:pt x="8255" y="19193"/>
                    <a:pt x="8497" y="19469"/>
                  </a:cubicBezTo>
                  <a:cubicBezTo>
                    <a:pt x="8737" y="19744"/>
                    <a:pt x="8997" y="20021"/>
                    <a:pt x="9270" y="20291"/>
                  </a:cubicBezTo>
                  <a:cubicBezTo>
                    <a:pt x="9114" y="20696"/>
                    <a:pt x="8843" y="21001"/>
                    <a:pt x="8456" y="21213"/>
                  </a:cubicBezTo>
                  <a:cubicBezTo>
                    <a:pt x="8069" y="21424"/>
                    <a:pt x="7655" y="21541"/>
                    <a:pt x="7212" y="21571"/>
                  </a:cubicBezTo>
                  <a:cubicBezTo>
                    <a:pt x="6772" y="21599"/>
                    <a:pt x="6341" y="21549"/>
                    <a:pt x="5917" y="21424"/>
                  </a:cubicBezTo>
                  <a:cubicBezTo>
                    <a:pt x="5496" y="21295"/>
                    <a:pt x="5163" y="21092"/>
                    <a:pt x="4923" y="20811"/>
                  </a:cubicBezTo>
                  <a:cubicBezTo>
                    <a:pt x="4781" y="20241"/>
                    <a:pt x="4624" y="19657"/>
                    <a:pt x="4453" y="19056"/>
                  </a:cubicBezTo>
                  <a:cubicBezTo>
                    <a:pt x="4281" y="18454"/>
                    <a:pt x="4140" y="17843"/>
                    <a:pt x="4032" y="17224"/>
                  </a:cubicBezTo>
                  <a:cubicBezTo>
                    <a:pt x="3922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50" y="13154"/>
                  </a:cubicBezTo>
                  <a:lnTo>
                    <a:pt x="1803" y="13154"/>
                  </a:lnTo>
                  <a:cubicBezTo>
                    <a:pt x="1311" y="13154"/>
                    <a:pt x="888" y="12945"/>
                    <a:pt x="533" y="12523"/>
                  </a:cubicBezTo>
                  <a:cubicBezTo>
                    <a:pt x="175" y="12100"/>
                    <a:pt x="0" y="11592"/>
                    <a:pt x="0" y="10991"/>
                  </a:cubicBezTo>
                  <a:lnTo>
                    <a:pt x="0" y="7774"/>
                  </a:lnTo>
                  <a:cubicBezTo>
                    <a:pt x="0" y="7184"/>
                    <a:pt x="175" y="6677"/>
                    <a:pt x="525" y="6245"/>
                  </a:cubicBezTo>
                  <a:cubicBezTo>
                    <a:pt x="878" y="5820"/>
                    <a:pt x="1304" y="5605"/>
                    <a:pt x="1803" y="5605"/>
                  </a:cubicBezTo>
                  <a:lnTo>
                    <a:pt x="7653" y="5605"/>
                  </a:lnTo>
                  <a:cubicBezTo>
                    <a:pt x="8550" y="5605"/>
                    <a:pt x="9509" y="5450"/>
                    <a:pt x="10525" y="5136"/>
                  </a:cubicBezTo>
                  <a:cubicBezTo>
                    <a:pt x="11541" y="4822"/>
                    <a:pt x="12537" y="4399"/>
                    <a:pt x="13511" y="3874"/>
                  </a:cubicBezTo>
                  <a:cubicBezTo>
                    <a:pt x="14488" y="3343"/>
                    <a:pt x="15409" y="2744"/>
                    <a:pt x="16273" y="2072"/>
                  </a:cubicBezTo>
                  <a:cubicBezTo>
                    <a:pt x="17134" y="1406"/>
                    <a:pt x="17864" y="713"/>
                    <a:pt x="18459" y="0"/>
                  </a:cubicBezTo>
                  <a:cubicBezTo>
                    <a:pt x="18951" y="0"/>
                    <a:pt x="19375" y="214"/>
                    <a:pt x="19730" y="634"/>
                  </a:cubicBezTo>
                  <a:cubicBezTo>
                    <a:pt x="20087" y="1057"/>
                    <a:pt x="20263" y="1567"/>
                    <a:pt x="20263" y="2166"/>
                  </a:cubicBezTo>
                  <a:lnTo>
                    <a:pt x="20263" y="7334"/>
                  </a:lnTo>
                  <a:cubicBezTo>
                    <a:pt x="20648" y="7446"/>
                    <a:pt x="20963" y="7692"/>
                    <a:pt x="21218" y="8071"/>
                  </a:cubicBezTo>
                  <a:cubicBezTo>
                    <a:pt x="21473" y="8455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3" y="4452"/>
                  </a:cubicBezTo>
                  <a:cubicBezTo>
                    <a:pt x="15810" y="4963"/>
                    <a:pt x="15066" y="5423"/>
                    <a:pt x="14280" y="5834"/>
                  </a:cubicBezTo>
                  <a:cubicBezTo>
                    <a:pt x="13494" y="6245"/>
                    <a:pt x="12694" y="6609"/>
                    <a:pt x="11878" y="6923"/>
                  </a:cubicBezTo>
                  <a:cubicBezTo>
                    <a:pt x="11061" y="7237"/>
                    <a:pt x="10255" y="7463"/>
                    <a:pt x="9457" y="7604"/>
                  </a:cubicBezTo>
                  <a:lnTo>
                    <a:pt x="9457" y="11173"/>
                  </a:lnTo>
                  <a:cubicBezTo>
                    <a:pt x="10255" y="11325"/>
                    <a:pt x="11061" y="11554"/>
                    <a:pt x="11878" y="11862"/>
                  </a:cubicBezTo>
                  <a:cubicBezTo>
                    <a:pt x="12694" y="12170"/>
                    <a:pt x="13494" y="12537"/>
                    <a:pt x="14280" y="12957"/>
                  </a:cubicBezTo>
                  <a:cubicBezTo>
                    <a:pt x="15066" y="13379"/>
                    <a:pt x="15813" y="13843"/>
                    <a:pt x="16525" y="14348"/>
                  </a:cubicBezTo>
                  <a:cubicBezTo>
                    <a:pt x="17235" y="14856"/>
                    <a:pt x="17881" y="15381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EDEB146-579B-7ABA-F1EF-AE8646AC8408}"/>
              </a:ext>
            </a:extLst>
          </p:cNvPr>
          <p:cNvGrpSpPr/>
          <p:nvPr/>
        </p:nvGrpSpPr>
        <p:grpSpPr>
          <a:xfrm>
            <a:off x="7738940" y="3844944"/>
            <a:ext cx="967316" cy="1807633"/>
            <a:chOff x="6834718" y="3316818"/>
            <a:chExt cx="967316" cy="1807633"/>
          </a:xfrm>
        </p:grpSpPr>
        <p:sp>
          <p:nvSpPr>
            <p:cNvPr id="83" name="AutoShape 2">
              <a:extLst>
                <a:ext uri="{FF2B5EF4-FFF2-40B4-BE49-F238E27FC236}">
                  <a16:creationId xmlns:a16="http://schemas.microsoft.com/office/drawing/2014/main" id="{48BF7F22-8E5F-58E1-9560-B35F22792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4718" y="3316818"/>
              <a:ext cx="967316" cy="1807633"/>
            </a:xfrm>
            <a:custGeom>
              <a:avLst/>
              <a:gdLst>
                <a:gd name="T0" fmla="*/ 362725 w 20053"/>
                <a:gd name="T1" fmla="*/ 677863 h 21600"/>
                <a:gd name="T2" fmla="*/ 362725 w 20053"/>
                <a:gd name="T3" fmla="*/ 677863 h 21600"/>
                <a:gd name="T4" fmla="*/ 362725 w 20053"/>
                <a:gd name="T5" fmla="*/ 677863 h 21600"/>
                <a:gd name="T6" fmla="*/ 362725 w 20053"/>
                <a:gd name="T7" fmla="*/ 6778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53" h="21600">
                  <a:moveTo>
                    <a:pt x="0" y="4620"/>
                  </a:moveTo>
                  <a:cubicBezTo>
                    <a:pt x="15412" y="0"/>
                    <a:pt x="15412" y="0"/>
                    <a:pt x="15412" y="0"/>
                  </a:cubicBezTo>
                  <a:cubicBezTo>
                    <a:pt x="21599" y="6741"/>
                    <a:pt x="21599" y="14858"/>
                    <a:pt x="15412" y="21599"/>
                  </a:cubicBezTo>
                  <a:cubicBezTo>
                    <a:pt x="0" y="16979"/>
                    <a:pt x="0" y="16979"/>
                    <a:pt x="0" y="16979"/>
                  </a:cubicBezTo>
                  <a:cubicBezTo>
                    <a:pt x="1737" y="15169"/>
                    <a:pt x="2605" y="13047"/>
                    <a:pt x="2605" y="10800"/>
                  </a:cubicBezTo>
                  <a:cubicBezTo>
                    <a:pt x="2605" y="8553"/>
                    <a:pt x="1737" y="6492"/>
                    <a:pt x="0" y="4620"/>
                  </a:cubicBezTo>
                  <a:close/>
                </a:path>
              </a:pathLst>
            </a:custGeom>
            <a:solidFill>
              <a:srgbClr val="EBB9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84" name="AutoShape 12">
              <a:extLst>
                <a:ext uri="{FF2B5EF4-FFF2-40B4-BE49-F238E27FC236}">
                  <a16:creationId xmlns:a16="http://schemas.microsoft.com/office/drawing/2014/main" id="{70F5331E-AA19-398F-C133-7733D5B42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9367" y="4051300"/>
              <a:ext cx="357717" cy="357717"/>
            </a:xfrm>
            <a:custGeom>
              <a:avLst/>
              <a:gdLst>
                <a:gd name="T0" fmla="*/ 134144 w 21600"/>
                <a:gd name="T1" fmla="*/ 134144 h 21600"/>
                <a:gd name="T2" fmla="*/ 134144 w 21600"/>
                <a:gd name="T3" fmla="*/ 134144 h 21600"/>
                <a:gd name="T4" fmla="*/ 134144 w 21600"/>
                <a:gd name="T5" fmla="*/ 134144 h 21600"/>
                <a:gd name="T6" fmla="*/ 134144 w 21600"/>
                <a:gd name="T7" fmla="*/ 1341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600" y="19177"/>
                    <a:pt x="21600" y="19437"/>
                  </a:cubicBezTo>
                  <a:cubicBezTo>
                    <a:pt x="21600" y="19581"/>
                    <a:pt x="21518" y="19776"/>
                    <a:pt x="21357" y="20018"/>
                  </a:cubicBezTo>
                  <a:cubicBezTo>
                    <a:pt x="21193" y="20260"/>
                    <a:pt x="20990" y="20504"/>
                    <a:pt x="20747" y="20741"/>
                  </a:cubicBezTo>
                  <a:cubicBezTo>
                    <a:pt x="20504" y="20978"/>
                    <a:pt x="20261" y="21185"/>
                    <a:pt x="20023" y="21348"/>
                  </a:cubicBezTo>
                  <a:cubicBezTo>
                    <a:pt x="19783" y="21518"/>
                    <a:pt x="19594" y="21599"/>
                    <a:pt x="19447" y="21599"/>
                  </a:cubicBezTo>
                  <a:cubicBezTo>
                    <a:pt x="19190" y="21599"/>
                    <a:pt x="18975" y="21514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9" y="17350"/>
                    <a:pt x="11590" y="17604"/>
                  </a:cubicBezTo>
                  <a:cubicBezTo>
                    <a:pt x="10751" y="17864"/>
                    <a:pt x="9892" y="17990"/>
                    <a:pt x="9007" y="17990"/>
                  </a:cubicBezTo>
                  <a:cubicBezTo>
                    <a:pt x="7770" y="17990"/>
                    <a:pt x="6609" y="17759"/>
                    <a:pt x="5518" y="17291"/>
                  </a:cubicBezTo>
                  <a:cubicBezTo>
                    <a:pt x="4427" y="16821"/>
                    <a:pt x="3470" y="16175"/>
                    <a:pt x="2644" y="15353"/>
                  </a:cubicBezTo>
                  <a:cubicBezTo>
                    <a:pt x="1816" y="14534"/>
                    <a:pt x="1172" y="13580"/>
                    <a:pt x="700" y="12486"/>
                  </a:cubicBezTo>
                  <a:cubicBezTo>
                    <a:pt x="231" y="11400"/>
                    <a:pt x="0" y="10237"/>
                    <a:pt x="0" y="9000"/>
                  </a:cubicBezTo>
                  <a:cubicBezTo>
                    <a:pt x="0" y="7769"/>
                    <a:pt x="231" y="6602"/>
                    <a:pt x="700" y="5515"/>
                  </a:cubicBezTo>
                  <a:cubicBezTo>
                    <a:pt x="1169" y="4422"/>
                    <a:pt x="1816" y="3468"/>
                    <a:pt x="2644" y="2646"/>
                  </a:cubicBezTo>
                  <a:cubicBezTo>
                    <a:pt x="3470" y="1827"/>
                    <a:pt x="4425" y="1180"/>
                    <a:pt x="5512" y="709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5" y="0"/>
                    <a:pt x="11403" y="237"/>
                    <a:pt x="12488" y="709"/>
                  </a:cubicBezTo>
                  <a:cubicBezTo>
                    <a:pt x="13573" y="1180"/>
                    <a:pt x="14531" y="1827"/>
                    <a:pt x="15359" y="2646"/>
                  </a:cubicBezTo>
                  <a:cubicBezTo>
                    <a:pt x="16184" y="3468"/>
                    <a:pt x="16831" y="4422"/>
                    <a:pt x="17300" y="5515"/>
                  </a:cubicBezTo>
                  <a:cubicBezTo>
                    <a:pt x="17769" y="6602"/>
                    <a:pt x="18003" y="7769"/>
                    <a:pt x="18003" y="9000"/>
                  </a:cubicBezTo>
                  <a:cubicBezTo>
                    <a:pt x="18003" y="9886"/>
                    <a:pt x="17873" y="10748"/>
                    <a:pt x="17616" y="11589"/>
                  </a:cubicBezTo>
                  <a:cubicBezTo>
                    <a:pt x="17359" y="12434"/>
                    <a:pt x="16992" y="13218"/>
                    <a:pt x="16514" y="13946"/>
                  </a:cubicBezTo>
                  <a:lnTo>
                    <a:pt x="21357" y="18801"/>
                  </a:lnTo>
                  <a:close/>
                  <a:moveTo>
                    <a:pt x="3596" y="9000"/>
                  </a:moveTo>
                  <a:cubicBezTo>
                    <a:pt x="3596" y="9759"/>
                    <a:pt x="3741" y="10465"/>
                    <a:pt x="4029" y="11118"/>
                  </a:cubicBezTo>
                  <a:cubicBezTo>
                    <a:pt x="4317" y="11770"/>
                    <a:pt x="4707" y="12337"/>
                    <a:pt x="5193" y="12821"/>
                  </a:cubicBezTo>
                  <a:cubicBezTo>
                    <a:pt x="5679" y="13301"/>
                    <a:pt x="6253" y="13685"/>
                    <a:pt x="6907" y="13970"/>
                  </a:cubicBezTo>
                  <a:cubicBezTo>
                    <a:pt x="7566" y="14251"/>
                    <a:pt x="8264" y="14393"/>
                    <a:pt x="9004" y="14393"/>
                  </a:cubicBezTo>
                  <a:cubicBezTo>
                    <a:pt x="9745" y="14393"/>
                    <a:pt x="10440" y="14251"/>
                    <a:pt x="11092" y="13970"/>
                  </a:cubicBezTo>
                  <a:cubicBezTo>
                    <a:pt x="11745" y="13685"/>
                    <a:pt x="12319" y="13301"/>
                    <a:pt x="12802" y="12821"/>
                  </a:cubicBezTo>
                  <a:cubicBezTo>
                    <a:pt x="13291" y="12337"/>
                    <a:pt x="13678" y="11770"/>
                    <a:pt x="13966" y="11118"/>
                  </a:cubicBezTo>
                  <a:cubicBezTo>
                    <a:pt x="14254" y="10465"/>
                    <a:pt x="14398" y="9759"/>
                    <a:pt x="14398" y="9000"/>
                  </a:cubicBezTo>
                  <a:cubicBezTo>
                    <a:pt x="14398" y="8259"/>
                    <a:pt x="14254" y="7564"/>
                    <a:pt x="13966" y="6913"/>
                  </a:cubicBezTo>
                  <a:cubicBezTo>
                    <a:pt x="13675" y="6257"/>
                    <a:pt x="13291" y="5684"/>
                    <a:pt x="12802" y="5193"/>
                  </a:cubicBezTo>
                  <a:cubicBezTo>
                    <a:pt x="12316" y="4704"/>
                    <a:pt x="11745" y="4317"/>
                    <a:pt x="11092" y="4032"/>
                  </a:cubicBezTo>
                  <a:cubicBezTo>
                    <a:pt x="10440" y="3750"/>
                    <a:pt x="9742" y="3606"/>
                    <a:pt x="9004" y="3606"/>
                  </a:cubicBezTo>
                  <a:cubicBezTo>
                    <a:pt x="8267" y="3606"/>
                    <a:pt x="7566" y="3750"/>
                    <a:pt x="6907" y="4032"/>
                  </a:cubicBezTo>
                  <a:cubicBezTo>
                    <a:pt x="6253" y="4317"/>
                    <a:pt x="5676" y="4704"/>
                    <a:pt x="5193" y="5193"/>
                  </a:cubicBezTo>
                  <a:cubicBezTo>
                    <a:pt x="4707" y="5684"/>
                    <a:pt x="4317" y="6257"/>
                    <a:pt x="4029" y="6913"/>
                  </a:cubicBezTo>
                  <a:cubicBezTo>
                    <a:pt x="3741" y="7564"/>
                    <a:pt x="3596" y="8257"/>
                    <a:pt x="3596" y="9000"/>
                  </a:cubicBezTo>
                  <a:moveTo>
                    <a:pt x="9007" y="5590"/>
                  </a:moveTo>
                  <a:cubicBezTo>
                    <a:pt x="9185" y="5590"/>
                    <a:pt x="9344" y="5656"/>
                    <a:pt x="9473" y="5786"/>
                  </a:cubicBezTo>
                  <a:cubicBezTo>
                    <a:pt x="9603" y="5918"/>
                    <a:pt x="9668" y="6082"/>
                    <a:pt x="9668" y="6280"/>
                  </a:cubicBezTo>
                  <a:cubicBezTo>
                    <a:pt x="9668" y="6460"/>
                    <a:pt x="9603" y="6616"/>
                    <a:pt x="9473" y="6746"/>
                  </a:cubicBezTo>
                  <a:cubicBezTo>
                    <a:pt x="9344" y="6879"/>
                    <a:pt x="9185" y="6944"/>
                    <a:pt x="9007" y="6944"/>
                  </a:cubicBezTo>
                  <a:cubicBezTo>
                    <a:pt x="8439" y="6944"/>
                    <a:pt x="7953" y="7144"/>
                    <a:pt x="7552" y="7537"/>
                  </a:cubicBezTo>
                  <a:cubicBezTo>
                    <a:pt x="7151" y="7935"/>
                    <a:pt x="6950" y="8422"/>
                    <a:pt x="6950" y="8997"/>
                  </a:cubicBezTo>
                  <a:cubicBezTo>
                    <a:pt x="6950" y="9179"/>
                    <a:pt x="6885" y="9332"/>
                    <a:pt x="6755" y="9465"/>
                  </a:cubicBezTo>
                  <a:cubicBezTo>
                    <a:pt x="6623" y="9596"/>
                    <a:pt x="6467" y="9658"/>
                    <a:pt x="6289" y="9658"/>
                  </a:cubicBezTo>
                  <a:cubicBezTo>
                    <a:pt x="6080" y="9658"/>
                    <a:pt x="5914" y="9596"/>
                    <a:pt x="5785" y="9465"/>
                  </a:cubicBezTo>
                  <a:cubicBezTo>
                    <a:pt x="5659" y="9332"/>
                    <a:pt x="5600" y="9179"/>
                    <a:pt x="5600" y="8997"/>
                  </a:cubicBezTo>
                  <a:cubicBezTo>
                    <a:pt x="5600" y="8538"/>
                    <a:pt x="5685" y="8104"/>
                    <a:pt x="5863" y="7686"/>
                  </a:cubicBezTo>
                  <a:cubicBezTo>
                    <a:pt x="6038" y="7271"/>
                    <a:pt x="6281" y="6906"/>
                    <a:pt x="6597" y="6591"/>
                  </a:cubicBezTo>
                  <a:cubicBezTo>
                    <a:pt x="6904" y="6277"/>
                    <a:pt x="7264" y="6029"/>
                    <a:pt x="7677" y="5857"/>
                  </a:cubicBezTo>
                  <a:cubicBezTo>
                    <a:pt x="8086" y="5681"/>
                    <a:pt x="8529" y="5590"/>
                    <a:pt x="9007" y="55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7D118515-E8A5-353B-7F9E-93CE4FD58B06}"/>
              </a:ext>
            </a:extLst>
          </p:cNvPr>
          <p:cNvSpPr txBox="1"/>
          <p:nvPr/>
        </p:nvSpPr>
        <p:spPr>
          <a:xfrm>
            <a:off x="438150" y="3156268"/>
            <a:ext cx="3937622" cy="800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b="1" dirty="0" err="1"/>
              <a:t>Vị</a:t>
            </a:r>
            <a:r>
              <a:rPr lang="en-US" b="1" dirty="0"/>
              <a:t> </a:t>
            </a:r>
            <a:r>
              <a:rPr lang="en-US" b="1" dirty="0" err="1"/>
              <a:t>trí</a:t>
            </a:r>
            <a:r>
              <a:rPr lang="en-US" b="1" dirty="0"/>
              <a:t>: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trái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tỷ</a:t>
            </a:r>
            <a:r>
              <a:rPr lang="en-US" dirty="0"/>
              <a:t> </a:t>
            </a:r>
            <a:r>
              <a:rPr lang="en-US" dirty="0" err="1"/>
              <a:t>lệ</a:t>
            </a:r>
            <a:r>
              <a:rPr lang="en-US" dirty="0"/>
              <a:t> </a:t>
            </a:r>
            <a:r>
              <a:rPr lang="en-US" dirty="0" err="1"/>
              <a:t>sống</a:t>
            </a:r>
            <a:r>
              <a:rPr lang="en-US" dirty="0"/>
              <a:t> </a:t>
            </a:r>
            <a:r>
              <a:rPr lang="en-US" dirty="0" err="1"/>
              <a:t>tốt</a:t>
            </a:r>
            <a:r>
              <a:rPr lang="en-US" dirty="0"/>
              <a:t> </a:t>
            </a:r>
            <a:r>
              <a:rPr lang="en-US" dirty="0" err="1"/>
              <a:t>hơn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(75%:50%)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B3BCBC2-559D-CBD3-538D-EC15A94B5BB9}"/>
              </a:ext>
            </a:extLst>
          </p:cNvPr>
          <p:cNvSpPr/>
          <p:nvPr/>
        </p:nvSpPr>
        <p:spPr>
          <a:xfrm>
            <a:off x="1123958" y="911712"/>
            <a:ext cx="8302108" cy="516688"/>
          </a:xfrm>
          <a:prstGeom prst="rect">
            <a:avLst/>
          </a:prstGeom>
          <a:solidFill>
            <a:srgbClr val="00206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Text Placeholder 2">
            <a:extLst>
              <a:ext uri="{FF2B5EF4-FFF2-40B4-BE49-F238E27FC236}">
                <a16:creationId xmlns:a16="http://schemas.microsoft.com/office/drawing/2014/main" id="{54EAE366-A8AD-7AB2-32C7-1AC8225E3850}"/>
              </a:ext>
            </a:extLst>
          </p:cNvPr>
          <p:cNvSpPr txBox="1">
            <a:spLocks/>
          </p:cNvSpPr>
          <p:nvPr/>
        </p:nvSpPr>
        <p:spPr>
          <a:xfrm>
            <a:off x="1257309" y="1000994"/>
            <a:ext cx="7835880" cy="440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8518" tIns="58518" rIns="58518" bIns="58518">
            <a:normAutofit fontScale="85000" lnSpcReduction="20000"/>
          </a:bodyPr>
          <a:lstStyle>
            <a:lvl1pPr marL="438893" indent="-438893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1pPr>
            <a:lvl2pPr marL="1001734" indent="-416542" defTabSz="1170383">
              <a:spcBef>
                <a:spcPts val="900"/>
              </a:spcBef>
              <a:buSzPct val="100000"/>
              <a:buFont typeface="Arial"/>
              <a:buChar char="–"/>
              <a:defRPr sz="4100">
                <a:latin typeface="Calibri"/>
                <a:ea typeface="Calibri"/>
                <a:cs typeface="Calibri"/>
                <a:sym typeface="Calibri"/>
              </a:defRPr>
            </a:lvl2pPr>
            <a:lvl3pPr marL="1557364" indent="-38698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3pPr>
            <a:lvl4pPr marL="2216977" indent="-461401" defTabSz="1170383">
              <a:spcBef>
                <a:spcPts val="900"/>
              </a:spcBef>
              <a:buSzPct val="100000"/>
              <a:buFont typeface="Arial"/>
              <a:buChar char="–"/>
              <a:defRPr sz="4100">
                <a:latin typeface="Calibri"/>
                <a:ea typeface="Calibri"/>
                <a:cs typeface="Calibri"/>
                <a:sym typeface="Calibri"/>
              </a:defRPr>
            </a:lvl4pPr>
            <a:lvl5pPr marL="2802167" indent="-461401" defTabSz="1170383">
              <a:spcBef>
                <a:spcPts val="900"/>
              </a:spcBef>
              <a:buSzPct val="100000"/>
              <a:buFont typeface="Arial"/>
              <a:buChar char="»"/>
              <a:defRPr sz="4100">
                <a:latin typeface="Calibri"/>
                <a:ea typeface="Calibri"/>
                <a:cs typeface="Calibri"/>
                <a:sym typeface="Calibri"/>
              </a:defRPr>
            </a:lvl5pPr>
            <a:lvl6pPr marL="3387359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6pPr>
            <a:lvl7pPr marL="3972550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7pPr>
            <a:lvl8pPr marL="4557742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8pPr>
            <a:lvl9pPr marL="5142934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Font typeface="Arial"/>
              <a:buNone/>
            </a:pPr>
            <a:r>
              <a:rPr lang="vi-VN" sz="2800" b="1" dirty="0">
                <a:solidFill>
                  <a:schemeClr val="bg1"/>
                </a:solidFill>
              </a:rPr>
              <a:t>CDH CÓ BẤT THƯỜNG KHÁC KÈM THEO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7840FFB-66F5-FBBF-47D7-2E1B705908A6}"/>
              </a:ext>
            </a:extLst>
          </p:cNvPr>
          <p:cNvSpPr/>
          <p:nvPr/>
        </p:nvSpPr>
        <p:spPr>
          <a:xfrm>
            <a:off x="1123958" y="2033723"/>
            <a:ext cx="8302108" cy="516688"/>
          </a:xfrm>
          <a:prstGeom prst="rect">
            <a:avLst/>
          </a:prstGeom>
          <a:solidFill>
            <a:srgbClr val="00206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Text Placeholder 2">
            <a:extLst>
              <a:ext uri="{FF2B5EF4-FFF2-40B4-BE49-F238E27FC236}">
                <a16:creationId xmlns:a16="http://schemas.microsoft.com/office/drawing/2014/main" id="{E5660003-70D4-A861-89B4-8E4DD8D4BF3A}"/>
              </a:ext>
            </a:extLst>
          </p:cNvPr>
          <p:cNvSpPr txBox="1">
            <a:spLocks/>
          </p:cNvSpPr>
          <p:nvPr/>
        </p:nvSpPr>
        <p:spPr>
          <a:xfrm>
            <a:off x="1257309" y="2123005"/>
            <a:ext cx="7835880" cy="440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8518" tIns="58518" rIns="58518" bIns="58518">
            <a:normAutofit fontScale="85000" lnSpcReduction="20000"/>
          </a:bodyPr>
          <a:lstStyle>
            <a:lvl1pPr marL="438893" indent="-438893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1pPr>
            <a:lvl2pPr marL="1001734" indent="-416542" defTabSz="1170383">
              <a:spcBef>
                <a:spcPts val="900"/>
              </a:spcBef>
              <a:buSzPct val="100000"/>
              <a:buFont typeface="Arial"/>
              <a:buChar char="–"/>
              <a:defRPr sz="4100">
                <a:latin typeface="Calibri"/>
                <a:ea typeface="Calibri"/>
                <a:cs typeface="Calibri"/>
                <a:sym typeface="Calibri"/>
              </a:defRPr>
            </a:lvl2pPr>
            <a:lvl3pPr marL="1557364" indent="-38698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3pPr>
            <a:lvl4pPr marL="2216977" indent="-461401" defTabSz="1170383">
              <a:spcBef>
                <a:spcPts val="900"/>
              </a:spcBef>
              <a:buSzPct val="100000"/>
              <a:buFont typeface="Arial"/>
              <a:buChar char="–"/>
              <a:defRPr sz="4100">
                <a:latin typeface="Calibri"/>
                <a:ea typeface="Calibri"/>
                <a:cs typeface="Calibri"/>
                <a:sym typeface="Calibri"/>
              </a:defRPr>
            </a:lvl4pPr>
            <a:lvl5pPr marL="2802167" indent="-461401" defTabSz="1170383">
              <a:spcBef>
                <a:spcPts val="900"/>
              </a:spcBef>
              <a:buSzPct val="100000"/>
              <a:buFont typeface="Arial"/>
              <a:buChar char="»"/>
              <a:defRPr sz="4100">
                <a:latin typeface="Calibri"/>
                <a:ea typeface="Calibri"/>
                <a:cs typeface="Calibri"/>
                <a:sym typeface="Calibri"/>
              </a:defRPr>
            </a:lvl5pPr>
            <a:lvl6pPr marL="3387359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6pPr>
            <a:lvl7pPr marL="3972550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7pPr>
            <a:lvl8pPr marL="4557742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8pPr>
            <a:lvl9pPr marL="5142934" indent="-461401" defTabSz="1170383">
              <a:spcBef>
                <a:spcPts val="900"/>
              </a:spcBef>
              <a:buSzPct val="100000"/>
              <a:buFont typeface="Arial"/>
              <a:buChar char="•"/>
              <a:defRPr sz="41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Font typeface="Arial"/>
              <a:buNone/>
            </a:pPr>
            <a:r>
              <a:rPr lang="vi-VN" sz="2800" b="1" dirty="0">
                <a:solidFill>
                  <a:schemeClr val="bg1"/>
                </a:solidFill>
              </a:rPr>
              <a:t>CDH ĐƠN ĐỘC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59A35D6-CA05-8995-C0FB-9B940813BFC6}"/>
              </a:ext>
            </a:extLst>
          </p:cNvPr>
          <p:cNvSpPr/>
          <p:nvPr/>
        </p:nvSpPr>
        <p:spPr>
          <a:xfrm>
            <a:off x="345639" y="3205818"/>
            <a:ext cx="438150" cy="434956"/>
          </a:xfrm>
          <a:prstGeom prst="rect">
            <a:avLst/>
          </a:prstGeom>
          <a:solidFill>
            <a:srgbClr val="3AC2A5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4C7E0B7-7725-C3AE-B288-DFFE9A41A986}"/>
              </a:ext>
            </a:extLst>
          </p:cNvPr>
          <p:cNvSpPr txBox="1"/>
          <p:nvPr/>
        </p:nvSpPr>
        <p:spPr>
          <a:xfrm>
            <a:off x="438150" y="4209877"/>
            <a:ext cx="6130274" cy="800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b="1" dirty="0" err="1"/>
              <a:t>Kích</a:t>
            </a:r>
            <a:r>
              <a:rPr lang="en-US" b="1" dirty="0"/>
              <a:t> </a:t>
            </a:r>
            <a:r>
              <a:rPr lang="en-US" b="1" dirty="0" err="1"/>
              <a:t>thước</a:t>
            </a:r>
            <a:r>
              <a:rPr lang="en-US" b="1" dirty="0"/>
              <a:t> </a:t>
            </a:r>
            <a:r>
              <a:rPr lang="en-US" b="1" dirty="0" err="1"/>
              <a:t>phổi</a:t>
            </a:r>
            <a:r>
              <a:rPr lang="en-US" b="1" dirty="0"/>
              <a:t> </a:t>
            </a:r>
            <a:r>
              <a:rPr lang="en-US" b="1" dirty="0" err="1"/>
              <a:t>còn</a:t>
            </a:r>
            <a:r>
              <a:rPr lang="en-US" b="1" dirty="0"/>
              <a:t> </a:t>
            </a:r>
            <a:r>
              <a:rPr lang="en-US" b="1" dirty="0" err="1"/>
              <a:t>lại</a:t>
            </a:r>
            <a:r>
              <a:rPr lang="en-US" b="1" dirty="0"/>
              <a:t>: </a:t>
            </a:r>
            <a:r>
              <a:rPr lang="en-US" dirty="0" err="1"/>
              <a:t>chỉ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phổi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(LHR), </a:t>
            </a:r>
            <a:r>
              <a:rPr lang="en-US" dirty="0" err="1"/>
              <a:t>chỉ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phổi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mong</a:t>
            </a:r>
            <a:r>
              <a:rPr lang="en-US" dirty="0"/>
              <a:t> </a:t>
            </a:r>
            <a:r>
              <a:rPr lang="en-US" dirty="0" err="1"/>
              <a:t>đợi</a:t>
            </a:r>
            <a:r>
              <a:rPr lang="en-US" dirty="0"/>
              <a:t> o/e LHR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C0866AC-326F-B466-2BE1-7592FB03E656}"/>
              </a:ext>
            </a:extLst>
          </p:cNvPr>
          <p:cNvSpPr/>
          <p:nvPr/>
        </p:nvSpPr>
        <p:spPr>
          <a:xfrm>
            <a:off x="345639" y="4259427"/>
            <a:ext cx="438150" cy="434956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E19890B-C8BD-33C0-0680-F927964216CD}"/>
              </a:ext>
            </a:extLst>
          </p:cNvPr>
          <p:cNvSpPr txBox="1"/>
          <p:nvPr/>
        </p:nvSpPr>
        <p:spPr>
          <a:xfrm>
            <a:off x="3485474" y="5171572"/>
            <a:ext cx="3275078" cy="150810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1" indent="0" algn="r"/>
            <a:r>
              <a:rPr lang="en-US" b="1" dirty="0"/>
              <a:t>T</a:t>
            </a:r>
            <a:r>
              <a:rPr lang="vi-VN" b="1" dirty="0"/>
              <a:t>ỷ lệ sống còn </a:t>
            </a:r>
            <a:r>
              <a:rPr lang="vi-VN" dirty="0"/>
              <a:t>là </a:t>
            </a:r>
            <a:endParaRPr lang="en-US" dirty="0"/>
          </a:p>
          <a:p>
            <a:pPr lvl="1" indent="0" algn="r"/>
            <a:r>
              <a:rPr lang="vi-VN" b="1" dirty="0"/>
              <a:t>o/e LHR &lt; 25%</a:t>
            </a:r>
            <a:r>
              <a:rPr lang="en-US" b="1" dirty="0"/>
              <a:t>: </a:t>
            </a:r>
            <a:r>
              <a:rPr lang="vi-VN" dirty="0">
                <a:solidFill>
                  <a:srgbClr val="FF0000"/>
                </a:solidFill>
              </a:rPr>
              <a:t>18%</a:t>
            </a:r>
            <a:r>
              <a:rPr lang="vi-VN" dirty="0"/>
              <a:t> </a:t>
            </a:r>
            <a:endParaRPr lang="en-US" dirty="0"/>
          </a:p>
          <a:p>
            <a:pPr lvl="1" indent="0" algn="r"/>
            <a:r>
              <a:rPr lang="vi-VN" b="1" dirty="0"/>
              <a:t>26</a:t>
            </a:r>
            <a:r>
              <a:rPr lang="en-US" b="1" dirty="0"/>
              <a:t>&lt;</a:t>
            </a:r>
            <a:r>
              <a:rPr lang="vi-VN" b="1" dirty="0"/>
              <a:t> o/e LHR</a:t>
            </a:r>
            <a:r>
              <a:rPr lang="en-US" b="1" dirty="0"/>
              <a:t> &lt;</a:t>
            </a:r>
            <a:r>
              <a:rPr lang="vi-VN" b="1" dirty="0"/>
              <a:t>45%</a:t>
            </a:r>
            <a:r>
              <a:rPr lang="en-US" b="1" dirty="0"/>
              <a:t>: </a:t>
            </a:r>
            <a:r>
              <a:rPr lang="vi-VN" dirty="0">
                <a:solidFill>
                  <a:srgbClr val="FF0000"/>
                </a:solidFill>
              </a:rPr>
              <a:t>66%</a:t>
            </a:r>
            <a:r>
              <a:rPr lang="vi-VN" dirty="0"/>
              <a:t> </a:t>
            </a:r>
            <a:endParaRPr lang="en-US" dirty="0"/>
          </a:p>
          <a:p>
            <a:pPr lvl="1" indent="0" algn="r"/>
            <a:r>
              <a:rPr lang="vi-VN" b="1" dirty="0"/>
              <a:t>o/e LHR &gt; 45%</a:t>
            </a:r>
            <a:r>
              <a:rPr lang="en-US" b="1" dirty="0"/>
              <a:t>: </a:t>
            </a:r>
            <a:r>
              <a:rPr lang="vi-VN" dirty="0">
                <a:solidFill>
                  <a:srgbClr val="FF0000"/>
                </a:solidFill>
              </a:rPr>
              <a:t>89%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559E813-B269-429C-FBB5-2B7FF5303CAC}"/>
              </a:ext>
            </a:extLst>
          </p:cNvPr>
          <p:cNvSpPr/>
          <p:nvPr/>
        </p:nvSpPr>
        <p:spPr>
          <a:xfrm>
            <a:off x="11472751" y="2607420"/>
            <a:ext cx="438150" cy="434956"/>
          </a:xfrm>
          <a:prstGeom prst="rect">
            <a:avLst/>
          </a:prstGeom>
          <a:solidFill>
            <a:srgbClr val="FFC00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F0A406B-1FF2-01D5-54B3-5D4AC9754AEA}"/>
              </a:ext>
            </a:extLst>
          </p:cNvPr>
          <p:cNvSpPr txBox="1"/>
          <p:nvPr/>
        </p:nvSpPr>
        <p:spPr>
          <a:xfrm>
            <a:off x="9161037" y="3006314"/>
            <a:ext cx="2817712" cy="1508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1" indent="0" algn="r"/>
            <a:r>
              <a:rPr lang="vi-VN" b="1" dirty="0"/>
              <a:t>Vị trí gan</a:t>
            </a:r>
            <a:endParaRPr lang="en-US" b="1" dirty="0"/>
          </a:p>
          <a:p>
            <a:pPr lvl="1" indent="0" algn="just"/>
            <a:r>
              <a:rPr lang="vi-VN" dirty="0"/>
              <a:t>CDH trái kèm thoát vị gan tiên lượng xấu, bên phải chưa rõ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6464856-8F60-9300-10D7-4F4C823ACF1E}"/>
              </a:ext>
            </a:extLst>
          </p:cNvPr>
          <p:cNvSpPr/>
          <p:nvPr/>
        </p:nvSpPr>
        <p:spPr>
          <a:xfrm>
            <a:off x="11462640" y="4562935"/>
            <a:ext cx="438150" cy="434956"/>
          </a:xfrm>
          <a:prstGeom prst="rect">
            <a:avLst/>
          </a:prstGeom>
          <a:solidFill>
            <a:srgbClr val="FC5C1C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3EA7147-2E7F-80C0-A686-AFD7A7904BA4}"/>
              </a:ext>
            </a:extLst>
          </p:cNvPr>
          <p:cNvSpPr txBox="1"/>
          <p:nvPr/>
        </p:nvSpPr>
        <p:spPr>
          <a:xfrm>
            <a:off x="8557819" y="5054900"/>
            <a:ext cx="3420930" cy="16773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1" indent="0" algn="r"/>
            <a:r>
              <a:rPr lang="vi-VN" b="1" dirty="0"/>
              <a:t>Vị trí dạ dày</a:t>
            </a:r>
            <a:endParaRPr lang="en-US" b="1" dirty="0"/>
          </a:p>
          <a:p>
            <a:pPr lvl="1" indent="0" algn="r"/>
            <a:r>
              <a:rPr lang="vi-VN" sz="2000" dirty="0"/>
              <a:t>4 độ, dạ dày</a:t>
            </a:r>
            <a:endParaRPr lang="en-US" sz="2000" dirty="0"/>
          </a:p>
          <a:p>
            <a:pPr lvl="1" indent="0" algn="r"/>
            <a:r>
              <a:rPr lang="vi-VN" sz="2000" dirty="0"/>
              <a:t>trong bụng tiên lượng tốt hơn </a:t>
            </a:r>
            <a:r>
              <a:rPr lang="vi-VN" sz="2000" dirty="0">
                <a:sym typeface="Wingdings" pitchFamily="2" charset="2"/>
              </a:rPr>
              <a:t> yếu tố tiên đoán sống còn sau sinh</a:t>
            </a:r>
            <a:endParaRPr lang="vi-VN" sz="20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56DC45F-2A0D-5B72-A39D-DD35C8101EE3}"/>
              </a:ext>
            </a:extLst>
          </p:cNvPr>
          <p:cNvSpPr txBox="1"/>
          <p:nvPr/>
        </p:nvSpPr>
        <p:spPr>
          <a:xfrm>
            <a:off x="52924" y="5328104"/>
            <a:ext cx="3763889" cy="115416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87313" lvl="2" indent="-87313">
              <a:buFont typeface="Arial" panose="020B0604020202020204" pitchFamily="34" charset="0"/>
              <a:buChar char="•"/>
            </a:pPr>
            <a:r>
              <a:rPr lang="en-US" b="1" dirty="0"/>
              <a:t>LHR &lt;1: </a:t>
            </a:r>
            <a:r>
              <a:rPr lang="en-US" dirty="0" err="1">
                <a:solidFill>
                  <a:srgbClr val="FF0000"/>
                </a:solidFill>
              </a:rPr>
              <a:t>tiên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lượng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xấu</a:t>
            </a:r>
            <a:endParaRPr lang="en-US" dirty="0">
              <a:solidFill>
                <a:srgbClr val="FF0000"/>
              </a:solidFill>
            </a:endParaRPr>
          </a:p>
          <a:p>
            <a:pPr marL="87313" lvl="2" indent="-87313">
              <a:buFont typeface="Arial" panose="020B0604020202020204" pitchFamily="34" charset="0"/>
              <a:buChar char="•"/>
            </a:pPr>
            <a:r>
              <a:rPr lang="en-US" b="1" dirty="0"/>
              <a:t>1&lt; LHR&lt; 1.4: </a:t>
            </a:r>
            <a:r>
              <a:rPr lang="en-US" dirty="0" err="1">
                <a:solidFill>
                  <a:srgbClr val="FF0000"/>
                </a:solidFill>
              </a:rPr>
              <a:t>tiên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lượng</a:t>
            </a:r>
            <a:r>
              <a:rPr lang="en-US" dirty="0">
                <a:solidFill>
                  <a:srgbClr val="FF0000"/>
                </a:solidFill>
              </a:rPr>
              <a:t> TB </a:t>
            </a:r>
          </a:p>
          <a:p>
            <a:pPr marL="87313" lvl="2" indent="-87313">
              <a:buFont typeface="Arial" panose="020B0604020202020204" pitchFamily="34" charset="0"/>
              <a:buChar char="•"/>
            </a:pPr>
            <a:r>
              <a:rPr lang="en-US" b="1" dirty="0"/>
              <a:t>LHR&gt;1.4: </a:t>
            </a:r>
            <a:r>
              <a:rPr lang="en-US" dirty="0">
                <a:solidFill>
                  <a:srgbClr val="FF0000"/>
                </a:solidFill>
              </a:rPr>
              <a:t>Tiên </a:t>
            </a:r>
            <a:r>
              <a:rPr lang="en-US" dirty="0" err="1">
                <a:solidFill>
                  <a:srgbClr val="FF0000"/>
                </a:solidFill>
              </a:rPr>
              <a:t>lượng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tốt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066B28-5E8E-E540-8412-A8B9C2AA14B8}"/>
              </a:ext>
            </a:extLst>
          </p:cNvPr>
          <p:cNvSpPr/>
          <p:nvPr/>
        </p:nvSpPr>
        <p:spPr>
          <a:xfrm>
            <a:off x="180732" y="6574315"/>
            <a:ext cx="215315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Flake AW, et al. Fetal Diagn </a:t>
            </a:r>
            <a:r>
              <a:rPr lang="en-US" sz="1000" dirty="0" err="1"/>
              <a:t>Ther</a:t>
            </a:r>
            <a:r>
              <a:rPr lang="en-US" sz="1000" dirty="0"/>
              <a:t>. 2024</a:t>
            </a:r>
          </a:p>
        </p:txBody>
      </p:sp>
    </p:spTree>
    <p:extLst>
      <p:ext uri="{BB962C8B-B14F-4D97-AF65-F5344CB8AC3E}">
        <p14:creationId xmlns:p14="http://schemas.microsoft.com/office/powerpoint/2010/main" val="23239525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514EFB-98DB-0E41-190E-EA6719EB5769}"/>
              </a:ext>
            </a:extLst>
          </p:cNvPr>
          <p:cNvSpPr/>
          <p:nvPr/>
        </p:nvSpPr>
        <p:spPr>
          <a:xfrm>
            <a:off x="0" y="0"/>
            <a:ext cx="12020550" cy="6858000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Elegant white background with shiny lines">
            <a:extLst>
              <a:ext uri="{FF2B5EF4-FFF2-40B4-BE49-F238E27FC236}">
                <a16:creationId xmlns:a16="http://schemas.microsoft.com/office/drawing/2014/main" id="{425337E7-51C9-3343-85BE-EAEE5D593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0"/>
            <a:ext cx="12185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4DF5D0-2970-7E49-A5FF-E7D77E63C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168275"/>
            <a:ext cx="10945655" cy="1508124"/>
          </a:xfrm>
        </p:spPr>
        <p:txBody>
          <a:bodyPr>
            <a:normAutofit/>
          </a:bodyPr>
          <a:lstStyle/>
          <a:p>
            <a:pPr algn="l"/>
            <a:r>
              <a:rPr lang="en-US" sz="8000" b="1" dirty="0">
                <a:solidFill>
                  <a:srgbClr val="0C7A50"/>
                </a:solidFill>
              </a:rPr>
              <a:t>ĐIỀU TRỊ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BFBECC-09AD-5443-857F-008484094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08417" y="2343150"/>
            <a:ext cx="6852522" cy="1962149"/>
          </a:xfrm>
        </p:spPr>
        <p:txBody>
          <a:bodyPr>
            <a:normAutofit/>
          </a:bodyPr>
          <a:lstStyle/>
          <a:p>
            <a:r>
              <a:rPr lang="en-US" sz="5400" dirty="0"/>
              <a:t>ĐIỀU TRỊ SAU SINH</a:t>
            </a:r>
          </a:p>
          <a:p>
            <a:r>
              <a:rPr lang="en-US" sz="5400" dirty="0"/>
              <a:t>ĐIỀU TRỊ TRƯỚC SINH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FAE0551-A0FF-FEEA-F7DB-1E90C7927F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350" y="2743200"/>
            <a:ext cx="7628967" cy="525780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93B0E7-754D-7D78-D1FF-1072173B0E02}"/>
              </a:ext>
            </a:extLst>
          </p:cNvPr>
          <p:cNvCxnSpPr/>
          <p:nvPr/>
        </p:nvCxnSpPr>
        <p:spPr>
          <a:xfrm flipV="1">
            <a:off x="0" y="0"/>
            <a:ext cx="5638800" cy="5638800"/>
          </a:xfrm>
          <a:prstGeom prst="line">
            <a:avLst/>
          </a:prstGeom>
          <a:ln w="38100">
            <a:solidFill>
              <a:srgbClr val="37BF4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2" name="Graphic 11">
            <a:extLst>
              <a:ext uri="{FF2B5EF4-FFF2-40B4-BE49-F238E27FC236}">
                <a16:creationId xmlns:a16="http://schemas.microsoft.com/office/drawing/2014/main" id="{BC4CC409-A1B2-E088-7F0A-127C3832D4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98621" y="-1143001"/>
            <a:ext cx="8169434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25937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Pentagon 3">
            <a:extLst>
              <a:ext uri="{FF2B5EF4-FFF2-40B4-BE49-F238E27FC236}">
                <a16:creationId xmlns:a16="http://schemas.microsoft.com/office/drawing/2014/main" id="{ED4E9C28-53C4-96F2-3323-1708172E3DB1}"/>
              </a:ext>
            </a:extLst>
          </p:cNvPr>
          <p:cNvSpPr/>
          <p:nvPr/>
        </p:nvSpPr>
        <p:spPr>
          <a:xfrm>
            <a:off x="0" y="0"/>
            <a:ext cx="4857750" cy="1143000"/>
          </a:xfrm>
          <a:prstGeom prst="homePlate">
            <a:avLst/>
          </a:prstGeom>
          <a:solidFill>
            <a:srgbClr val="00206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DF5D0-2970-7E49-A5FF-E7D77E63C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50" y="141555"/>
            <a:ext cx="4191000" cy="783689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</a:rPr>
              <a:t>ĐIỀU TRỊ SAU SINH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3E2E7C1-8054-D4B5-AE0A-A0F9A6701772}"/>
              </a:ext>
            </a:extLst>
          </p:cNvPr>
          <p:cNvCxnSpPr>
            <a:cxnSpLocks/>
          </p:cNvCxnSpPr>
          <p:nvPr/>
        </p:nvCxnSpPr>
        <p:spPr>
          <a:xfrm flipV="1">
            <a:off x="2343150" y="3135243"/>
            <a:ext cx="0" cy="8229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19E1DF76-4DB2-BAF8-73B6-A0A56C42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2618236"/>
            <a:ext cx="12153900" cy="3360910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A79744D-7954-4302-A0AD-7546709747AC}"/>
              </a:ext>
            </a:extLst>
          </p:cNvPr>
          <p:cNvCxnSpPr>
            <a:cxnSpLocks/>
          </p:cNvCxnSpPr>
          <p:nvPr/>
        </p:nvCxnSpPr>
        <p:spPr>
          <a:xfrm flipV="1">
            <a:off x="5162550" y="3150676"/>
            <a:ext cx="0" cy="9524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ACA7199-D1A4-7329-8E04-1BDE8D8ABEB9}"/>
              </a:ext>
            </a:extLst>
          </p:cNvPr>
          <p:cNvCxnSpPr>
            <a:cxnSpLocks/>
          </p:cNvCxnSpPr>
          <p:nvPr/>
        </p:nvCxnSpPr>
        <p:spPr>
          <a:xfrm flipV="1">
            <a:off x="7448550" y="2514600"/>
            <a:ext cx="0" cy="14435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691E03A-68D3-F805-727C-51C0557A6130}"/>
              </a:ext>
            </a:extLst>
          </p:cNvPr>
          <p:cNvSpPr txBox="1"/>
          <p:nvPr/>
        </p:nvSpPr>
        <p:spPr>
          <a:xfrm>
            <a:off x="201391" y="1273195"/>
            <a:ext cx="2971796" cy="22159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Thở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máy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Thông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khí</a:t>
            </a:r>
            <a:r>
              <a:rPr lang="en-US" dirty="0">
                <a:solidFill>
                  <a:schemeClr val="tx1"/>
                </a:solidFill>
              </a:rPr>
              <a:t> dao </a:t>
            </a:r>
            <a:r>
              <a:rPr lang="en-US" dirty="0" err="1">
                <a:solidFill>
                  <a:schemeClr val="tx1"/>
                </a:solidFill>
              </a:rPr>
              <a:t>động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tần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số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cao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Thuốc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giãn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mạch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phổi</a:t>
            </a:r>
            <a:r>
              <a:rPr lang="en-US" dirty="0">
                <a:solidFill>
                  <a:schemeClr val="tx1"/>
                </a:solidFill>
              </a:rPr>
              <a:t> PT </a:t>
            </a:r>
            <a:r>
              <a:rPr lang="en-US" dirty="0" err="1">
                <a:solidFill>
                  <a:schemeClr val="tx1"/>
                </a:solidFill>
              </a:rPr>
              <a:t>vá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cơ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hoành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ECMO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C1371C-4E63-0381-DDA6-DFF2A1E5D48A}"/>
              </a:ext>
            </a:extLst>
          </p:cNvPr>
          <p:cNvSpPr txBox="1"/>
          <p:nvPr/>
        </p:nvSpPr>
        <p:spPr>
          <a:xfrm>
            <a:off x="3350986" y="1288628"/>
            <a:ext cx="3335559" cy="186204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40% </a:t>
            </a:r>
            <a:r>
              <a:rPr lang="en-US" dirty="0" err="1">
                <a:solidFill>
                  <a:schemeClr val="tx1"/>
                </a:solidFill>
              </a:rPr>
              <a:t>chung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cho</a:t>
            </a:r>
            <a:r>
              <a:rPr lang="en-US" dirty="0">
                <a:solidFill>
                  <a:schemeClr val="tx1"/>
                </a:solidFill>
              </a:rPr>
              <a:t> CHD, </a:t>
            </a:r>
            <a:r>
              <a:rPr lang="en-US" dirty="0" err="1">
                <a:solidFill>
                  <a:schemeClr val="tx1"/>
                </a:solidFill>
              </a:rPr>
              <a:t>đối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với</a:t>
            </a:r>
            <a:r>
              <a:rPr lang="en-US" dirty="0">
                <a:solidFill>
                  <a:schemeClr val="tx1"/>
                </a:solidFill>
              </a:rPr>
              <a:t> CDH </a:t>
            </a:r>
            <a:r>
              <a:rPr lang="en-US" dirty="0" err="1">
                <a:solidFill>
                  <a:schemeClr val="tx1"/>
                </a:solidFill>
              </a:rPr>
              <a:t>đơn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độc</a:t>
            </a:r>
            <a:r>
              <a:rPr lang="en-US" dirty="0">
                <a:solidFill>
                  <a:schemeClr val="tx1"/>
                </a:solidFill>
              </a:rPr>
              <a:t>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70% </a:t>
            </a:r>
            <a:r>
              <a:rPr lang="en-US" dirty="0" err="1">
                <a:solidFill>
                  <a:schemeClr val="tx1"/>
                </a:solidFill>
              </a:rPr>
              <a:t>với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những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trường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hợp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được</a:t>
            </a:r>
            <a:r>
              <a:rPr lang="en-US" dirty="0">
                <a:solidFill>
                  <a:schemeClr val="tx1"/>
                </a:solidFill>
              </a:rPr>
              <a:t> PT </a:t>
            </a:r>
            <a:r>
              <a:rPr lang="en-US" dirty="0" err="1">
                <a:solidFill>
                  <a:schemeClr val="tx1"/>
                </a:solidFill>
              </a:rPr>
              <a:t>vá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cơ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hoành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81A5F8B-DD07-1008-7F10-503DF2E17138}"/>
              </a:ext>
            </a:extLst>
          </p:cNvPr>
          <p:cNvSpPr txBox="1"/>
          <p:nvPr/>
        </p:nvSpPr>
        <p:spPr>
          <a:xfrm>
            <a:off x="6967768" y="180632"/>
            <a:ext cx="5205184" cy="22159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Phụ</a:t>
            </a:r>
            <a:r>
              <a:rPr lang="en-US" dirty="0"/>
              <a:t> </a:t>
            </a:r>
            <a:r>
              <a:rPr lang="en-US" dirty="0" err="1"/>
              <a:t>thuộc</a:t>
            </a:r>
            <a:r>
              <a:rPr lang="en-US" dirty="0"/>
              <a:t> oxy (16%)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Hen </a:t>
            </a:r>
            <a:r>
              <a:rPr lang="en-US" dirty="0" err="1"/>
              <a:t>hoặc</a:t>
            </a:r>
            <a:r>
              <a:rPr lang="en-US" dirty="0"/>
              <a:t> </a:t>
            </a:r>
            <a:r>
              <a:rPr lang="en-US" dirty="0" err="1"/>
              <a:t>bệnh</a:t>
            </a:r>
            <a:r>
              <a:rPr lang="en-US" dirty="0"/>
              <a:t> </a:t>
            </a:r>
            <a:r>
              <a:rPr lang="en-US" dirty="0" err="1"/>
              <a:t>phổi</a:t>
            </a:r>
            <a:r>
              <a:rPr lang="en-US" dirty="0"/>
              <a:t> </a:t>
            </a:r>
            <a:r>
              <a:rPr lang="en-US" dirty="0" err="1"/>
              <a:t>tắc</a:t>
            </a:r>
            <a:r>
              <a:rPr lang="en-US" dirty="0"/>
              <a:t> </a:t>
            </a:r>
            <a:r>
              <a:rPr lang="en-US" dirty="0" err="1"/>
              <a:t>nghẽn</a:t>
            </a:r>
            <a:r>
              <a:rPr lang="en-US" dirty="0"/>
              <a:t> (&gt;10%)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Sử</a:t>
            </a:r>
            <a:r>
              <a:rPr lang="en-US" dirty="0"/>
              <a:t> dung </a:t>
            </a:r>
            <a:r>
              <a:rPr lang="en-US" dirty="0" err="1"/>
              <a:t>thuốc</a:t>
            </a:r>
            <a:r>
              <a:rPr lang="en-US" dirty="0"/>
              <a:t> </a:t>
            </a:r>
            <a:r>
              <a:rPr lang="en-US" dirty="0" err="1"/>
              <a:t>giãn</a:t>
            </a:r>
            <a:r>
              <a:rPr lang="en-US" dirty="0"/>
              <a:t> </a:t>
            </a:r>
            <a:r>
              <a:rPr lang="en-US" dirty="0" err="1"/>
              <a:t>phế</a:t>
            </a:r>
            <a:r>
              <a:rPr lang="en-US" dirty="0"/>
              <a:t> </a:t>
            </a:r>
            <a:r>
              <a:rPr lang="en-US" dirty="0" err="1"/>
              <a:t>quản</a:t>
            </a:r>
            <a:r>
              <a:rPr lang="en-US" dirty="0"/>
              <a:t> </a:t>
            </a:r>
            <a:r>
              <a:rPr lang="en-US" dirty="0" err="1"/>
              <a:t>kéo</a:t>
            </a:r>
            <a:r>
              <a:rPr lang="en-US" dirty="0"/>
              <a:t> </a:t>
            </a:r>
            <a:r>
              <a:rPr lang="en-US" dirty="0" err="1"/>
              <a:t>dài</a:t>
            </a:r>
            <a:r>
              <a:rPr lang="en-US" dirty="0"/>
              <a:t> (40%)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Trào</a:t>
            </a:r>
            <a:r>
              <a:rPr lang="en-US" dirty="0"/>
              <a:t> </a:t>
            </a:r>
            <a:r>
              <a:rPr lang="en-US" dirty="0" err="1"/>
              <a:t>ngược</a:t>
            </a:r>
            <a:r>
              <a:rPr lang="en-US" dirty="0"/>
              <a:t> </a:t>
            </a:r>
            <a:r>
              <a:rPr lang="en-US" dirty="0" err="1"/>
              <a:t>dạ</a:t>
            </a:r>
            <a:r>
              <a:rPr lang="en-US" dirty="0"/>
              <a:t> </a:t>
            </a:r>
            <a:r>
              <a:rPr lang="en-US" dirty="0" err="1"/>
              <a:t>dày</a:t>
            </a:r>
            <a:r>
              <a:rPr lang="en-US" dirty="0"/>
              <a:t> – </a:t>
            </a:r>
            <a:r>
              <a:rPr lang="en-US" dirty="0" err="1"/>
              <a:t>thực</a:t>
            </a:r>
            <a:r>
              <a:rPr lang="en-US" dirty="0"/>
              <a:t> </a:t>
            </a:r>
            <a:r>
              <a:rPr lang="en-US" dirty="0" err="1"/>
              <a:t>quản</a:t>
            </a:r>
            <a:r>
              <a:rPr lang="en-US" dirty="0"/>
              <a:t>, </a:t>
            </a:r>
          </a:p>
          <a:p>
            <a:r>
              <a:rPr lang="en-US" dirty="0" err="1"/>
              <a:t>dị</a:t>
            </a:r>
            <a:r>
              <a:rPr lang="en-US" dirty="0"/>
              <a:t> </a:t>
            </a:r>
            <a:r>
              <a:rPr lang="en-US" dirty="0" err="1"/>
              <a:t>dạng</a:t>
            </a:r>
            <a:r>
              <a:rPr lang="en-US" dirty="0"/>
              <a:t> </a:t>
            </a:r>
            <a:r>
              <a:rPr lang="en-US" dirty="0" err="1"/>
              <a:t>lồng</a:t>
            </a:r>
            <a:r>
              <a:rPr lang="en-US" dirty="0"/>
              <a:t> </a:t>
            </a:r>
            <a:r>
              <a:rPr lang="en-US" dirty="0" err="1"/>
              <a:t>ngực</a:t>
            </a:r>
            <a:r>
              <a:rPr lang="en-US" dirty="0"/>
              <a:t> </a:t>
            </a:r>
            <a:r>
              <a:rPr lang="en-US" dirty="0" err="1"/>
              <a:t>cột</a:t>
            </a:r>
            <a:r>
              <a:rPr lang="en-US" dirty="0"/>
              <a:t> </a:t>
            </a:r>
            <a:r>
              <a:rPr lang="en-US" dirty="0" err="1"/>
              <a:t>sống</a:t>
            </a:r>
            <a:r>
              <a:rPr lang="en-US" dirty="0"/>
              <a:t> (2-26%)…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AFB2BDD-192F-4CD7-D18A-5D9AAEF3330E}"/>
              </a:ext>
            </a:extLst>
          </p:cNvPr>
          <p:cNvCxnSpPr>
            <a:cxnSpLocks/>
          </p:cNvCxnSpPr>
          <p:nvPr/>
        </p:nvCxnSpPr>
        <p:spPr>
          <a:xfrm>
            <a:off x="3257550" y="1288628"/>
            <a:ext cx="0" cy="3969172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8AE545E-F555-45EF-11FD-817BA6537F34}"/>
              </a:ext>
            </a:extLst>
          </p:cNvPr>
          <p:cNvCxnSpPr>
            <a:cxnSpLocks/>
          </p:cNvCxnSpPr>
          <p:nvPr/>
        </p:nvCxnSpPr>
        <p:spPr>
          <a:xfrm>
            <a:off x="6827156" y="141555"/>
            <a:ext cx="0" cy="3961534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6326816-A991-0B72-16DA-4E9D0CA8AE92}"/>
              </a:ext>
            </a:extLst>
          </p:cNvPr>
          <p:cNvSpPr txBox="1"/>
          <p:nvPr/>
        </p:nvSpPr>
        <p:spPr>
          <a:xfrm>
            <a:off x="7153723" y="4888696"/>
            <a:ext cx="4799698" cy="186204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n-US" dirty="0">
                <a:sym typeface="Wingdings" pitchFamily="2" charset="2"/>
              </a:rPr>
              <a:t>Do </a:t>
            </a:r>
            <a:r>
              <a:rPr lang="en-US" dirty="0" err="1">
                <a:sym typeface="Wingdings" pitchFamily="2" charset="2"/>
              </a:rPr>
              <a:t>hiệu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quả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điều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trị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sau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sinh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kém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và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có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di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chứng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kéo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dài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dirty="0">
                <a:sym typeface="Wingdings" pitchFamily="2" charset="2"/>
              </a:rPr>
              <a:t>do </a:t>
            </a:r>
            <a:r>
              <a:rPr lang="en-US" dirty="0" err="1">
                <a:sym typeface="Wingdings" pitchFamily="2" charset="2"/>
              </a:rPr>
              <a:t>tình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trạng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thiểu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sản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phổi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và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tăng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áp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ĐMP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dirty="0" err="1">
                <a:sym typeface="Wingdings" pitchFamily="2" charset="2"/>
              </a:rPr>
              <a:t>đặc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biệt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thoát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vị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hoành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trung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bình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và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nặng</a:t>
            </a:r>
            <a:r>
              <a:rPr lang="en-US" dirty="0">
                <a:sym typeface="Wingdings" pitchFamily="2" charset="2"/>
              </a:rPr>
              <a:t> </a:t>
            </a:r>
          </a:p>
          <a:p>
            <a:pPr algn="just"/>
            <a:r>
              <a:rPr lang="en-US" b="1" i="1" dirty="0" err="1">
                <a:sym typeface="Wingdings" pitchFamily="2" charset="2"/>
              </a:rPr>
              <a:t>Nghiên</a:t>
            </a:r>
            <a:r>
              <a:rPr lang="en-US" b="1" i="1" dirty="0">
                <a:sym typeface="Wingdings" pitchFamily="2" charset="2"/>
              </a:rPr>
              <a:t> </a:t>
            </a:r>
            <a:r>
              <a:rPr lang="en-US" b="1" i="1" dirty="0" err="1">
                <a:sym typeface="Wingdings" pitchFamily="2" charset="2"/>
              </a:rPr>
              <a:t>cứu</a:t>
            </a:r>
            <a:r>
              <a:rPr lang="en-US" b="1" i="1" dirty="0">
                <a:sym typeface="Wingdings" pitchFamily="2" charset="2"/>
              </a:rPr>
              <a:t> pp </a:t>
            </a:r>
            <a:r>
              <a:rPr lang="en-US" b="1" i="1" dirty="0" err="1">
                <a:sym typeface="Wingdings" pitchFamily="2" charset="2"/>
              </a:rPr>
              <a:t>điều</a:t>
            </a:r>
            <a:r>
              <a:rPr lang="en-US" b="1" i="1" dirty="0">
                <a:sym typeface="Wingdings" pitchFamily="2" charset="2"/>
              </a:rPr>
              <a:t> </a:t>
            </a:r>
            <a:r>
              <a:rPr lang="en-US" b="1" i="1" dirty="0" err="1">
                <a:sym typeface="Wingdings" pitchFamily="2" charset="2"/>
              </a:rPr>
              <a:t>trị</a:t>
            </a:r>
            <a:r>
              <a:rPr lang="en-US" b="1" i="1" dirty="0">
                <a:sym typeface="Wingdings" pitchFamily="2" charset="2"/>
              </a:rPr>
              <a:t> </a:t>
            </a:r>
            <a:r>
              <a:rPr lang="en-US" b="1" i="1" dirty="0" err="1">
                <a:sym typeface="Wingdings" pitchFamily="2" charset="2"/>
              </a:rPr>
              <a:t>trước</a:t>
            </a:r>
            <a:r>
              <a:rPr lang="en-US" b="1" i="1" dirty="0">
                <a:sym typeface="Wingdings" pitchFamily="2" charset="2"/>
              </a:rPr>
              <a:t> </a:t>
            </a:r>
            <a:r>
              <a:rPr lang="en-US" b="1" i="1" dirty="0" err="1">
                <a:sym typeface="Wingdings" pitchFamily="2" charset="2"/>
              </a:rPr>
              <a:t>sinh</a:t>
            </a:r>
            <a:endParaRPr lang="en-US" b="1" i="1" dirty="0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699382E3-56D6-BA60-801B-0FAEE547120C}"/>
              </a:ext>
            </a:extLst>
          </p:cNvPr>
          <p:cNvSpPr/>
          <p:nvPr/>
        </p:nvSpPr>
        <p:spPr>
          <a:xfrm>
            <a:off x="6620323" y="4932923"/>
            <a:ext cx="533400" cy="419270"/>
          </a:xfrm>
          <a:prstGeom prst="rightArrow">
            <a:avLst/>
          </a:prstGeom>
          <a:solidFill>
            <a:srgbClr val="FF000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9AF31B10-35C0-74CD-14F2-DC55339F66E1}"/>
              </a:ext>
            </a:extLst>
          </p:cNvPr>
          <p:cNvSpPr/>
          <p:nvPr/>
        </p:nvSpPr>
        <p:spPr>
          <a:xfrm>
            <a:off x="6229350" y="6331474"/>
            <a:ext cx="924373" cy="419270"/>
          </a:xfrm>
          <a:prstGeom prst="rightArrow">
            <a:avLst/>
          </a:prstGeom>
          <a:solidFill>
            <a:srgbClr val="FF000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CEF595-FC0F-A94B-BC76-BD4829843393}"/>
              </a:ext>
            </a:extLst>
          </p:cNvPr>
          <p:cNvSpPr/>
          <p:nvPr/>
        </p:nvSpPr>
        <p:spPr>
          <a:xfrm>
            <a:off x="119148" y="6417998"/>
            <a:ext cx="219322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Flake AW, et al. Fetal Diagn </a:t>
            </a:r>
            <a:r>
              <a:rPr lang="en-US" sz="1000" dirty="0" err="1"/>
              <a:t>Ther</a:t>
            </a:r>
            <a:r>
              <a:rPr lang="en-US" sz="1000" dirty="0"/>
              <a:t>. 2024</a:t>
            </a:r>
          </a:p>
        </p:txBody>
      </p:sp>
    </p:spTree>
    <p:extLst>
      <p:ext uri="{BB962C8B-B14F-4D97-AF65-F5344CB8AC3E}">
        <p14:creationId xmlns:p14="http://schemas.microsoft.com/office/powerpoint/2010/main" val="74765570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88802CC-3989-CE69-1888-E12890022791}"/>
              </a:ext>
            </a:extLst>
          </p:cNvPr>
          <p:cNvSpPr/>
          <p:nvPr/>
        </p:nvSpPr>
        <p:spPr>
          <a:xfrm>
            <a:off x="0" y="0"/>
            <a:ext cx="9886950" cy="1143000"/>
          </a:xfrm>
          <a:prstGeom prst="homePlate">
            <a:avLst/>
          </a:prstGeom>
          <a:solidFill>
            <a:srgbClr val="00206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BC8A29-08B0-E6D2-83EA-EBEF9B4133AB}"/>
              </a:ext>
            </a:extLst>
          </p:cNvPr>
          <p:cNvSpPr txBox="1">
            <a:spLocks/>
          </p:cNvSpPr>
          <p:nvPr/>
        </p:nvSpPr>
        <p:spPr>
          <a:xfrm>
            <a:off x="247650" y="141555"/>
            <a:ext cx="11163300" cy="783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8518" tIns="58518" rIns="58518" bIns="58518" anchor="ctr">
            <a:normAutofit/>
          </a:bodyPr>
          <a:lstStyle>
            <a:lvl1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5pPr>
            <a:lvl6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6pPr>
            <a:lvl7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7pPr>
            <a:lvl8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8pPr>
            <a:lvl9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vi-VN" sz="4000" b="1" dirty="0">
                <a:solidFill>
                  <a:schemeClr val="bg1"/>
                </a:solidFill>
              </a:rPr>
              <a:t>ĐIỀU TRỊ TRƯỚC SINH – PHẪU THUẬT HỞ</a:t>
            </a:r>
            <a:endParaRPr lang="en-US" sz="4000" b="1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43DB1B9-773B-F7B0-05EA-2B4BBA2FD5FD}"/>
              </a:ext>
            </a:extLst>
          </p:cNvPr>
          <p:cNvCxnSpPr>
            <a:cxnSpLocks/>
          </p:cNvCxnSpPr>
          <p:nvPr/>
        </p:nvCxnSpPr>
        <p:spPr>
          <a:xfrm flipH="1">
            <a:off x="7248323" y="2043654"/>
            <a:ext cx="1" cy="420015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0FF938-5102-D06F-582F-DAD79445E474}"/>
              </a:ext>
            </a:extLst>
          </p:cNvPr>
          <p:cNvCxnSpPr>
            <a:cxnSpLocks/>
          </p:cNvCxnSpPr>
          <p:nvPr/>
        </p:nvCxnSpPr>
        <p:spPr>
          <a:xfrm>
            <a:off x="3582388" y="1717481"/>
            <a:ext cx="582300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5088865-3130-0B29-AB1A-2D59A0136284}"/>
              </a:ext>
            </a:extLst>
          </p:cNvPr>
          <p:cNvCxnSpPr>
            <a:cxnSpLocks/>
            <a:stCxn id="30" idx="6"/>
          </p:cNvCxnSpPr>
          <p:nvPr/>
        </p:nvCxnSpPr>
        <p:spPr>
          <a:xfrm>
            <a:off x="5735810" y="6266037"/>
            <a:ext cx="620854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E413903F-1DA2-A0E0-082F-D8A13AC04DD8}"/>
              </a:ext>
            </a:extLst>
          </p:cNvPr>
          <p:cNvSpPr/>
          <p:nvPr/>
        </p:nvSpPr>
        <p:spPr>
          <a:xfrm>
            <a:off x="9542678" y="1468108"/>
            <a:ext cx="491835" cy="49183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4" name="Group 72">
            <a:extLst>
              <a:ext uri="{FF2B5EF4-FFF2-40B4-BE49-F238E27FC236}">
                <a16:creationId xmlns:a16="http://schemas.microsoft.com/office/drawing/2014/main" id="{C9EF760A-8BD7-ABFD-4984-B81905943551}"/>
              </a:ext>
            </a:extLst>
          </p:cNvPr>
          <p:cNvGrpSpPr/>
          <p:nvPr/>
        </p:nvGrpSpPr>
        <p:grpSpPr>
          <a:xfrm>
            <a:off x="10399934" y="1241228"/>
            <a:ext cx="1197189" cy="1002392"/>
            <a:chOff x="2951142" y="2589225"/>
            <a:chExt cx="468313" cy="392113"/>
          </a:xfrm>
          <a:solidFill>
            <a:schemeClr val="accent3"/>
          </a:solidFill>
        </p:grpSpPr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89D97CE6-EBC3-32D1-F63C-A1C706B3D6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1142" y="2646375"/>
              <a:ext cx="284163" cy="284163"/>
            </a:xfrm>
            <a:custGeom>
              <a:avLst/>
              <a:gdLst/>
              <a:ahLst/>
              <a:cxnLst>
                <a:cxn ang="0">
                  <a:pos x="208" y="331"/>
                </a:cxn>
                <a:cxn ang="0">
                  <a:pos x="239" y="322"/>
                </a:cxn>
                <a:cxn ang="0">
                  <a:pos x="286" y="326"/>
                </a:cxn>
                <a:cxn ang="0">
                  <a:pos x="307" y="267"/>
                </a:cxn>
                <a:cxn ang="0">
                  <a:pos x="328" y="223"/>
                </a:cxn>
                <a:cxn ang="0">
                  <a:pos x="359" y="150"/>
                </a:cxn>
                <a:cxn ang="0">
                  <a:pos x="328" y="136"/>
                </a:cxn>
                <a:cxn ang="0">
                  <a:pos x="307" y="91"/>
                </a:cxn>
                <a:cxn ang="0">
                  <a:pos x="267" y="51"/>
                </a:cxn>
                <a:cxn ang="0">
                  <a:pos x="239" y="37"/>
                </a:cxn>
                <a:cxn ang="0">
                  <a:pos x="208" y="0"/>
                </a:cxn>
                <a:cxn ang="0">
                  <a:pos x="179" y="65"/>
                </a:cxn>
                <a:cxn ang="0">
                  <a:pos x="213" y="70"/>
                </a:cxn>
                <a:cxn ang="0">
                  <a:pos x="244" y="85"/>
                </a:cxn>
                <a:cxn ang="0">
                  <a:pos x="267" y="106"/>
                </a:cxn>
                <a:cxn ang="0">
                  <a:pos x="284" y="134"/>
                </a:cxn>
                <a:cxn ang="0">
                  <a:pos x="293" y="168"/>
                </a:cxn>
                <a:cxn ang="0">
                  <a:pos x="293" y="191"/>
                </a:cxn>
                <a:cxn ang="0">
                  <a:pos x="284" y="223"/>
                </a:cxn>
                <a:cxn ang="0">
                  <a:pos x="267" y="252"/>
                </a:cxn>
                <a:cxn ang="0">
                  <a:pos x="244" y="274"/>
                </a:cxn>
                <a:cxn ang="0">
                  <a:pos x="213" y="289"/>
                </a:cxn>
                <a:cxn ang="0">
                  <a:pos x="179" y="294"/>
                </a:cxn>
                <a:cxn ang="0">
                  <a:pos x="32" y="286"/>
                </a:cxn>
                <a:cxn ang="0">
                  <a:pos x="92" y="307"/>
                </a:cxn>
                <a:cxn ang="0">
                  <a:pos x="135" y="327"/>
                </a:cxn>
                <a:cxn ang="0">
                  <a:pos x="179" y="358"/>
                </a:cxn>
                <a:cxn ang="0">
                  <a:pos x="179" y="294"/>
                </a:cxn>
                <a:cxn ang="0">
                  <a:pos x="145" y="289"/>
                </a:cxn>
                <a:cxn ang="0">
                  <a:pos x="115" y="274"/>
                </a:cxn>
                <a:cxn ang="0">
                  <a:pos x="92" y="252"/>
                </a:cxn>
                <a:cxn ang="0">
                  <a:pos x="74" y="223"/>
                </a:cxn>
                <a:cxn ang="0">
                  <a:pos x="66" y="191"/>
                </a:cxn>
                <a:cxn ang="0">
                  <a:pos x="66" y="168"/>
                </a:cxn>
                <a:cxn ang="0">
                  <a:pos x="74" y="134"/>
                </a:cxn>
                <a:cxn ang="0">
                  <a:pos x="92" y="106"/>
                </a:cxn>
                <a:cxn ang="0">
                  <a:pos x="115" y="85"/>
                </a:cxn>
                <a:cxn ang="0">
                  <a:pos x="145" y="70"/>
                </a:cxn>
                <a:cxn ang="0">
                  <a:pos x="179" y="65"/>
                </a:cxn>
                <a:cxn ang="0">
                  <a:pos x="179" y="0"/>
                </a:cxn>
                <a:cxn ang="0">
                  <a:pos x="151" y="27"/>
                </a:cxn>
                <a:cxn ang="0">
                  <a:pos x="105" y="43"/>
                </a:cxn>
                <a:cxn ang="0">
                  <a:pos x="32" y="72"/>
                </a:cxn>
                <a:cxn ang="0">
                  <a:pos x="43" y="105"/>
                </a:cxn>
                <a:cxn ang="0">
                  <a:pos x="27" y="150"/>
                </a:cxn>
                <a:cxn ang="0">
                  <a:pos x="27" y="207"/>
                </a:cxn>
                <a:cxn ang="0">
                  <a:pos x="36" y="238"/>
                </a:cxn>
                <a:cxn ang="0">
                  <a:pos x="52" y="267"/>
                </a:cxn>
              </a:cxnLst>
              <a:rect l="0" t="0" r="r" b="b"/>
              <a:pathLst>
                <a:path w="359" h="358">
                  <a:moveTo>
                    <a:pt x="179" y="358"/>
                  </a:moveTo>
                  <a:lnTo>
                    <a:pt x="208" y="358"/>
                  </a:lnTo>
                  <a:lnTo>
                    <a:pt x="208" y="331"/>
                  </a:lnTo>
                  <a:lnTo>
                    <a:pt x="208" y="331"/>
                  </a:lnTo>
                  <a:lnTo>
                    <a:pt x="224" y="327"/>
                  </a:lnTo>
                  <a:lnTo>
                    <a:pt x="239" y="322"/>
                  </a:lnTo>
                  <a:lnTo>
                    <a:pt x="254" y="315"/>
                  </a:lnTo>
                  <a:lnTo>
                    <a:pt x="267" y="307"/>
                  </a:lnTo>
                  <a:lnTo>
                    <a:pt x="286" y="326"/>
                  </a:lnTo>
                  <a:lnTo>
                    <a:pt x="326" y="286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315" y="253"/>
                  </a:lnTo>
                  <a:lnTo>
                    <a:pt x="323" y="238"/>
                  </a:lnTo>
                  <a:lnTo>
                    <a:pt x="328" y="223"/>
                  </a:lnTo>
                  <a:lnTo>
                    <a:pt x="331" y="207"/>
                  </a:lnTo>
                  <a:lnTo>
                    <a:pt x="359" y="207"/>
                  </a:lnTo>
                  <a:lnTo>
                    <a:pt x="359" y="150"/>
                  </a:lnTo>
                  <a:lnTo>
                    <a:pt x="331" y="150"/>
                  </a:lnTo>
                  <a:lnTo>
                    <a:pt x="331" y="150"/>
                  </a:lnTo>
                  <a:lnTo>
                    <a:pt x="328" y="136"/>
                  </a:lnTo>
                  <a:lnTo>
                    <a:pt x="323" y="119"/>
                  </a:lnTo>
                  <a:lnTo>
                    <a:pt x="315" y="105"/>
                  </a:lnTo>
                  <a:lnTo>
                    <a:pt x="307" y="91"/>
                  </a:lnTo>
                  <a:lnTo>
                    <a:pt x="326" y="72"/>
                  </a:lnTo>
                  <a:lnTo>
                    <a:pt x="286" y="33"/>
                  </a:lnTo>
                  <a:lnTo>
                    <a:pt x="267" y="51"/>
                  </a:lnTo>
                  <a:lnTo>
                    <a:pt x="267" y="51"/>
                  </a:lnTo>
                  <a:lnTo>
                    <a:pt x="254" y="43"/>
                  </a:lnTo>
                  <a:lnTo>
                    <a:pt x="239" y="37"/>
                  </a:lnTo>
                  <a:lnTo>
                    <a:pt x="224" y="30"/>
                  </a:lnTo>
                  <a:lnTo>
                    <a:pt x="208" y="27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90" y="65"/>
                  </a:lnTo>
                  <a:lnTo>
                    <a:pt x="203" y="68"/>
                  </a:lnTo>
                  <a:lnTo>
                    <a:pt x="213" y="70"/>
                  </a:lnTo>
                  <a:lnTo>
                    <a:pt x="224" y="74"/>
                  </a:lnTo>
                  <a:lnTo>
                    <a:pt x="234" y="79"/>
                  </a:lnTo>
                  <a:lnTo>
                    <a:pt x="244" y="85"/>
                  </a:lnTo>
                  <a:lnTo>
                    <a:pt x="252" y="91"/>
                  </a:lnTo>
                  <a:lnTo>
                    <a:pt x="260" y="98"/>
                  </a:lnTo>
                  <a:lnTo>
                    <a:pt x="267" y="106"/>
                  </a:lnTo>
                  <a:lnTo>
                    <a:pt x="275" y="116"/>
                  </a:lnTo>
                  <a:lnTo>
                    <a:pt x="279" y="124"/>
                  </a:lnTo>
                  <a:lnTo>
                    <a:pt x="284" y="134"/>
                  </a:lnTo>
                  <a:lnTo>
                    <a:pt x="288" y="145"/>
                  </a:lnTo>
                  <a:lnTo>
                    <a:pt x="292" y="157"/>
                  </a:lnTo>
                  <a:lnTo>
                    <a:pt x="293" y="168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91"/>
                  </a:lnTo>
                  <a:lnTo>
                    <a:pt x="292" y="202"/>
                  </a:lnTo>
                  <a:lnTo>
                    <a:pt x="288" y="213"/>
                  </a:lnTo>
                  <a:lnTo>
                    <a:pt x="284" y="223"/>
                  </a:lnTo>
                  <a:lnTo>
                    <a:pt x="279" y="233"/>
                  </a:lnTo>
                  <a:lnTo>
                    <a:pt x="275" y="243"/>
                  </a:lnTo>
                  <a:lnTo>
                    <a:pt x="267" y="252"/>
                  </a:lnTo>
                  <a:lnTo>
                    <a:pt x="260" y="260"/>
                  </a:lnTo>
                  <a:lnTo>
                    <a:pt x="252" y="268"/>
                  </a:lnTo>
                  <a:lnTo>
                    <a:pt x="244" y="274"/>
                  </a:lnTo>
                  <a:lnTo>
                    <a:pt x="234" y="280"/>
                  </a:lnTo>
                  <a:lnTo>
                    <a:pt x="224" y="285"/>
                  </a:lnTo>
                  <a:lnTo>
                    <a:pt x="213" y="289"/>
                  </a:lnTo>
                  <a:lnTo>
                    <a:pt x="203" y="291"/>
                  </a:lnTo>
                  <a:lnTo>
                    <a:pt x="190" y="293"/>
                  </a:lnTo>
                  <a:lnTo>
                    <a:pt x="179" y="294"/>
                  </a:lnTo>
                  <a:lnTo>
                    <a:pt x="179" y="358"/>
                  </a:lnTo>
                  <a:close/>
                  <a:moveTo>
                    <a:pt x="52" y="267"/>
                  </a:moveTo>
                  <a:lnTo>
                    <a:pt x="32" y="286"/>
                  </a:lnTo>
                  <a:lnTo>
                    <a:pt x="73" y="326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105" y="315"/>
                  </a:lnTo>
                  <a:lnTo>
                    <a:pt x="120" y="322"/>
                  </a:lnTo>
                  <a:lnTo>
                    <a:pt x="135" y="327"/>
                  </a:lnTo>
                  <a:lnTo>
                    <a:pt x="151" y="331"/>
                  </a:lnTo>
                  <a:lnTo>
                    <a:pt x="151" y="358"/>
                  </a:lnTo>
                  <a:lnTo>
                    <a:pt x="179" y="358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68" y="293"/>
                  </a:lnTo>
                  <a:lnTo>
                    <a:pt x="156" y="291"/>
                  </a:lnTo>
                  <a:lnTo>
                    <a:pt x="145" y="289"/>
                  </a:lnTo>
                  <a:lnTo>
                    <a:pt x="135" y="285"/>
                  </a:lnTo>
                  <a:lnTo>
                    <a:pt x="125" y="280"/>
                  </a:lnTo>
                  <a:lnTo>
                    <a:pt x="115" y="274"/>
                  </a:lnTo>
                  <a:lnTo>
                    <a:pt x="106" y="268"/>
                  </a:lnTo>
                  <a:lnTo>
                    <a:pt x="99" y="260"/>
                  </a:lnTo>
                  <a:lnTo>
                    <a:pt x="92" y="252"/>
                  </a:lnTo>
                  <a:lnTo>
                    <a:pt x="84" y="243"/>
                  </a:lnTo>
                  <a:lnTo>
                    <a:pt x="79" y="233"/>
                  </a:lnTo>
                  <a:lnTo>
                    <a:pt x="74" y="223"/>
                  </a:lnTo>
                  <a:lnTo>
                    <a:pt x="71" y="213"/>
                  </a:lnTo>
                  <a:lnTo>
                    <a:pt x="67" y="202"/>
                  </a:lnTo>
                  <a:lnTo>
                    <a:pt x="66" y="191"/>
                  </a:lnTo>
                  <a:lnTo>
                    <a:pt x="64" y="179"/>
                  </a:lnTo>
                  <a:lnTo>
                    <a:pt x="64" y="179"/>
                  </a:lnTo>
                  <a:lnTo>
                    <a:pt x="66" y="168"/>
                  </a:lnTo>
                  <a:lnTo>
                    <a:pt x="67" y="157"/>
                  </a:lnTo>
                  <a:lnTo>
                    <a:pt x="71" y="145"/>
                  </a:lnTo>
                  <a:lnTo>
                    <a:pt x="74" y="134"/>
                  </a:lnTo>
                  <a:lnTo>
                    <a:pt x="79" y="124"/>
                  </a:lnTo>
                  <a:lnTo>
                    <a:pt x="84" y="116"/>
                  </a:lnTo>
                  <a:lnTo>
                    <a:pt x="92" y="106"/>
                  </a:lnTo>
                  <a:lnTo>
                    <a:pt x="99" y="98"/>
                  </a:lnTo>
                  <a:lnTo>
                    <a:pt x="106" y="91"/>
                  </a:lnTo>
                  <a:lnTo>
                    <a:pt x="115" y="85"/>
                  </a:lnTo>
                  <a:lnTo>
                    <a:pt x="125" y="79"/>
                  </a:lnTo>
                  <a:lnTo>
                    <a:pt x="135" y="74"/>
                  </a:lnTo>
                  <a:lnTo>
                    <a:pt x="145" y="70"/>
                  </a:lnTo>
                  <a:lnTo>
                    <a:pt x="156" y="68"/>
                  </a:lnTo>
                  <a:lnTo>
                    <a:pt x="168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0"/>
                  </a:lnTo>
                  <a:lnTo>
                    <a:pt x="151" y="0"/>
                  </a:lnTo>
                  <a:lnTo>
                    <a:pt x="151" y="27"/>
                  </a:lnTo>
                  <a:lnTo>
                    <a:pt x="151" y="27"/>
                  </a:lnTo>
                  <a:lnTo>
                    <a:pt x="135" y="30"/>
                  </a:lnTo>
                  <a:lnTo>
                    <a:pt x="120" y="37"/>
                  </a:lnTo>
                  <a:lnTo>
                    <a:pt x="105" y="43"/>
                  </a:lnTo>
                  <a:lnTo>
                    <a:pt x="92" y="51"/>
                  </a:lnTo>
                  <a:lnTo>
                    <a:pt x="73" y="33"/>
                  </a:lnTo>
                  <a:lnTo>
                    <a:pt x="32" y="72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43" y="105"/>
                  </a:lnTo>
                  <a:lnTo>
                    <a:pt x="36" y="119"/>
                  </a:lnTo>
                  <a:lnTo>
                    <a:pt x="31" y="13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207"/>
                  </a:lnTo>
                  <a:lnTo>
                    <a:pt x="27" y="207"/>
                  </a:lnTo>
                  <a:lnTo>
                    <a:pt x="27" y="207"/>
                  </a:lnTo>
                  <a:lnTo>
                    <a:pt x="31" y="223"/>
                  </a:lnTo>
                  <a:lnTo>
                    <a:pt x="36" y="238"/>
                  </a:lnTo>
                  <a:lnTo>
                    <a:pt x="43" y="253"/>
                  </a:lnTo>
                  <a:lnTo>
                    <a:pt x="52" y="267"/>
                  </a:lnTo>
                  <a:lnTo>
                    <a:pt x="52" y="26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C36E59B2-039B-7FF5-6685-5052624E9D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3717" y="2798775"/>
              <a:ext cx="182563" cy="182563"/>
            </a:xfrm>
            <a:custGeom>
              <a:avLst/>
              <a:gdLst/>
              <a:ahLst/>
              <a:cxnLst>
                <a:cxn ang="0">
                  <a:pos x="131" y="20"/>
                </a:cxn>
                <a:cxn ang="0">
                  <a:pos x="152" y="6"/>
                </a:cxn>
                <a:cxn ang="0">
                  <a:pos x="183" y="21"/>
                </a:cxn>
                <a:cxn ang="0">
                  <a:pos x="179" y="42"/>
                </a:cxn>
                <a:cxn ang="0">
                  <a:pos x="198" y="64"/>
                </a:cxn>
                <a:cxn ang="0">
                  <a:pos x="219" y="64"/>
                </a:cxn>
                <a:cxn ang="0">
                  <a:pos x="230" y="97"/>
                </a:cxn>
                <a:cxn ang="0">
                  <a:pos x="213" y="109"/>
                </a:cxn>
                <a:cxn ang="0">
                  <a:pos x="210" y="137"/>
                </a:cxn>
                <a:cxn ang="0">
                  <a:pos x="225" y="152"/>
                </a:cxn>
                <a:cxn ang="0">
                  <a:pos x="210" y="183"/>
                </a:cxn>
                <a:cxn ang="0">
                  <a:pos x="189" y="179"/>
                </a:cxn>
                <a:cxn ang="0">
                  <a:pos x="167" y="198"/>
                </a:cxn>
                <a:cxn ang="0">
                  <a:pos x="167" y="220"/>
                </a:cxn>
                <a:cxn ang="0">
                  <a:pos x="135" y="230"/>
                </a:cxn>
                <a:cxn ang="0">
                  <a:pos x="123" y="213"/>
                </a:cxn>
                <a:cxn ang="0">
                  <a:pos x="115" y="163"/>
                </a:cxn>
                <a:cxn ang="0">
                  <a:pos x="136" y="158"/>
                </a:cxn>
                <a:cxn ang="0">
                  <a:pos x="153" y="144"/>
                </a:cxn>
                <a:cxn ang="0">
                  <a:pos x="161" y="131"/>
                </a:cxn>
                <a:cxn ang="0">
                  <a:pos x="161" y="103"/>
                </a:cxn>
                <a:cxn ang="0">
                  <a:pos x="147" y="80"/>
                </a:cxn>
                <a:cxn ang="0">
                  <a:pos x="130" y="71"/>
                </a:cxn>
                <a:cxn ang="0">
                  <a:pos x="115" y="19"/>
                </a:cxn>
                <a:cxn ang="0">
                  <a:pos x="11" y="167"/>
                </a:cxn>
                <a:cxn ang="0">
                  <a:pos x="1" y="135"/>
                </a:cxn>
                <a:cxn ang="0">
                  <a:pos x="19" y="123"/>
                </a:cxn>
                <a:cxn ang="0">
                  <a:pos x="20" y="94"/>
                </a:cxn>
                <a:cxn ang="0">
                  <a:pos x="5" y="79"/>
                </a:cxn>
                <a:cxn ang="0">
                  <a:pos x="21" y="48"/>
                </a:cxn>
                <a:cxn ang="0">
                  <a:pos x="42" y="52"/>
                </a:cxn>
                <a:cxn ang="0">
                  <a:pos x="63" y="34"/>
                </a:cxn>
                <a:cxn ang="0">
                  <a:pos x="63" y="12"/>
                </a:cxn>
                <a:cxn ang="0">
                  <a:pos x="97" y="1"/>
                </a:cxn>
                <a:cxn ang="0">
                  <a:pos x="109" y="19"/>
                </a:cxn>
                <a:cxn ang="0">
                  <a:pos x="115" y="68"/>
                </a:cxn>
                <a:cxn ang="0">
                  <a:pos x="94" y="73"/>
                </a:cxn>
                <a:cxn ang="0">
                  <a:pos x="78" y="88"/>
                </a:cxn>
                <a:cxn ang="0">
                  <a:pos x="71" y="100"/>
                </a:cxn>
                <a:cxn ang="0">
                  <a:pos x="71" y="129"/>
                </a:cxn>
                <a:cxn ang="0">
                  <a:pos x="84" y="151"/>
                </a:cxn>
                <a:cxn ang="0">
                  <a:pos x="100" y="161"/>
                </a:cxn>
                <a:cxn ang="0">
                  <a:pos x="115" y="213"/>
                </a:cxn>
                <a:cxn ang="0">
                  <a:pos x="84" y="208"/>
                </a:cxn>
                <a:cxn ang="0">
                  <a:pos x="68" y="221"/>
                </a:cxn>
                <a:cxn ang="0">
                  <a:pos x="40" y="203"/>
                </a:cxn>
                <a:cxn ang="0">
                  <a:pos x="45" y="183"/>
                </a:cxn>
                <a:cxn ang="0">
                  <a:pos x="29" y="160"/>
                </a:cxn>
              </a:cxnLst>
              <a:rect l="0" t="0" r="r" b="b"/>
              <a:pathLst>
                <a:path w="231" h="231">
                  <a:moveTo>
                    <a:pt x="115" y="19"/>
                  </a:moveTo>
                  <a:lnTo>
                    <a:pt x="115" y="19"/>
                  </a:lnTo>
                  <a:lnTo>
                    <a:pt x="131" y="20"/>
                  </a:lnTo>
                  <a:lnTo>
                    <a:pt x="146" y="24"/>
                  </a:lnTo>
                  <a:lnTo>
                    <a:pt x="152" y="6"/>
                  </a:lnTo>
                  <a:lnTo>
                    <a:pt x="152" y="6"/>
                  </a:lnTo>
                  <a:lnTo>
                    <a:pt x="163" y="10"/>
                  </a:lnTo>
                  <a:lnTo>
                    <a:pt x="173" y="15"/>
                  </a:lnTo>
                  <a:lnTo>
                    <a:pt x="183" y="21"/>
                  </a:lnTo>
                  <a:lnTo>
                    <a:pt x="192" y="29"/>
                  </a:lnTo>
                  <a:lnTo>
                    <a:pt x="179" y="42"/>
                  </a:lnTo>
                  <a:lnTo>
                    <a:pt x="179" y="42"/>
                  </a:lnTo>
                  <a:lnTo>
                    <a:pt x="187" y="48"/>
                  </a:lnTo>
                  <a:lnTo>
                    <a:pt x="193" y="56"/>
                  </a:lnTo>
                  <a:lnTo>
                    <a:pt x="198" y="64"/>
                  </a:lnTo>
                  <a:lnTo>
                    <a:pt x="203" y="72"/>
                  </a:lnTo>
                  <a:lnTo>
                    <a:pt x="219" y="64"/>
                  </a:lnTo>
                  <a:lnTo>
                    <a:pt x="219" y="64"/>
                  </a:lnTo>
                  <a:lnTo>
                    <a:pt x="224" y="74"/>
                  </a:lnTo>
                  <a:lnTo>
                    <a:pt x="228" y="85"/>
                  </a:lnTo>
                  <a:lnTo>
                    <a:pt x="230" y="97"/>
                  </a:lnTo>
                  <a:lnTo>
                    <a:pt x="231" y="108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9"/>
                  </a:lnTo>
                  <a:lnTo>
                    <a:pt x="213" y="127"/>
                  </a:lnTo>
                  <a:lnTo>
                    <a:pt x="210" y="137"/>
                  </a:lnTo>
                  <a:lnTo>
                    <a:pt x="208" y="147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1" y="163"/>
                  </a:lnTo>
                  <a:lnTo>
                    <a:pt x="217" y="173"/>
                  </a:lnTo>
                  <a:lnTo>
                    <a:pt x="210" y="183"/>
                  </a:lnTo>
                  <a:lnTo>
                    <a:pt x="203" y="192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83" y="187"/>
                  </a:lnTo>
                  <a:lnTo>
                    <a:pt x="176" y="193"/>
                  </a:lnTo>
                  <a:lnTo>
                    <a:pt x="167" y="198"/>
                  </a:lnTo>
                  <a:lnTo>
                    <a:pt x="160" y="203"/>
                  </a:lnTo>
                  <a:lnTo>
                    <a:pt x="167" y="220"/>
                  </a:lnTo>
                  <a:lnTo>
                    <a:pt x="167" y="220"/>
                  </a:lnTo>
                  <a:lnTo>
                    <a:pt x="157" y="224"/>
                  </a:lnTo>
                  <a:lnTo>
                    <a:pt x="146" y="228"/>
                  </a:lnTo>
                  <a:lnTo>
                    <a:pt x="135" y="230"/>
                  </a:lnTo>
                  <a:lnTo>
                    <a:pt x="124" y="231"/>
                  </a:lnTo>
                  <a:lnTo>
                    <a:pt x="123" y="213"/>
                  </a:lnTo>
                  <a:lnTo>
                    <a:pt x="123" y="213"/>
                  </a:lnTo>
                  <a:lnTo>
                    <a:pt x="115" y="21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23" y="162"/>
                  </a:lnTo>
                  <a:lnTo>
                    <a:pt x="130" y="161"/>
                  </a:lnTo>
                  <a:lnTo>
                    <a:pt x="136" y="158"/>
                  </a:lnTo>
                  <a:lnTo>
                    <a:pt x="144" y="155"/>
                  </a:lnTo>
                  <a:lnTo>
                    <a:pt x="149" y="150"/>
                  </a:lnTo>
                  <a:lnTo>
                    <a:pt x="153" y="144"/>
                  </a:lnTo>
                  <a:lnTo>
                    <a:pt x="157" y="137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62" y="121"/>
                  </a:lnTo>
                  <a:lnTo>
                    <a:pt x="162" y="113"/>
                  </a:lnTo>
                  <a:lnTo>
                    <a:pt x="161" y="103"/>
                  </a:lnTo>
                  <a:lnTo>
                    <a:pt x="158" y="94"/>
                  </a:lnTo>
                  <a:lnTo>
                    <a:pt x="153" y="87"/>
                  </a:lnTo>
                  <a:lnTo>
                    <a:pt x="147" y="80"/>
                  </a:lnTo>
                  <a:lnTo>
                    <a:pt x="140" y="74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23" y="69"/>
                  </a:lnTo>
                  <a:lnTo>
                    <a:pt x="115" y="68"/>
                  </a:lnTo>
                  <a:lnTo>
                    <a:pt x="115" y="19"/>
                  </a:lnTo>
                  <a:close/>
                  <a:moveTo>
                    <a:pt x="29" y="160"/>
                  </a:moveTo>
                  <a:lnTo>
                    <a:pt x="11" y="167"/>
                  </a:lnTo>
                  <a:lnTo>
                    <a:pt x="11" y="167"/>
                  </a:lnTo>
                  <a:lnTo>
                    <a:pt x="8" y="157"/>
                  </a:lnTo>
                  <a:lnTo>
                    <a:pt x="4" y="146"/>
                  </a:lnTo>
                  <a:lnTo>
                    <a:pt x="1" y="135"/>
                  </a:lnTo>
                  <a:lnTo>
                    <a:pt x="0" y="124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17" y="114"/>
                  </a:lnTo>
                  <a:lnTo>
                    <a:pt x="19" y="104"/>
                  </a:lnTo>
                  <a:lnTo>
                    <a:pt x="20" y="94"/>
                  </a:lnTo>
                  <a:lnTo>
                    <a:pt x="24" y="8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9" y="40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8" y="45"/>
                  </a:lnTo>
                  <a:lnTo>
                    <a:pt x="56" y="38"/>
                  </a:lnTo>
                  <a:lnTo>
                    <a:pt x="63" y="34"/>
                  </a:lnTo>
                  <a:lnTo>
                    <a:pt x="72" y="29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74" y="8"/>
                  </a:lnTo>
                  <a:lnTo>
                    <a:pt x="85" y="4"/>
                  </a:lnTo>
                  <a:lnTo>
                    <a:pt x="97" y="1"/>
                  </a:lnTo>
                  <a:lnTo>
                    <a:pt x="108" y="0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15" y="19"/>
                  </a:lnTo>
                  <a:lnTo>
                    <a:pt x="115" y="68"/>
                  </a:lnTo>
                  <a:lnTo>
                    <a:pt x="115" y="68"/>
                  </a:lnTo>
                  <a:lnTo>
                    <a:pt x="108" y="69"/>
                  </a:lnTo>
                  <a:lnTo>
                    <a:pt x="102" y="71"/>
                  </a:lnTo>
                  <a:lnTo>
                    <a:pt x="94" y="73"/>
                  </a:lnTo>
                  <a:lnTo>
                    <a:pt x="88" y="77"/>
                  </a:lnTo>
                  <a:lnTo>
                    <a:pt x="83" y="82"/>
                  </a:lnTo>
                  <a:lnTo>
                    <a:pt x="78" y="88"/>
                  </a:lnTo>
                  <a:lnTo>
                    <a:pt x="74" y="94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68" y="110"/>
                  </a:lnTo>
                  <a:lnTo>
                    <a:pt x="68" y="120"/>
                  </a:lnTo>
                  <a:lnTo>
                    <a:pt x="71" y="129"/>
                  </a:lnTo>
                  <a:lnTo>
                    <a:pt x="73" y="137"/>
                  </a:lnTo>
                  <a:lnTo>
                    <a:pt x="78" y="145"/>
                  </a:lnTo>
                  <a:lnTo>
                    <a:pt x="84" y="151"/>
                  </a:lnTo>
                  <a:lnTo>
                    <a:pt x="92" y="157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8" y="162"/>
                  </a:lnTo>
                  <a:lnTo>
                    <a:pt x="115" y="163"/>
                  </a:lnTo>
                  <a:lnTo>
                    <a:pt x="115" y="213"/>
                  </a:lnTo>
                  <a:lnTo>
                    <a:pt x="115" y="213"/>
                  </a:lnTo>
                  <a:lnTo>
                    <a:pt x="100" y="212"/>
                  </a:lnTo>
                  <a:lnTo>
                    <a:pt x="84" y="208"/>
                  </a:lnTo>
                  <a:lnTo>
                    <a:pt x="79" y="226"/>
                  </a:lnTo>
                  <a:lnTo>
                    <a:pt x="79" y="226"/>
                  </a:lnTo>
                  <a:lnTo>
                    <a:pt x="68" y="221"/>
                  </a:lnTo>
                  <a:lnTo>
                    <a:pt x="58" y="216"/>
                  </a:lnTo>
                  <a:lnTo>
                    <a:pt x="48" y="210"/>
                  </a:lnTo>
                  <a:lnTo>
                    <a:pt x="40" y="203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45" y="183"/>
                  </a:lnTo>
                  <a:lnTo>
                    <a:pt x="38" y="176"/>
                  </a:lnTo>
                  <a:lnTo>
                    <a:pt x="34" y="168"/>
                  </a:lnTo>
                  <a:lnTo>
                    <a:pt x="29" y="160"/>
                  </a:lnTo>
                  <a:lnTo>
                    <a:pt x="29" y="1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7D6E96DA-AAAC-AED6-BBA7-31D1348D72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8955" y="2589225"/>
              <a:ext cx="190500" cy="190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170" y="10"/>
                </a:cxn>
                <a:cxn ang="0">
                  <a:pos x="163" y="47"/>
                </a:cxn>
                <a:cxn ang="0">
                  <a:pos x="186" y="65"/>
                </a:cxn>
                <a:cxn ang="0">
                  <a:pos x="222" y="53"/>
                </a:cxn>
                <a:cxn ang="0">
                  <a:pos x="234" y="76"/>
                </a:cxn>
                <a:cxn ang="0">
                  <a:pos x="204" y="107"/>
                </a:cxn>
                <a:cxn ang="0">
                  <a:pos x="205" y="127"/>
                </a:cxn>
                <a:cxn ang="0">
                  <a:pos x="236" y="157"/>
                </a:cxn>
                <a:cxn ang="0">
                  <a:pos x="225" y="180"/>
                </a:cxn>
                <a:cxn ang="0">
                  <a:pos x="182" y="178"/>
                </a:cxn>
                <a:cxn ang="0">
                  <a:pos x="168" y="190"/>
                </a:cxn>
                <a:cxn ang="0">
                  <a:pos x="151" y="199"/>
                </a:cxn>
                <a:cxn ang="0">
                  <a:pos x="154" y="236"/>
                </a:cxn>
                <a:cxn ang="0">
                  <a:pos x="121" y="240"/>
                </a:cxn>
                <a:cxn ang="0">
                  <a:pos x="134" y="189"/>
                </a:cxn>
                <a:cxn ang="0">
                  <a:pos x="158" y="179"/>
                </a:cxn>
                <a:cxn ang="0">
                  <a:pos x="184" y="148"/>
                </a:cxn>
                <a:cxn ang="0">
                  <a:pos x="191" y="109"/>
                </a:cxn>
                <a:cxn ang="0">
                  <a:pos x="182" y="85"/>
                </a:cxn>
                <a:cxn ang="0">
                  <a:pos x="160" y="62"/>
                </a:cxn>
                <a:cxn ang="0">
                  <a:pos x="131" y="50"/>
                </a:cxn>
                <a:cxn ang="0">
                  <a:pos x="121" y="34"/>
                </a:cxn>
                <a:cxn ang="0">
                  <a:pos x="121" y="240"/>
                </a:cxn>
                <a:cxn ang="0">
                  <a:pos x="114" y="204"/>
                </a:cxn>
                <a:cxn ang="0">
                  <a:pos x="95" y="200"/>
                </a:cxn>
                <a:cxn ang="0">
                  <a:pos x="60" y="224"/>
                </a:cxn>
                <a:cxn ang="0">
                  <a:pos x="39" y="208"/>
                </a:cxn>
                <a:cxn ang="0">
                  <a:pos x="51" y="167"/>
                </a:cxn>
                <a:cxn ang="0">
                  <a:pos x="42" y="149"/>
                </a:cxn>
                <a:cxn ang="0">
                  <a:pos x="37" y="131"/>
                </a:cxn>
                <a:cxn ang="0">
                  <a:pos x="0" y="122"/>
                </a:cxn>
                <a:cxn ang="0">
                  <a:pos x="6" y="83"/>
                </a:cxn>
                <a:cxn ang="0">
                  <a:pos x="43" y="85"/>
                </a:cxn>
                <a:cxn ang="0">
                  <a:pos x="60" y="62"/>
                </a:cxn>
                <a:cxn ang="0">
                  <a:pos x="42" y="27"/>
                </a:cxn>
                <a:cxn ang="0">
                  <a:pos x="78" y="7"/>
                </a:cxn>
                <a:cxn ang="0">
                  <a:pos x="105" y="37"/>
                </a:cxn>
                <a:cxn ang="0">
                  <a:pos x="121" y="49"/>
                </a:cxn>
                <a:cxn ang="0">
                  <a:pos x="95" y="54"/>
                </a:cxn>
                <a:cxn ang="0">
                  <a:pos x="63" y="79"/>
                </a:cxn>
                <a:cxn ang="0">
                  <a:pos x="51" y="117"/>
                </a:cxn>
                <a:cxn ang="0">
                  <a:pos x="55" y="144"/>
                </a:cxn>
                <a:cxn ang="0">
                  <a:pos x="73" y="172"/>
                </a:cxn>
                <a:cxn ang="0">
                  <a:pos x="100" y="186"/>
                </a:cxn>
                <a:cxn ang="0">
                  <a:pos x="121" y="240"/>
                </a:cxn>
              </a:cxnLst>
              <a:rect l="0" t="0" r="r" b="b"/>
              <a:pathLst>
                <a:path w="240" h="240">
                  <a:moveTo>
                    <a:pt x="128" y="36"/>
                  </a:moveTo>
                  <a:lnTo>
                    <a:pt x="131" y="0"/>
                  </a:lnTo>
                  <a:lnTo>
                    <a:pt x="131" y="0"/>
                  </a:lnTo>
                  <a:lnTo>
                    <a:pt x="145" y="1"/>
                  </a:lnTo>
                  <a:lnTo>
                    <a:pt x="157" y="5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63" y="47"/>
                  </a:lnTo>
                  <a:lnTo>
                    <a:pt x="163" y="47"/>
                  </a:lnTo>
                  <a:lnTo>
                    <a:pt x="172" y="52"/>
                  </a:lnTo>
                  <a:lnTo>
                    <a:pt x="178" y="58"/>
                  </a:lnTo>
                  <a:lnTo>
                    <a:pt x="186" y="65"/>
                  </a:lnTo>
                  <a:lnTo>
                    <a:pt x="191" y="73"/>
                  </a:lnTo>
                  <a:lnTo>
                    <a:pt x="222" y="53"/>
                  </a:lnTo>
                  <a:lnTo>
                    <a:pt x="222" y="53"/>
                  </a:lnTo>
                  <a:lnTo>
                    <a:pt x="228" y="64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8" y="90"/>
                  </a:lnTo>
                  <a:lnTo>
                    <a:pt x="240" y="102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5" y="117"/>
                  </a:lnTo>
                  <a:lnTo>
                    <a:pt x="205" y="127"/>
                  </a:lnTo>
                  <a:lnTo>
                    <a:pt x="204" y="136"/>
                  </a:lnTo>
                  <a:lnTo>
                    <a:pt x="202" y="146"/>
                  </a:lnTo>
                  <a:lnTo>
                    <a:pt x="236" y="157"/>
                  </a:lnTo>
                  <a:lnTo>
                    <a:pt x="236" y="157"/>
                  </a:lnTo>
                  <a:lnTo>
                    <a:pt x="231" y="169"/>
                  </a:lnTo>
                  <a:lnTo>
                    <a:pt x="225" y="180"/>
                  </a:lnTo>
                  <a:lnTo>
                    <a:pt x="218" y="193"/>
                  </a:lnTo>
                  <a:lnTo>
                    <a:pt x="208" y="203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6" y="184"/>
                  </a:lnTo>
                  <a:lnTo>
                    <a:pt x="168" y="190"/>
                  </a:lnTo>
                  <a:lnTo>
                    <a:pt x="160" y="195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3" y="232"/>
                  </a:lnTo>
                  <a:lnTo>
                    <a:pt x="163" y="232"/>
                  </a:lnTo>
                  <a:lnTo>
                    <a:pt x="154" y="236"/>
                  </a:lnTo>
                  <a:lnTo>
                    <a:pt x="142" y="238"/>
                  </a:lnTo>
                  <a:lnTo>
                    <a:pt x="131" y="240"/>
                  </a:lnTo>
                  <a:lnTo>
                    <a:pt x="121" y="240"/>
                  </a:lnTo>
                  <a:lnTo>
                    <a:pt x="121" y="190"/>
                  </a:lnTo>
                  <a:lnTo>
                    <a:pt x="121" y="190"/>
                  </a:lnTo>
                  <a:lnTo>
                    <a:pt x="134" y="189"/>
                  </a:lnTo>
                  <a:lnTo>
                    <a:pt x="146" y="185"/>
                  </a:lnTo>
                  <a:lnTo>
                    <a:pt x="146" y="185"/>
                  </a:lnTo>
                  <a:lnTo>
                    <a:pt x="158" y="179"/>
                  </a:lnTo>
                  <a:lnTo>
                    <a:pt x="170" y="170"/>
                  </a:lnTo>
                  <a:lnTo>
                    <a:pt x="178" y="161"/>
                  </a:lnTo>
                  <a:lnTo>
                    <a:pt x="184" y="148"/>
                  </a:lnTo>
                  <a:lnTo>
                    <a:pt x="189" y="136"/>
                  </a:lnTo>
                  <a:lnTo>
                    <a:pt x="191" y="122"/>
                  </a:lnTo>
                  <a:lnTo>
                    <a:pt x="191" y="109"/>
                  </a:lnTo>
                  <a:lnTo>
                    <a:pt x="187" y="95"/>
                  </a:lnTo>
                  <a:lnTo>
                    <a:pt x="187" y="95"/>
                  </a:lnTo>
                  <a:lnTo>
                    <a:pt x="182" y="85"/>
                  </a:lnTo>
                  <a:lnTo>
                    <a:pt x="176" y="75"/>
                  </a:lnTo>
                  <a:lnTo>
                    <a:pt x="168" y="68"/>
                  </a:lnTo>
                  <a:lnTo>
                    <a:pt x="160" y="62"/>
                  </a:lnTo>
                  <a:lnTo>
                    <a:pt x="151" y="57"/>
                  </a:lnTo>
                  <a:lnTo>
                    <a:pt x="141" y="53"/>
                  </a:lnTo>
                  <a:lnTo>
                    <a:pt x="131" y="50"/>
                  </a:lnTo>
                  <a:lnTo>
                    <a:pt x="121" y="49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28" y="36"/>
                  </a:lnTo>
                  <a:lnTo>
                    <a:pt x="128" y="36"/>
                  </a:lnTo>
                  <a:close/>
                  <a:moveTo>
                    <a:pt x="121" y="240"/>
                  </a:moveTo>
                  <a:lnTo>
                    <a:pt x="121" y="240"/>
                  </a:lnTo>
                  <a:lnTo>
                    <a:pt x="110" y="240"/>
                  </a:lnTo>
                  <a:lnTo>
                    <a:pt x="114" y="204"/>
                  </a:lnTo>
                  <a:lnTo>
                    <a:pt x="114" y="204"/>
                  </a:lnTo>
                  <a:lnTo>
                    <a:pt x="104" y="203"/>
                  </a:lnTo>
                  <a:lnTo>
                    <a:pt x="95" y="200"/>
                  </a:lnTo>
                  <a:lnTo>
                    <a:pt x="87" y="196"/>
                  </a:lnTo>
                  <a:lnTo>
                    <a:pt x="78" y="193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48" y="216"/>
                  </a:lnTo>
                  <a:lnTo>
                    <a:pt x="39" y="208"/>
                  </a:lnTo>
                  <a:lnTo>
                    <a:pt x="29" y="198"/>
                  </a:lnTo>
                  <a:lnTo>
                    <a:pt x="20" y="186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6" y="158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39" y="141"/>
                  </a:lnTo>
                  <a:lnTo>
                    <a:pt x="37" y="131"/>
                  </a:lnTo>
                  <a:lnTo>
                    <a:pt x="1" y="137"/>
                  </a:lnTo>
                  <a:lnTo>
                    <a:pt x="1" y="137"/>
                  </a:lnTo>
                  <a:lnTo>
                    <a:pt x="0" y="122"/>
                  </a:lnTo>
                  <a:lnTo>
                    <a:pt x="0" y="109"/>
                  </a:lnTo>
                  <a:lnTo>
                    <a:pt x="3" y="96"/>
                  </a:lnTo>
                  <a:lnTo>
                    <a:pt x="6" y="83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3" y="85"/>
                  </a:lnTo>
                  <a:lnTo>
                    <a:pt x="48" y="76"/>
                  </a:lnTo>
                  <a:lnTo>
                    <a:pt x="53" y="69"/>
                  </a:lnTo>
                  <a:lnTo>
                    <a:pt x="60" y="6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42" y="27"/>
                  </a:lnTo>
                  <a:lnTo>
                    <a:pt x="53" y="20"/>
                  </a:lnTo>
                  <a:lnTo>
                    <a:pt x="64" y="12"/>
                  </a:lnTo>
                  <a:lnTo>
                    <a:pt x="78" y="7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105" y="37"/>
                  </a:lnTo>
                  <a:lnTo>
                    <a:pt x="121" y="34"/>
                  </a:lnTo>
                  <a:lnTo>
                    <a:pt x="121" y="49"/>
                  </a:lnTo>
                  <a:lnTo>
                    <a:pt x="121" y="49"/>
                  </a:lnTo>
                  <a:lnTo>
                    <a:pt x="108" y="50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83" y="60"/>
                  </a:lnTo>
                  <a:lnTo>
                    <a:pt x="72" y="69"/>
                  </a:lnTo>
                  <a:lnTo>
                    <a:pt x="63" y="79"/>
                  </a:lnTo>
                  <a:lnTo>
                    <a:pt x="57" y="91"/>
                  </a:lnTo>
                  <a:lnTo>
                    <a:pt x="52" y="104"/>
                  </a:lnTo>
                  <a:lnTo>
                    <a:pt x="51" y="117"/>
                  </a:lnTo>
                  <a:lnTo>
                    <a:pt x="51" y="131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60" y="154"/>
                  </a:lnTo>
                  <a:lnTo>
                    <a:pt x="66" y="163"/>
                  </a:lnTo>
                  <a:lnTo>
                    <a:pt x="73" y="172"/>
                  </a:lnTo>
                  <a:lnTo>
                    <a:pt x="82" y="178"/>
                  </a:lnTo>
                  <a:lnTo>
                    <a:pt x="90" y="183"/>
                  </a:lnTo>
                  <a:lnTo>
                    <a:pt x="100" y="186"/>
                  </a:lnTo>
                  <a:lnTo>
                    <a:pt x="110" y="189"/>
                  </a:lnTo>
                  <a:lnTo>
                    <a:pt x="121" y="190"/>
                  </a:lnTo>
                  <a:lnTo>
                    <a:pt x="121" y="2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129504F9-F545-E6D0-E17E-45F9B9E084E6}"/>
              </a:ext>
            </a:extLst>
          </p:cNvPr>
          <p:cNvSpPr/>
          <p:nvPr/>
        </p:nvSpPr>
        <p:spPr>
          <a:xfrm>
            <a:off x="9428781" y="5396461"/>
            <a:ext cx="491835" cy="4918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23" name="Group 89">
            <a:extLst>
              <a:ext uri="{FF2B5EF4-FFF2-40B4-BE49-F238E27FC236}">
                <a16:creationId xmlns:a16="http://schemas.microsoft.com/office/drawing/2014/main" id="{ED7AB321-E027-7B24-0A83-543920E31109}"/>
              </a:ext>
            </a:extLst>
          </p:cNvPr>
          <p:cNvGrpSpPr/>
          <p:nvPr/>
        </p:nvGrpSpPr>
        <p:grpSpPr>
          <a:xfrm>
            <a:off x="10476538" y="5091674"/>
            <a:ext cx="973984" cy="933403"/>
            <a:chOff x="431784" y="3611563"/>
            <a:chExt cx="381000" cy="365126"/>
          </a:xfrm>
          <a:solidFill>
            <a:schemeClr val="accent4"/>
          </a:solidFill>
        </p:grpSpPr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071E7228-6639-FA4E-50D3-02CCE95F1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46" y="3768726"/>
              <a:ext cx="146050" cy="207963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5" y="231"/>
                </a:cxn>
                <a:cxn ang="0">
                  <a:pos x="125" y="231"/>
                </a:cxn>
                <a:cxn ang="0">
                  <a:pos x="124" y="237"/>
                </a:cxn>
                <a:cxn ang="0">
                  <a:pos x="122" y="243"/>
                </a:cxn>
                <a:cxn ang="0">
                  <a:pos x="119" y="248"/>
                </a:cxn>
                <a:cxn ang="0">
                  <a:pos x="115" y="253"/>
                </a:cxn>
                <a:cxn ang="0">
                  <a:pos x="110" y="257"/>
                </a:cxn>
                <a:cxn ang="0">
                  <a:pos x="105" y="260"/>
                </a:cxn>
                <a:cxn ang="0">
                  <a:pos x="99" y="262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87" y="262"/>
                </a:cxn>
                <a:cxn ang="0">
                  <a:pos x="80" y="260"/>
                </a:cxn>
                <a:cxn ang="0">
                  <a:pos x="74" y="257"/>
                </a:cxn>
                <a:cxn ang="0">
                  <a:pos x="69" y="253"/>
                </a:cxn>
                <a:cxn ang="0">
                  <a:pos x="66" y="248"/>
                </a:cxn>
                <a:cxn ang="0">
                  <a:pos x="63" y="243"/>
                </a:cxn>
                <a:cxn ang="0">
                  <a:pos x="61" y="237"/>
                </a:cxn>
                <a:cxn ang="0">
                  <a:pos x="61" y="231"/>
                </a:cxn>
                <a:cxn ang="0">
                  <a:pos x="61" y="101"/>
                </a:cxn>
                <a:cxn ang="0">
                  <a:pos x="16" y="101"/>
                </a:cxn>
                <a:cxn ang="0">
                  <a:pos x="16" y="101"/>
                </a:cxn>
                <a:cxn ang="0">
                  <a:pos x="10" y="100"/>
                </a:cxn>
                <a:cxn ang="0">
                  <a:pos x="5" y="99"/>
                </a:cxn>
                <a:cxn ang="0">
                  <a:pos x="1" y="95"/>
                </a:cxn>
                <a:cxn ang="0">
                  <a:pos x="0" y="91"/>
                </a:cxn>
                <a:cxn ang="0">
                  <a:pos x="0" y="87"/>
                </a:cxn>
                <a:cxn ang="0">
                  <a:pos x="0" y="82"/>
                </a:cxn>
                <a:cxn ang="0">
                  <a:pos x="3" y="77"/>
                </a:cxn>
                <a:cxn ang="0">
                  <a:pos x="7" y="73"/>
                </a:cxn>
                <a:cxn ang="0">
                  <a:pos x="69" y="11"/>
                </a:cxn>
                <a:cxn ang="0">
                  <a:pos x="69" y="11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0"/>
                </a:cxn>
                <a:cxn ang="0">
                  <a:pos x="104" y="2"/>
                </a:cxn>
                <a:cxn ang="0">
                  <a:pos x="110" y="6"/>
                </a:cxn>
                <a:cxn ang="0">
                  <a:pos x="115" y="11"/>
                </a:cxn>
                <a:cxn ang="0">
                  <a:pos x="178" y="73"/>
                </a:cxn>
                <a:cxn ang="0">
                  <a:pos x="178" y="73"/>
                </a:cxn>
                <a:cxn ang="0">
                  <a:pos x="182" y="77"/>
                </a:cxn>
                <a:cxn ang="0">
                  <a:pos x="184" y="82"/>
                </a:cxn>
                <a:cxn ang="0">
                  <a:pos x="184" y="86"/>
                </a:cxn>
                <a:cxn ang="0">
                  <a:pos x="184" y="91"/>
                </a:cxn>
                <a:cxn ang="0">
                  <a:pos x="182" y="95"/>
                </a:cxn>
                <a:cxn ang="0">
                  <a:pos x="178" y="97"/>
                </a:cxn>
                <a:cxn ang="0">
                  <a:pos x="173" y="100"/>
                </a:cxn>
                <a:cxn ang="0">
                  <a:pos x="166" y="101"/>
                </a:cxn>
                <a:cxn ang="0">
                  <a:pos x="125" y="101"/>
                </a:cxn>
              </a:cxnLst>
              <a:rect l="0" t="0" r="r" b="b"/>
              <a:pathLst>
                <a:path w="184" h="263">
                  <a:moveTo>
                    <a:pt x="125" y="101"/>
                  </a:moveTo>
                  <a:lnTo>
                    <a:pt x="125" y="231"/>
                  </a:lnTo>
                  <a:lnTo>
                    <a:pt x="125" y="231"/>
                  </a:lnTo>
                  <a:lnTo>
                    <a:pt x="124" y="237"/>
                  </a:lnTo>
                  <a:lnTo>
                    <a:pt x="122" y="243"/>
                  </a:lnTo>
                  <a:lnTo>
                    <a:pt x="119" y="248"/>
                  </a:lnTo>
                  <a:lnTo>
                    <a:pt x="115" y="253"/>
                  </a:lnTo>
                  <a:lnTo>
                    <a:pt x="110" y="257"/>
                  </a:lnTo>
                  <a:lnTo>
                    <a:pt x="105" y="260"/>
                  </a:lnTo>
                  <a:lnTo>
                    <a:pt x="99" y="262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87" y="262"/>
                  </a:lnTo>
                  <a:lnTo>
                    <a:pt x="80" y="260"/>
                  </a:lnTo>
                  <a:lnTo>
                    <a:pt x="74" y="257"/>
                  </a:lnTo>
                  <a:lnTo>
                    <a:pt x="69" y="253"/>
                  </a:lnTo>
                  <a:lnTo>
                    <a:pt x="66" y="248"/>
                  </a:lnTo>
                  <a:lnTo>
                    <a:pt x="63" y="243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1" y="101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0" y="100"/>
                  </a:lnTo>
                  <a:lnTo>
                    <a:pt x="5" y="99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7" y="73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0" y="6"/>
                  </a:lnTo>
                  <a:lnTo>
                    <a:pt x="115" y="11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82" y="77"/>
                  </a:lnTo>
                  <a:lnTo>
                    <a:pt x="184" y="82"/>
                  </a:lnTo>
                  <a:lnTo>
                    <a:pt x="184" y="86"/>
                  </a:lnTo>
                  <a:lnTo>
                    <a:pt x="184" y="91"/>
                  </a:lnTo>
                  <a:lnTo>
                    <a:pt x="182" y="95"/>
                  </a:lnTo>
                  <a:lnTo>
                    <a:pt x="178" y="97"/>
                  </a:lnTo>
                  <a:lnTo>
                    <a:pt x="173" y="100"/>
                  </a:lnTo>
                  <a:lnTo>
                    <a:pt x="166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3E359C40-BDF3-232F-1982-5CD91CC4E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84" y="3611563"/>
              <a:ext cx="381000" cy="266700"/>
            </a:xfrm>
            <a:custGeom>
              <a:avLst/>
              <a:gdLst/>
              <a:ahLst/>
              <a:cxnLst>
                <a:cxn ang="0">
                  <a:pos x="392" y="125"/>
                </a:cxn>
                <a:cxn ang="0">
                  <a:pos x="420" y="136"/>
                </a:cxn>
                <a:cxn ang="0">
                  <a:pos x="445" y="153"/>
                </a:cxn>
                <a:cxn ang="0">
                  <a:pos x="463" y="175"/>
                </a:cxn>
                <a:cxn ang="0">
                  <a:pos x="476" y="200"/>
                </a:cxn>
                <a:cxn ang="0">
                  <a:pos x="480" y="227"/>
                </a:cxn>
                <a:cxn ang="0">
                  <a:pos x="480" y="237"/>
                </a:cxn>
                <a:cxn ang="0">
                  <a:pos x="472" y="264"/>
                </a:cxn>
                <a:cxn ang="0">
                  <a:pos x="457" y="289"/>
                </a:cxn>
                <a:cxn ang="0">
                  <a:pos x="435" y="310"/>
                </a:cxn>
                <a:cxn ang="0">
                  <a:pos x="408" y="325"/>
                </a:cxn>
                <a:cxn ang="0">
                  <a:pos x="376" y="334"/>
                </a:cxn>
                <a:cxn ang="0">
                  <a:pos x="376" y="220"/>
                </a:cxn>
                <a:cxn ang="0">
                  <a:pos x="362" y="195"/>
                </a:cxn>
                <a:cxn ang="0">
                  <a:pos x="347" y="185"/>
                </a:cxn>
                <a:cxn ang="0">
                  <a:pos x="329" y="182"/>
                </a:cxn>
                <a:cxn ang="0">
                  <a:pos x="301" y="190"/>
                </a:cxn>
                <a:cxn ang="0">
                  <a:pos x="288" y="203"/>
                </a:cxn>
                <a:cxn ang="0">
                  <a:pos x="280" y="230"/>
                </a:cxn>
                <a:cxn ang="0">
                  <a:pos x="210" y="315"/>
                </a:cxn>
                <a:cxn ang="0">
                  <a:pos x="246" y="313"/>
                </a:cxn>
                <a:cxn ang="0">
                  <a:pos x="259" y="306"/>
                </a:cxn>
                <a:cxn ang="0">
                  <a:pos x="268" y="295"/>
                </a:cxn>
                <a:cxn ang="0">
                  <a:pos x="268" y="277"/>
                </a:cxn>
                <a:cxn ang="0">
                  <a:pos x="258" y="259"/>
                </a:cxn>
                <a:cxn ang="0">
                  <a:pos x="188" y="190"/>
                </a:cxn>
                <a:cxn ang="0">
                  <a:pos x="162" y="182"/>
                </a:cxn>
                <a:cxn ang="0">
                  <a:pos x="143" y="185"/>
                </a:cxn>
                <a:cxn ang="0">
                  <a:pos x="65" y="259"/>
                </a:cxn>
                <a:cxn ang="0">
                  <a:pos x="54" y="278"/>
                </a:cxn>
                <a:cxn ang="0">
                  <a:pos x="54" y="295"/>
                </a:cxn>
                <a:cxn ang="0">
                  <a:pos x="59" y="304"/>
                </a:cxn>
                <a:cxn ang="0">
                  <a:pos x="67" y="310"/>
                </a:cxn>
                <a:cxn ang="0">
                  <a:pos x="114" y="315"/>
                </a:cxn>
                <a:cxn ang="0">
                  <a:pos x="101" y="334"/>
                </a:cxn>
                <a:cxn ang="0">
                  <a:pos x="69" y="324"/>
                </a:cxn>
                <a:cxn ang="0">
                  <a:pos x="41" y="306"/>
                </a:cxn>
                <a:cxn ang="0">
                  <a:pos x="20" y="284"/>
                </a:cxn>
                <a:cxn ang="0">
                  <a:pos x="5" y="257"/>
                </a:cxn>
                <a:cxn ang="0">
                  <a:pos x="0" y="227"/>
                </a:cxn>
                <a:cxn ang="0">
                  <a:pos x="1" y="219"/>
                </a:cxn>
                <a:cxn ang="0">
                  <a:pos x="7" y="191"/>
                </a:cxn>
                <a:cxn ang="0">
                  <a:pos x="22" y="167"/>
                </a:cxn>
                <a:cxn ang="0">
                  <a:pos x="43" y="147"/>
                </a:cxn>
                <a:cxn ang="0">
                  <a:pos x="69" y="132"/>
                </a:cxn>
                <a:cxn ang="0">
                  <a:pos x="99" y="122"/>
                </a:cxn>
                <a:cxn ang="0">
                  <a:pos x="99" y="118"/>
                </a:cxn>
                <a:cxn ang="0">
                  <a:pos x="105" y="84"/>
                </a:cxn>
                <a:cxn ang="0">
                  <a:pos x="123" y="53"/>
                </a:cxn>
                <a:cxn ang="0">
                  <a:pos x="151" y="27"/>
                </a:cxn>
                <a:cxn ang="0">
                  <a:pos x="185" y="10"/>
                </a:cxn>
                <a:cxn ang="0">
                  <a:pos x="226" y="1"/>
                </a:cxn>
                <a:cxn ang="0">
                  <a:pos x="255" y="1"/>
                </a:cxn>
                <a:cxn ang="0">
                  <a:pos x="295" y="10"/>
                </a:cxn>
                <a:cxn ang="0">
                  <a:pos x="330" y="27"/>
                </a:cxn>
                <a:cxn ang="0">
                  <a:pos x="357" y="53"/>
                </a:cxn>
                <a:cxn ang="0">
                  <a:pos x="374" y="84"/>
                </a:cxn>
                <a:cxn ang="0">
                  <a:pos x="381" y="118"/>
                </a:cxn>
                <a:cxn ang="0">
                  <a:pos x="381" y="122"/>
                </a:cxn>
              </a:cxnLst>
              <a:rect l="0" t="0" r="r" b="b"/>
              <a:pathLst>
                <a:path w="480" h="336">
                  <a:moveTo>
                    <a:pt x="381" y="122"/>
                  </a:moveTo>
                  <a:lnTo>
                    <a:pt x="381" y="122"/>
                  </a:lnTo>
                  <a:lnTo>
                    <a:pt x="392" y="125"/>
                  </a:lnTo>
                  <a:lnTo>
                    <a:pt x="402" y="127"/>
                  </a:lnTo>
                  <a:lnTo>
                    <a:pt x="412" y="132"/>
                  </a:lnTo>
                  <a:lnTo>
                    <a:pt x="420" y="136"/>
                  </a:lnTo>
                  <a:lnTo>
                    <a:pt x="429" y="141"/>
                  </a:lnTo>
                  <a:lnTo>
                    <a:pt x="438" y="147"/>
                  </a:lnTo>
                  <a:lnTo>
                    <a:pt x="445" y="153"/>
                  </a:lnTo>
                  <a:lnTo>
                    <a:pt x="451" y="161"/>
                  </a:lnTo>
                  <a:lnTo>
                    <a:pt x="457" y="167"/>
                  </a:lnTo>
                  <a:lnTo>
                    <a:pt x="463" y="175"/>
                  </a:lnTo>
                  <a:lnTo>
                    <a:pt x="468" y="183"/>
                  </a:lnTo>
                  <a:lnTo>
                    <a:pt x="472" y="191"/>
                  </a:lnTo>
                  <a:lnTo>
                    <a:pt x="476" y="200"/>
                  </a:lnTo>
                  <a:lnTo>
                    <a:pt x="478" y="209"/>
                  </a:lnTo>
                  <a:lnTo>
                    <a:pt x="480" y="219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37"/>
                  </a:lnTo>
                  <a:lnTo>
                    <a:pt x="478" y="247"/>
                  </a:lnTo>
                  <a:lnTo>
                    <a:pt x="476" y="256"/>
                  </a:lnTo>
                  <a:lnTo>
                    <a:pt x="472" y="264"/>
                  </a:lnTo>
                  <a:lnTo>
                    <a:pt x="467" y="273"/>
                  </a:lnTo>
                  <a:lnTo>
                    <a:pt x="462" y="282"/>
                  </a:lnTo>
                  <a:lnTo>
                    <a:pt x="457" y="289"/>
                  </a:lnTo>
                  <a:lnTo>
                    <a:pt x="450" y="297"/>
                  </a:lnTo>
                  <a:lnTo>
                    <a:pt x="442" y="304"/>
                  </a:lnTo>
                  <a:lnTo>
                    <a:pt x="435" y="310"/>
                  </a:lnTo>
                  <a:lnTo>
                    <a:pt x="426" y="315"/>
                  </a:lnTo>
                  <a:lnTo>
                    <a:pt x="418" y="320"/>
                  </a:lnTo>
                  <a:lnTo>
                    <a:pt x="408" y="325"/>
                  </a:lnTo>
                  <a:lnTo>
                    <a:pt x="398" y="329"/>
                  </a:lnTo>
                  <a:lnTo>
                    <a:pt x="387" y="331"/>
                  </a:lnTo>
                  <a:lnTo>
                    <a:pt x="376" y="334"/>
                  </a:lnTo>
                  <a:lnTo>
                    <a:pt x="376" y="230"/>
                  </a:lnTo>
                  <a:lnTo>
                    <a:pt x="376" y="230"/>
                  </a:lnTo>
                  <a:lnTo>
                    <a:pt x="376" y="220"/>
                  </a:lnTo>
                  <a:lnTo>
                    <a:pt x="372" y="211"/>
                  </a:lnTo>
                  <a:lnTo>
                    <a:pt x="368" y="203"/>
                  </a:lnTo>
                  <a:lnTo>
                    <a:pt x="362" y="195"/>
                  </a:lnTo>
                  <a:lnTo>
                    <a:pt x="362" y="195"/>
                  </a:lnTo>
                  <a:lnTo>
                    <a:pt x="355" y="190"/>
                  </a:lnTo>
                  <a:lnTo>
                    <a:pt x="347" y="185"/>
                  </a:lnTo>
                  <a:lnTo>
                    <a:pt x="337" y="183"/>
                  </a:lnTo>
                  <a:lnTo>
                    <a:pt x="329" y="182"/>
                  </a:lnTo>
                  <a:lnTo>
                    <a:pt x="329" y="182"/>
                  </a:lnTo>
                  <a:lnTo>
                    <a:pt x="319" y="183"/>
                  </a:lnTo>
                  <a:lnTo>
                    <a:pt x="309" y="185"/>
                  </a:lnTo>
                  <a:lnTo>
                    <a:pt x="301" y="190"/>
                  </a:lnTo>
                  <a:lnTo>
                    <a:pt x="294" y="195"/>
                  </a:lnTo>
                  <a:lnTo>
                    <a:pt x="294" y="195"/>
                  </a:lnTo>
                  <a:lnTo>
                    <a:pt x="288" y="203"/>
                  </a:lnTo>
                  <a:lnTo>
                    <a:pt x="284" y="211"/>
                  </a:lnTo>
                  <a:lnTo>
                    <a:pt x="280" y="220"/>
                  </a:lnTo>
                  <a:lnTo>
                    <a:pt x="280" y="230"/>
                  </a:lnTo>
                  <a:lnTo>
                    <a:pt x="280" y="336"/>
                  </a:lnTo>
                  <a:lnTo>
                    <a:pt x="210" y="336"/>
                  </a:lnTo>
                  <a:lnTo>
                    <a:pt x="210" y="315"/>
                  </a:lnTo>
                  <a:lnTo>
                    <a:pt x="235" y="315"/>
                  </a:lnTo>
                  <a:lnTo>
                    <a:pt x="235" y="315"/>
                  </a:lnTo>
                  <a:lnTo>
                    <a:pt x="246" y="313"/>
                  </a:lnTo>
                  <a:lnTo>
                    <a:pt x="255" y="310"/>
                  </a:lnTo>
                  <a:lnTo>
                    <a:pt x="255" y="310"/>
                  </a:lnTo>
                  <a:lnTo>
                    <a:pt x="259" y="306"/>
                  </a:lnTo>
                  <a:lnTo>
                    <a:pt x="263" y="303"/>
                  </a:lnTo>
                  <a:lnTo>
                    <a:pt x="266" y="299"/>
                  </a:lnTo>
                  <a:lnTo>
                    <a:pt x="268" y="295"/>
                  </a:lnTo>
                  <a:lnTo>
                    <a:pt x="268" y="295"/>
                  </a:lnTo>
                  <a:lnTo>
                    <a:pt x="269" y="285"/>
                  </a:lnTo>
                  <a:lnTo>
                    <a:pt x="268" y="277"/>
                  </a:lnTo>
                  <a:lnTo>
                    <a:pt x="268" y="277"/>
                  </a:lnTo>
                  <a:lnTo>
                    <a:pt x="264" y="268"/>
                  </a:lnTo>
                  <a:lnTo>
                    <a:pt x="258" y="259"/>
                  </a:lnTo>
                  <a:lnTo>
                    <a:pt x="195" y="198"/>
                  </a:lnTo>
                  <a:lnTo>
                    <a:pt x="195" y="198"/>
                  </a:lnTo>
                  <a:lnTo>
                    <a:pt x="188" y="190"/>
                  </a:lnTo>
                  <a:lnTo>
                    <a:pt x="179" y="185"/>
                  </a:lnTo>
                  <a:lnTo>
                    <a:pt x="170" y="183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2" y="183"/>
                  </a:lnTo>
                  <a:lnTo>
                    <a:pt x="143" y="185"/>
                  </a:lnTo>
                  <a:lnTo>
                    <a:pt x="136" y="190"/>
                  </a:lnTo>
                  <a:lnTo>
                    <a:pt x="127" y="198"/>
                  </a:lnTo>
                  <a:lnTo>
                    <a:pt x="65" y="259"/>
                  </a:lnTo>
                  <a:lnTo>
                    <a:pt x="65" y="259"/>
                  </a:lnTo>
                  <a:lnTo>
                    <a:pt x="58" y="26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3" y="28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7" y="300"/>
                  </a:lnTo>
                  <a:lnTo>
                    <a:pt x="59" y="304"/>
                  </a:lnTo>
                  <a:lnTo>
                    <a:pt x="63" y="306"/>
                  </a:lnTo>
                  <a:lnTo>
                    <a:pt x="67" y="310"/>
                  </a:lnTo>
                  <a:lnTo>
                    <a:pt x="67" y="310"/>
                  </a:lnTo>
                  <a:lnTo>
                    <a:pt x="75" y="314"/>
                  </a:lnTo>
                  <a:lnTo>
                    <a:pt x="85" y="315"/>
                  </a:lnTo>
                  <a:lnTo>
                    <a:pt x="114" y="315"/>
                  </a:lnTo>
                  <a:lnTo>
                    <a:pt x="114" y="335"/>
                  </a:lnTo>
                  <a:lnTo>
                    <a:pt x="114" y="335"/>
                  </a:lnTo>
                  <a:lnTo>
                    <a:pt x="101" y="334"/>
                  </a:lnTo>
                  <a:lnTo>
                    <a:pt x="90" y="331"/>
                  </a:lnTo>
                  <a:lnTo>
                    <a:pt x="79" y="327"/>
                  </a:lnTo>
                  <a:lnTo>
                    <a:pt x="69" y="324"/>
                  </a:lnTo>
                  <a:lnTo>
                    <a:pt x="59" y="319"/>
                  </a:lnTo>
                  <a:lnTo>
                    <a:pt x="49" y="313"/>
                  </a:lnTo>
                  <a:lnTo>
                    <a:pt x="41" y="306"/>
                  </a:lnTo>
                  <a:lnTo>
                    <a:pt x="33" y="300"/>
                  </a:lnTo>
                  <a:lnTo>
                    <a:pt x="26" y="292"/>
                  </a:lnTo>
                  <a:lnTo>
                    <a:pt x="20" y="284"/>
                  </a:lnTo>
                  <a:lnTo>
                    <a:pt x="13" y="275"/>
                  </a:lnTo>
                  <a:lnTo>
                    <a:pt x="8" y="267"/>
                  </a:lnTo>
                  <a:lnTo>
                    <a:pt x="5" y="257"/>
                  </a:lnTo>
                  <a:lnTo>
                    <a:pt x="2" y="248"/>
                  </a:lnTo>
                  <a:lnTo>
                    <a:pt x="1" y="23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19"/>
                  </a:lnTo>
                  <a:lnTo>
                    <a:pt x="2" y="209"/>
                  </a:lnTo>
                  <a:lnTo>
                    <a:pt x="5" y="200"/>
                  </a:lnTo>
                  <a:lnTo>
                    <a:pt x="7" y="191"/>
                  </a:lnTo>
                  <a:lnTo>
                    <a:pt x="12" y="183"/>
                  </a:lnTo>
                  <a:lnTo>
                    <a:pt x="16" y="175"/>
                  </a:lnTo>
                  <a:lnTo>
                    <a:pt x="22" y="167"/>
                  </a:lnTo>
                  <a:lnTo>
                    <a:pt x="28" y="161"/>
                  </a:lnTo>
                  <a:lnTo>
                    <a:pt x="36" y="153"/>
                  </a:lnTo>
                  <a:lnTo>
                    <a:pt x="43" y="147"/>
                  </a:lnTo>
                  <a:lnTo>
                    <a:pt x="50" y="141"/>
                  </a:lnTo>
                  <a:lnTo>
                    <a:pt x="59" y="136"/>
                  </a:lnTo>
                  <a:lnTo>
                    <a:pt x="69" y="132"/>
                  </a:lnTo>
                  <a:lnTo>
                    <a:pt x="79" y="127"/>
                  </a:lnTo>
                  <a:lnTo>
                    <a:pt x="89" y="125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100" y="107"/>
                  </a:lnTo>
                  <a:lnTo>
                    <a:pt x="101" y="95"/>
                  </a:lnTo>
                  <a:lnTo>
                    <a:pt x="105" y="84"/>
                  </a:lnTo>
                  <a:lnTo>
                    <a:pt x="110" y="73"/>
                  </a:lnTo>
                  <a:lnTo>
                    <a:pt x="116" y="63"/>
                  </a:lnTo>
                  <a:lnTo>
                    <a:pt x="123" y="53"/>
                  </a:lnTo>
                  <a:lnTo>
                    <a:pt x="131" y="43"/>
                  </a:lnTo>
                  <a:lnTo>
                    <a:pt x="141" y="36"/>
                  </a:lnTo>
                  <a:lnTo>
                    <a:pt x="151" y="27"/>
                  </a:lnTo>
                  <a:lnTo>
                    <a:pt x="161" y="21"/>
                  </a:lnTo>
                  <a:lnTo>
                    <a:pt x="173" y="15"/>
                  </a:lnTo>
                  <a:lnTo>
                    <a:pt x="185" y="10"/>
                  </a:lnTo>
                  <a:lnTo>
                    <a:pt x="198" y="6"/>
                  </a:lnTo>
                  <a:lnTo>
                    <a:pt x="211" y="2"/>
                  </a:lnTo>
                  <a:lnTo>
                    <a:pt x="226" y="1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55" y="1"/>
                  </a:lnTo>
                  <a:lnTo>
                    <a:pt x="268" y="2"/>
                  </a:lnTo>
                  <a:lnTo>
                    <a:pt x="282" y="6"/>
                  </a:lnTo>
                  <a:lnTo>
                    <a:pt x="295" y="10"/>
                  </a:lnTo>
                  <a:lnTo>
                    <a:pt x="308" y="15"/>
                  </a:lnTo>
                  <a:lnTo>
                    <a:pt x="319" y="21"/>
                  </a:lnTo>
                  <a:lnTo>
                    <a:pt x="330" y="27"/>
                  </a:lnTo>
                  <a:lnTo>
                    <a:pt x="340" y="36"/>
                  </a:lnTo>
                  <a:lnTo>
                    <a:pt x="348" y="43"/>
                  </a:lnTo>
                  <a:lnTo>
                    <a:pt x="357" y="53"/>
                  </a:lnTo>
                  <a:lnTo>
                    <a:pt x="365" y="63"/>
                  </a:lnTo>
                  <a:lnTo>
                    <a:pt x="369" y="73"/>
                  </a:lnTo>
                  <a:lnTo>
                    <a:pt x="374" y="84"/>
                  </a:lnTo>
                  <a:lnTo>
                    <a:pt x="378" y="95"/>
                  </a:lnTo>
                  <a:lnTo>
                    <a:pt x="381" y="107"/>
                  </a:lnTo>
                  <a:lnTo>
                    <a:pt x="381" y="118"/>
                  </a:lnTo>
                  <a:lnTo>
                    <a:pt x="381" y="118"/>
                  </a:lnTo>
                  <a:lnTo>
                    <a:pt x="381" y="122"/>
                  </a:lnTo>
                  <a:lnTo>
                    <a:pt x="381" y="1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36D33801-1E97-57B8-A5F9-AF728534E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109" y="3768726"/>
              <a:ext cx="147638" cy="207963"/>
            </a:xfrm>
            <a:custGeom>
              <a:avLst/>
              <a:gdLst/>
              <a:ahLst/>
              <a:cxnLst>
                <a:cxn ang="0">
                  <a:pos x="126" y="162"/>
                </a:cxn>
                <a:cxn ang="0">
                  <a:pos x="126" y="32"/>
                </a:cxn>
                <a:cxn ang="0">
                  <a:pos x="126" y="32"/>
                </a:cxn>
                <a:cxn ang="0">
                  <a:pos x="125" y="26"/>
                </a:cxn>
                <a:cxn ang="0">
                  <a:pos x="123" y="19"/>
                </a:cxn>
                <a:cxn ang="0">
                  <a:pos x="120" y="13"/>
                </a:cxn>
                <a:cxn ang="0">
                  <a:pos x="116" y="8"/>
                </a:cxn>
                <a:cxn ang="0">
                  <a:pos x="111" y="5"/>
                </a:cxn>
                <a:cxn ang="0">
                  <a:pos x="106" y="2"/>
                </a:cxn>
                <a:cxn ang="0">
                  <a:pos x="100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6" y="0"/>
                </a:cxn>
                <a:cxn ang="0">
                  <a:pos x="80" y="2"/>
                </a:cxn>
                <a:cxn ang="0">
                  <a:pos x="75" y="5"/>
                </a:cxn>
                <a:cxn ang="0">
                  <a:pos x="70" y="8"/>
                </a:cxn>
                <a:cxn ang="0">
                  <a:pos x="66" y="13"/>
                </a:cxn>
                <a:cxn ang="0">
                  <a:pos x="64" y="19"/>
                </a:cxn>
                <a:cxn ang="0">
                  <a:pos x="62" y="26"/>
                </a:cxn>
                <a:cxn ang="0">
                  <a:pos x="62" y="32"/>
                </a:cxn>
                <a:cxn ang="0">
                  <a:pos x="62" y="162"/>
                </a:cxn>
                <a:cxn ang="0">
                  <a:pos x="17" y="162"/>
                </a:cxn>
                <a:cxn ang="0">
                  <a:pos x="17" y="162"/>
                </a:cxn>
                <a:cxn ang="0">
                  <a:pos x="11" y="162"/>
                </a:cxn>
                <a:cxn ang="0">
                  <a:pos x="6" y="164"/>
                </a:cxn>
                <a:cxn ang="0">
                  <a:pos x="2" y="167"/>
                </a:cxn>
                <a:cxn ang="0">
                  <a:pos x="1" y="170"/>
                </a:cxn>
                <a:cxn ang="0">
                  <a:pos x="0" y="175"/>
                </a:cxn>
                <a:cxn ang="0">
                  <a:pos x="1" y="179"/>
                </a:cxn>
                <a:cxn ang="0">
                  <a:pos x="3" y="184"/>
                </a:cxn>
                <a:cxn ang="0">
                  <a:pos x="7" y="189"/>
                </a:cxn>
                <a:cxn ang="0">
                  <a:pos x="70" y="251"/>
                </a:cxn>
                <a:cxn ang="0">
                  <a:pos x="70" y="251"/>
                </a:cxn>
                <a:cxn ang="0">
                  <a:pos x="76" y="256"/>
                </a:cxn>
                <a:cxn ang="0">
                  <a:pos x="81" y="259"/>
                </a:cxn>
                <a:cxn ang="0">
                  <a:pos x="88" y="262"/>
                </a:cxn>
                <a:cxn ang="0">
                  <a:pos x="92" y="263"/>
                </a:cxn>
                <a:cxn ang="0">
                  <a:pos x="99" y="262"/>
                </a:cxn>
                <a:cxn ang="0">
                  <a:pos x="105" y="259"/>
                </a:cxn>
                <a:cxn ang="0">
                  <a:pos x="110" y="256"/>
                </a:cxn>
                <a:cxn ang="0">
                  <a:pos x="116" y="251"/>
                </a:cxn>
                <a:cxn ang="0">
                  <a:pos x="179" y="189"/>
                </a:cxn>
                <a:cxn ang="0">
                  <a:pos x="179" y="189"/>
                </a:cxn>
                <a:cxn ang="0">
                  <a:pos x="183" y="185"/>
                </a:cxn>
                <a:cxn ang="0">
                  <a:pos x="184" y="180"/>
                </a:cxn>
                <a:cxn ang="0">
                  <a:pos x="185" y="175"/>
                </a:cxn>
                <a:cxn ang="0">
                  <a:pos x="185" y="171"/>
                </a:cxn>
                <a:cxn ang="0">
                  <a:pos x="183" y="168"/>
                </a:cxn>
                <a:cxn ang="0">
                  <a:pos x="179" y="164"/>
                </a:cxn>
                <a:cxn ang="0">
                  <a:pos x="173" y="162"/>
                </a:cxn>
                <a:cxn ang="0">
                  <a:pos x="165" y="162"/>
                </a:cxn>
                <a:cxn ang="0">
                  <a:pos x="126" y="162"/>
                </a:cxn>
              </a:cxnLst>
              <a:rect l="0" t="0" r="r" b="b"/>
              <a:pathLst>
                <a:path w="185" h="263">
                  <a:moveTo>
                    <a:pt x="126" y="162"/>
                  </a:moveTo>
                  <a:lnTo>
                    <a:pt x="126" y="32"/>
                  </a:lnTo>
                  <a:lnTo>
                    <a:pt x="126" y="32"/>
                  </a:lnTo>
                  <a:lnTo>
                    <a:pt x="125" y="26"/>
                  </a:lnTo>
                  <a:lnTo>
                    <a:pt x="123" y="19"/>
                  </a:lnTo>
                  <a:lnTo>
                    <a:pt x="120" y="13"/>
                  </a:lnTo>
                  <a:lnTo>
                    <a:pt x="116" y="8"/>
                  </a:lnTo>
                  <a:lnTo>
                    <a:pt x="111" y="5"/>
                  </a:lnTo>
                  <a:lnTo>
                    <a:pt x="106" y="2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5" y="5"/>
                  </a:lnTo>
                  <a:lnTo>
                    <a:pt x="70" y="8"/>
                  </a:lnTo>
                  <a:lnTo>
                    <a:pt x="66" y="13"/>
                  </a:lnTo>
                  <a:lnTo>
                    <a:pt x="64" y="19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162"/>
                  </a:lnTo>
                  <a:lnTo>
                    <a:pt x="17" y="162"/>
                  </a:lnTo>
                  <a:lnTo>
                    <a:pt x="17" y="162"/>
                  </a:lnTo>
                  <a:lnTo>
                    <a:pt x="11" y="162"/>
                  </a:lnTo>
                  <a:lnTo>
                    <a:pt x="6" y="164"/>
                  </a:lnTo>
                  <a:lnTo>
                    <a:pt x="2" y="167"/>
                  </a:lnTo>
                  <a:lnTo>
                    <a:pt x="1" y="170"/>
                  </a:lnTo>
                  <a:lnTo>
                    <a:pt x="0" y="175"/>
                  </a:lnTo>
                  <a:lnTo>
                    <a:pt x="1" y="179"/>
                  </a:lnTo>
                  <a:lnTo>
                    <a:pt x="3" y="184"/>
                  </a:lnTo>
                  <a:lnTo>
                    <a:pt x="7" y="189"/>
                  </a:lnTo>
                  <a:lnTo>
                    <a:pt x="70" y="251"/>
                  </a:lnTo>
                  <a:lnTo>
                    <a:pt x="70" y="251"/>
                  </a:lnTo>
                  <a:lnTo>
                    <a:pt x="76" y="256"/>
                  </a:lnTo>
                  <a:lnTo>
                    <a:pt x="81" y="259"/>
                  </a:lnTo>
                  <a:lnTo>
                    <a:pt x="88" y="262"/>
                  </a:lnTo>
                  <a:lnTo>
                    <a:pt x="92" y="263"/>
                  </a:lnTo>
                  <a:lnTo>
                    <a:pt x="99" y="262"/>
                  </a:lnTo>
                  <a:lnTo>
                    <a:pt x="105" y="259"/>
                  </a:lnTo>
                  <a:lnTo>
                    <a:pt x="110" y="256"/>
                  </a:lnTo>
                  <a:lnTo>
                    <a:pt x="116" y="251"/>
                  </a:lnTo>
                  <a:lnTo>
                    <a:pt x="179" y="189"/>
                  </a:lnTo>
                  <a:lnTo>
                    <a:pt x="179" y="189"/>
                  </a:lnTo>
                  <a:lnTo>
                    <a:pt x="183" y="185"/>
                  </a:lnTo>
                  <a:lnTo>
                    <a:pt x="184" y="180"/>
                  </a:lnTo>
                  <a:lnTo>
                    <a:pt x="185" y="175"/>
                  </a:lnTo>
                  <a:lnTo>
                    <a:pt x="185" y="171"/>
                  </a:lnTo>
                  <a:lnTo>
                    <a:pt x="183" y="168"/>
                  </a:lnTo>
                  <a:lnTo>
                    <a:pt x="179" y="164"/>
                  </a:lnTo>
                  <a:lnTo>
                    <a:pt x="173" y="162"/>
                  </a:lnTo>
                  <a:lnTo>
                    <a:pt x="165" y="162"/>
                  </a:lnTo>
                  <a:lnTo>
                    <a:pt x="126" y="16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F5D5D1FE-37AD-A06C-0464-C971380F4DC2}"/>
              </a:ext>
            </a:extLst>
          </p:cNvPr>
          <p:cNvSpPr/>
          <p:nvPr/>
        </p:nvSpPr>
        <p:spPr>
          <a:xfrm>
            <a:off x="5243975" y="6020119"/>
            <a:ext cx="491835" cy="49183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32" name="Group 79">
            <a:extLst>
              <a:ext uri="{FF2B5EF4-FFF2-40B4-BE49-F238E27FC236}">
                <a16:creationId xmlns:a16="http://schemas.microsoft.com/office/drawing/2014/main" id="{91820B36-A4F9-1EA5-B64B-90177B16FD6C}"/>
              </a:ext>
            </a:extLst>
          </p:cNvPr>
          <p:cNvGrpSpPr/>
          <p:nvPr/>
        </p:nvGrpSpPr>
        <p:grpSpPr>
          <a:xfrm>
            <a:off x="3932705" y="5904273"/>
            <a:ext cx="1217480" cy="803536"/>
            <a:chOff x="2141517" y="2373325"/>
            <a:chExt cx="476251" cy="314325"/>
          </a:xfrm>
          <a:solidFill>
            <a:srgbClr val="FFFF00"/>
          </a:solidFill>
        </p:grpSpPr>
        <p:sp>
          <p:nvSpPr>
            <p:cNvPr id="33" name="Rectangle 22">
              <a:extLst>
                <a:ext uri="{FF2B5EF4-FFF2-40B4-BE49-F238E27FC236}">
                  <a16:creationId xmlns:a16="http://schemas.microsoft.com/office/drawing/2014/main" id="{84F00EA7-E08E-7C7D-EFE2-BF23C18EAB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255" y="2678125"/>
              <a:ext cx="387350" cy="95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4" name="Rectangle 23">
              <a:extLst>
                <a:ext uri="{FF2B5EF4-FFF2-40B4-BE49-F238E27FC236}">
                  <a16:creationId xmlns:a16="http://schemas.microsoft.com/office/drawing/2014/main" id="{B7682875-07C7-B07B-AE19-99333164A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755" y="2468575"/>
              <a:ext cx="69850" cy="2095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5" name="Rectangle 24">
              <a:extLst>
                <a:ext uri="{FF2B5EF4-FFF2-40B4-BE49-F238E27FC236}">
                  <a16:creationId xmlns:a16="http://schemas.microsoft.com/office/drawing/2014/main" id="{30CAE54B-2141-7AA3-235A-1910240F4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380" y="2547950"/>
              <a:ext cx="69850" cy="1301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6" name="Rectangle 25">
              <a:extLst>
                <a:ext uri="{FF2B5EF4-FFF2-40B4-BE49-F238E27FC236}">
                  <a16:creationId xmlns:a16="http://schemas.microsoft.com/office/drawing/2014/main" id="{D073EFA3-C07B-31EE-A275-55585B6D1C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9005" y="2592400"/>
              <a:ext cx="69850" cy="857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" name="Rectangle 26">
              <a:extLst>
                <a:ext uri="{FF2B5EF4-FFF2-40B4-BE49-F238E27FC236}">
                  <a16:creationId xmlns:a16="http://schemas.microsoft.com/office/drawing/2014/main" id="{1D8DD36C-C1CD-8149-9BD7-AB2A901249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9630" y="2551125"/>
              <a:ext cx="69850" cy="127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" name="Rectangle 27">
              <a:extLst>
                <a:ext uri="{FF2B5EF4-FFF2-40B4-BE49-F238E27FC236}">
                  <a16:creationId xmlns:a16="http://schemas.microsoft.com/office/drawing/2014/main" id="{20733B04-59A5-1DFF-CAFC-DC4FEEF3E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255" y="2587637"/>
              <a:ext cx="68263" cy="9048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E7D02F42-171E-9F7D-BC98-307F62ABAA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1517" y="2559062"/>
              <a:ext cx="36513" cy="38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2" y="1"/>
                </a:cxn>
                <a:cxn ang="0">
                  <a:pos x="36" y="3"/>
                </a:cxn>
                <a:cxn ang="0">
                  <a:pos x="40" y="7"/>
                </a:cxn>
                <a:cxn ang="0">
                  <a:pos x="42" y="10"/>
                </a:cxn>
                <a:cxn ang="0">
                  <a:pos x="45" y="15"/>
                </a:cxn>
                <a:cxn ang="0">
                  <a:pos x="46" y="18"/>
                </a:cxn>
                <a:cxn ang="0">
                  <a:pos x="46" y="23"/>
                </a:cxn>
                <a:cxn ang="0">
                  <a:pos x="46" y="23"/>
                </a:cxn>
                <a:cxn ang="0">
                  <a:pos x="46" y="28"/>
                </a:cxn>
                <a:cxn ang="0">
                  <a:pos x="45" y="32"/>
                </a:cxn>
                <a:cxn ang="0">
                  <a:pos x="42" y="36"/>
                </a:cxn>
                <a:cxn ang="0">
                  <a:pos x="40" y="39"/>
                </a:cxn>
                <a:cxn ang="0">
                  <a:pos x="36" y="43"/>
                </a:cxn>
                <a:cxn ang="0">
                  <a:pos x="32" y="44"/>
                </a:cxn>
                <a:cxn ang="0">
                  <a:pos x="27" y="45"/>
                </a:cxn>
                <a:cxn ang="0">
                  <a:pos x="22" y="47"/>
                </a:cxn>
                <a:cxn ang="0">
                  <a:pos x="22" y="47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4" y="10"/>
                </a:cxn>
                <a:cxn ang="0">
                  <a:pos x="6" y="7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6" h="47">
                  <a:moveTo>
                    <a:pt x="22" y="0"/>
                  </a:moveTo>
                  <a:lnTo>
                    <a:pt x="22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2" y="10"/>
                  </a:lnTo>
                  <a:lnTo>
                    <a:pt x="45" y="15"/>
                  </a:lnTo>
                  <a:lnTo>
                    <a:pt x="46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5" y="32"/>
                  </a:lnTo>
                  <a:lnTo>
                    <a:pt x="42" y="36"/>
                  </a:lnTo>
                  <a:lnTo>
                    <a:pt x="40" y="39"/>
                  </a:lnTo>
                  <a:lnTo>
                    <a:pt x="36" y="43"/>
                  </a:lnTo>
                  <a:lnTo>
                    <a:pt x="32" y="44"/>
                  </a:lnTo>
                  <a:lnTo>
                    <a:pt x="27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31384260-A849-810F-9757-8E6783BF0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555" y="2373325"/>
              <a:ext cx="49213" cy="47625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1"/>
                </a:cxn>
                <a:cxn ang="0">
                  <a:pos x="22" y="29"/>
                </a:cxn>
                <a:cxn ang="0">
                  <a:pos x="43" y="59"/>
                </a:cxn>
                <a:cxn ang="0">
                  <a:pos x="62" y="0"/>
                </a:cxn>
              </a:cxnLst>
              <a:rect l="0" t="0" r="r" b="b"/>
              <a:pathLst>
                <a:path w="62" h="59">
                  <a:moveTo>
                    <a:pt x="62" y="0"/>
                  </a:moveTo>
                  <a:lnTo>
                    <a:pt x="0" y="1"/>
                  </a:lnTo>
                  <a:lnTo>
                    <a:pt x="22" y="29"/>
                  </a:lnTo>
                  <a:lnTo>
                    <a:pt x="43" y="59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9EA9B93C-3C7B-10CD-0C90-94887646F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442" y="2397137"/>
              <a:ext cx="404813" cy="169863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76" y="73"/>
                </a:cxn>
                <a:cxn ang="0">
                  <a:pos x="182" y="70"/>
                </a:cxn>
                <a:cxn ang="0">
                  <a:pos x="186" y="75"/>
                </a:cxn>
                <a:cxn ang="0">
                  <a:pos x="270" y="174"/>
                </a:cxn>
                <a:cxn ang="0">
                  <a:pos x="502" y="0"/>
                </a:cxn>
                <a:cxn ang="0">
                  <a:pos x="507" y="7"/>
                </a:cxn>
                <a:cxn ang="0">
                  <a:pos x="511" y="12"/>
                </a:cxn>
                <a:cxn ang="0">
                  <a:pos x="274" y="190"/>
                </a:cxn>
                <a:cxn ang="0">
                  <a:pos x="268" y="193"/>
                </a:cxn>
                <a:cxn ang="0">
                  <a:pos x="263" y="188"/>
                </a:cxn>
                <a:cxn ang="0">
                  <a:pos x="180" y="89"/>
                </a:cxn>
                <a:cxn ang="0">
                  <a:pos x="9" y="216"/>
                </a:cxn>
                <a:cxn ang="0">
                  <a:pos x="9" y="216"/>
                </a:cxn>
                <a:cxn ang="0">
                  <a:pos x="5" y="209"/>
                </a:cxn>
                <a:cxn ang="0">
                  <a:pos x="0" y="204"/>
                </a:cxn>
                <a:cxn ang="0">
                  <a:pos x="0" y="204"/>
                </a:cxn>
              </a:cxnLst>
              <a:rect l="0" t="0" r="r" b="b"/>
              <a:pathLst>
                <a:path w="511" h="216">
                  <a:moveTo>
                    <a:pt x="0" y="204"/>
                  </a:moveTo>
                  <a:lnTo>
                    <a:pt x="176" y="73"/>
                  </a:lnTo>
                  <a:lnTo>
                    <a:pt x="182" y="70"/>
                  </a:lnTo>
                  <a:lnTo>
                    <a:pt x="186" y="75"/>
                  </a:lnTo>
                  <a:lnTo>
                    <a:pt x="270" y="174"/>
                  </a:lnTo>
                  <a:lnTo>
                    <a:pt x="502" y="0"/>
                  </a:lnTo>
                  <a:lnTo>
                    <a:pt x="507" y="7"/>
                  </a:lnTo>
                  <a:lnTo>
                    <a:pt x="511" y="12"/>
                  </a:lnTo>
                  <a:lnTo>
                    <a:pt x="274" y="190"/>
                  </a:lnTo>
                  <a:lnTo>
                    <a:pt x="268" y="193"/>
                  </a:lnTo>
                  <a:lnTo>
                    <a:pt x="263" y="188"/>
                  </a:lnTo>
                  <a:lnTo>
                    <a:pt x="180" y="89"/>
                  </a:lnTo>
                  <a:lnTo>
                    <a:pt x="9" y="216"/>
                  </a:lnTo>
                  <a:lnTo>
                    <a:pt x="9" y="216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45" name="Oval 44">
            <a:extLst>
              <a:ext uri="{FF2B5EF4-FFF2-40B4-BE49-F238E27FC236}">
                <a16:creationId xmlns:a16="http://schemas.microsoft.com/office/drawing/2014/main" id="{8EF4E10F-2BB9-FF85-FE3B-947E31BBEFF0}"/>
              </a:ext>
            </a:extLst>
          </p:cNvPr>
          <p:cNvSpPr/>
          <p:nvPr/>
        </p:nvSpPr>
        <p:spPr>
          <a:xfrm>
            <a:off x="3010884" y="1468108"/>
            <a:ext cx="491835" cy="49183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7" name="Freeform 23">
            <a:extLst>
              <a:ext uri="{FF2B5EF4-FFF2-40B4-BE49-F238E27FC236}">
                <a16:creationId xmlns:a16="http://schemas.microsoft.com/office/drawing/2014/main" id="{579FD101-3930-D682-D56D-F25A957D2189}"/>
              </a:ext>
            </a:extLst>
          </p:cNvPr>
          <p:cNvSpPr>
            <a:spLocks noEditPoints="1"/>
          </p:cNvSpPr>
          <p:nvPr/>
        </p:nvSpPr>
        <p:spPr bwMode="auto">
          <a:xfrm>
            <a:off x="1296372" y="1334036"/>
            <a:ext cx="1011904" cy="839549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440E66A-62B1-A572-48E3-B5C8172D69AF}"/>
              </a:ext>
            </a:extLst>
          </p:cNvPr>
          <p:cNvSpPr txBox="1"/>
          <p:nvPr/>
        </p:nvSpPr>
        <p:spPr>
          <a:xfrm>
            <a:off x="1890168" y="2452526"/>
            <a:ext cx="5218360" cy="10618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n-US" sz="2100" dirty="0"/>
              <a:t>Michael Harrison </a:t>
            </a:r>
            <a:r>
              <a:rPr lang="en-US" sz="2100" dirty="0" err="1"/>
              <a:t>và</a:t>
            </a:r>
            <a:r>
              <a:rPr lang="en-US" sz="2100" dirty="0"/>
              <a:t> </a:t>
            </a:r>
            <a:r>
              <a:rPr lang="en-US" sz="2100" dirty="0" err="1"/>
              <a:t>nhóm</a:t>
            </a:r>
            <a:r>
              <a:rPr lang="en-US" sz="2100" dirty="0"/>
              <a:t> </a:t>
            </a:r>
            <a:r>
              <a:rPr lang="en-US" sz="2100" dirty="0" err="1"/>
              <a:t>của</a:t>
            </a:r>
            <a:r>
              <a:rPr lang="en-US" sz="2100" dirty="0"/>
              <a:t> </a:t>
            </a:r>
            <a:r>
              <a:rPr lang="en-US" sz="2100" dirty="0" err="1"/>
              <a:t>ông</a:t>
            </a:r>
            <a:r>
              <a:rPr lang="en-US" sz="2100" dirty="0"/>
              <a:t> </a:t>
            </a:r>
            <a:r>
              <a:rPr lang="en-US" sz="2100" dirty="0" err="1"/>
              <a:t>tại</a:t>
            </a:r>
            <a:r>
              <a:rPr lang="en-US" sz="2100" dirty="0"/>
              <a:t> </a:t>
            </a:r>
            <a:r>
              <a:rPr lang="en-US" sz="2100" dirty="0" err="1"/>
              <a:t>Đại</a:t>
            </a:r>
            <a:r>
              <a:rPr lang="en-US" sz="2100" dirty="0"/>
              <a:t> </a:t>
            </a:r>
            <a:r>
              <a:rPr lang="en-US" sz="2100" dirty="0" err="1"/>
              <a:t>học</a:t>
            </a:r>
            <a:r>
              <a:rPr lang="en-US" sz="2100" dirty="0"/>
              <a:t> San Francisco </a:t>
            </a:r>
            <a:r>
              <a:rPr lang="en-US" sz="2100" dirty="0" err="1"/>
              <a:t>đã</a:t>
            </a:r>
            <a:r>
              <a:rPr lang="en-US" sz="2100" dirty="0"/>
              <a:t> </a:t>
            </a:r>
            <a:r>
              <a:rPr lang="en-US" sz="2100" dirty="0" err="1"/>
              <a:t>bắt</a:t>
            </a:r>
            <a:r>
              <a:rPr lang="en-US" sz="2100" dirty="0"/>
              <a:t> </a:t>
            </a:r>
            <a:r>
              <a:rPr lang="en-US" sz="2100" dirty="0" err="1"/>
              <a:t>đầu</a:t>
            </a:r>
            <a:r>
              <a:rPr lang="en-US" sz="2100" dirty="0"/>
              <a:t> </a:t>
            </a:r>
            <a:r>
              <a:rPr lang="en-US" sz="2100" dirty="0" err="1"/>
              <a:t>nghiên</a:t>
            </a:r>
            <a:r>
              <a:rPr lang="en-US" sz="2100" dirty="0"/>
              <a:t> </a:t>
            </a:r>
            <a:r>
              <a:rPr lang="en-US" sz="2100" dirty="0" err="1"/>
              <a:t>cứu</a:t>
            </a:r>
            <a:r>
              <a:rPr lang="en-US" sz="2100" dirty="0"/>
              <a:t> </a:t>
            </a:r>
            <a:r>
              <a:rPr lang="en-US" sz="2100" dirty="0" err="1"/>
              <a:t>điều</a:t>
            </a:r>
            <a:r>
              <a:rPr lang="en-US" sz="2100" dirty="0"/>
              <a:t> </a:t>
            </a:r>
            <a:r>
              <a:rPr lang="en-US" sz="2100" dirty="0" err="1"/>
              <a:t>trị</a:t>
            </a:r>
            <a:r>
              <a:rPr lang="en-US" sz="2100" dirty="0"/>
              <a:t> </a:t>
            </a:r>
            <a:r>
              <a:rPr lang="en-US" sz="2100" dirty="0" err="1"/>
              <a:t>thoát</a:t>
            </a:r>
            <a:r>
              <a:rPr lang="en-US" sz="2100" dirty="0"/>
              <a:t> </a:t>
            </a:r>
            <a:r>
              <a:rPr lang="en-US" sz="2100" dirty="0" err="1"/>
              <a:t>vị</a:t>
            </a:r>
            <a:r>
              <a:rPr lang="en-US" sz="2100" dirty="0"/>
              <a:t> </a:t>
            </a:r>
            <a:r>
              <a:rPr lang="en-US" sz="2100" dirty="0" err="1"/>
              <a:t>hoành</a:t>
            </a:r>
            <a:r>
              <a:rPr lang="en-US" sz="2100" dirty="0"/>
              <a:t> ở </a:t>
            </a:r>
            <a:r>
              <a:rPr lang="en-US" sz="2100" dirty="0" err="1"/>
              <a:t>thai</a:t>
            </a:r>
            <a:r>
              <a:rPr lang="en-US" sz="2100" dirty="0"/>
              <a:t> </a:t>
            </a:r>
            <a:r>
              <a:rPr lang="en-US" sz="2100" dirty="0" err="1"/>
              <a:t>nhi</a:t>
            </a:r>
            <a:endParaRPr lang="en-US" sz="21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162D48D-689B-7ECC-15CA-4987DA0B2EA3}"/>
              </a:ext>
            </a:extLst>
          </p:cNvPr>
          <p:cNvSpPr txBox="1"/>
          <p:nvPr/>
        </p:nvSpPr>
        <p:spPr>
          <a:xfrm>
            <a:off x="4014359" y="1835873"/>
            <a:ext cx="2904426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/>
            <a:r>
              <a:rPr lang="en-US" sz="4000" b="1" dirty="0" err="1">
                <a:solidFill>
                  <a:srgbClr val="0070C0"/>
                </a:solidFill>
              </a:rPr>
              <a:t>Năm</a:t>
            </a:r>
            <a:r>
              <a:rPr lang="en-US" sz="4000" b="1" dirty="0">
                <a:solidFill>
                  <a:srgbClr val="0070C0"/>
                </a:solidFill>
              </a:rPr>
              <a:t> 1990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59C6BFF-1571-B950-C75C-259DEF356BC7}"/>
              </a:ext>
            </a:extLst>
          </p:cNvPr>
          <p:cNvSpPr txBox="1"/>
          <p:nvPr/>
        </p:nvSpPr>
        <p:spPr>
          <a:xfrm>
            <a:off x="7342114" y="1797344"/>
            <a:ext cx="2621502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2800" b="1" dirty="0" err="1">
                <a:solidFill>
                  <a:srgbClr val="9BBB59"/>
                </a:solidFill>
              </a:rPr>
              <a:t>Phương</a:t>
            </a:r>
            <a:r>
              <a:rPr lang="en-US" sz="2800" b="1" dirty="0">
                <a:solidFill>
                  <a:srgbClr val="9BBB59"/>
                </a:solidFill>
              </a:rPr>
              <a:t> </a:t>
            </a:r>
            <a:r>
              <a:rPr lang="en-US" sz="2800" b="1" dirty="0" err="1">
                <a:solidFill>
                  <a:srgbClr val="9BBB59"/>
                </a:solidFill>
              </a:rPr>
              <a:t>pháp</a:t>
            </a:r>
            <a:endParaRPr lang="en-US" sz="2800" b="1" dirty="0">
              <a:solidFill>
                <a:srgbClr val="9BBB59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E3896CE-DDA9-6A71-C931-214ACBC00F75}"/>
              </a:ext>
            </a:extLst>
          </p:cNvPr>
          <p:cNvSpPr txBox="1"/>
          <p:nvPr/>
        </p:nvSpPr>
        <p:spPr>
          <a:xfrm>
            <a:off x="7354436" y="2253829"/>
            <a:ext cx="5218360" cy="4154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n-US" sz="2100" dirty="0"/>
              <a:t>P</a:t>
            </a:r>
            <a:r>
              <a:rPr lang="vi-VN" sz="2100" dirty="0"/>
              <a:t>hẫu thuật mở bụng và cơ tử cung của mẹ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A1B1F81-617E-3AEC-8AC5-FD9737FD2727}"/>
              </a:ext>
            </a:extLst>
          </p:cNvPr>
          <p:cNvSpPr txBox="1"/>
          <p:nvPr/>
        </p:nvSpPr>
        <p:spPr>
          <a:xfrm>
            <a:off x="5030685" y="3288902"/>
            <a:ext cx="2047722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/>
            <a:r>
              <a:rPr lang="en-US" sz="3200" b="1" dirty="0" err="1">
                <a:solidFill>
                  <a:schemeClr val="accent6"/>
                </a:solidFill>
              </a:rPr>
              <a:t>Kết</a:t>
            </a:r>
            <a:r>
              <a:rPr lang="en-US" sz="3200" b="1" dirty="0">
                <a:solidFill>
                  <a:schemeClr val="accent6"/>
                </a:solidFill>
              </a:rPr>
              <a:t> </a:t>
            </a:r>
            <a:r>
              <a:rPr lang="en-US" sz="3200" b="1" dirty="0" err="1">
                <a:solidFill>
                  <a:schemeClr val="accent6"/>
                </a:solidFill>
              </a:rPr>
              <a:t>quả</a:t>
            </a:r>
            <a:endParaRPr lang="en-US" sz="3200" b="1" dirty="0">
              <a:solidFill>
                <a:schemeClr val="accent6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DFCDAA2-529B-FED4-92E3-49D9D01C09E6}"/>
              </a:ext>
            </a:extLst>
          </p:cNvPr>
          <p:cNvSpPr txBox="1"/>
          <p:nvPr/>
        </p:nvSpPr>
        <p:spPr>
          <a:xfrm>
            <a:off x="7389544" y="3894383"/>
            <a:ext cx="4764355" cy="1384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vi-VN" sz="2100" dirty="0"/>
              <a:t>Do vậy không được khuyến cáo thực hiện</a:t>
            </a:r>
            <a:endParaRPr lang="en-US" sz="2100" dirty="0"/>
          </a:p>
          <a:p>
            <a:pPr algn="just"/>
            <a:endParaRPr lang="en-US" sz="2100" dirty="0"/>
          </a:p>
          <a:p>
            <a:pPr algn="just"/>
            <a:r>
              <a:rPr lang="en-US" sz="2100" dirty="0"/>
              <a:t>       </a:t>
            </a:r>
            <a:r>
              <a:rPr lang="en-US" sz="2100" b="1" i="1" dirty="0"/>
              <a:t>Đ</a:t>
            </a:r>
            <a:r>
              <a:rPr lang="vi-VN" sz="2100" b="1" i="1" dirty="0"/>
              <a:t>òi hỏi phương pháp phẫu thuật ít xâm lấn hơn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20A0850-98CA-8887-8928-000B8D726C07}"/>
              </a:ext>
            </a:extLst>
          </p:cNvPr>
          <p:cNvSpPr txBox="1"/>
          <p:nvPr/>
        </p:nvSpPr>
        <p:spPr>
          <a:xfrm>
            <a:off x="7357668" y="3288902"/>
            <a:ext cx="2047722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2800" b="1" dirty="0" err="1">
                <a:solidFill>
                  <a:srgbClr val="7030A0"/>
                </a:solidFill>
              </a:rPr>
              <a:t>Kết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luận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87C1DDB2-692F-E5C9-E62F-B830CAF34A2D}"/>
              </a:ext>
            </a:extLst>
          </p:cNvPr>
          <p:cNvSpPr/>
          <p:nvPr/>
        </p:nvSpPr>
        <p:spPr>
          <a:xfrm>
            <a:off x="7481593" y="4536942"/>
            <a:ext cx="360063" cy="419270"/>
          </a:xfrm>
          <a:prstGeom prst="rightArrow">
            <a:avLst/>
          </a:prstGeom>
          <a:solidFill>
            <a:srgbClr val="FF000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453E9B-8237-5C0B-D4A3-F0BF981FD017}"/>
              </a:ext>
            </a:extLst>
          </p:cNvPr>
          <p:cNvSpPr txBox="1"/>
          <p:nvPr/>
        </p:nvSpPr>
        <p:spPr>
          <a:xfrm>
            <a:off x="157494" y="3915564"/>
            <a:ext cx="3261372" cy="400110"/>
          </a:xfrm>
          <a:prstGeom prst="rect">
            <a:avLst/>
          </a:prstGeom>
          <a:solidFill>
            <a:schemeClr val="bg1"/>
          </a:solidFill>
          <a:ln w="19050" cap="flat">
            <a:solidFill>
              <a:srgbClr val="0C7A5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vi-VN" sz="2000" b="1" dirty="0"/>
              <a:t>PHẪU THUẬT THÀNH CÔNG </a:t>
            </a:r>
            <a:endParaRPr lang="en-US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AE7BD3-E0DB-0DA0-A2F7-27CBD86BC25C}"/>
              </a:ext>
            </a:extLst>
          </p:cNvPr>
          <p:cNvSpPr txBox="1"/>
          <p:nvPr/>
        </p:nvSpPr>
        <p:spPr>
          <a:xfrm>
            <a:off x="274260" y="4708545"/>
            <a:ext cx="3275080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/>
              <a:t>T</a:t>
            </a:r>
            <a:r>
              <a:rPr lang="vi-VN" sz="2200" dirty="0"/>
              <a:t>ăng tỷ lệ sinh non</a:t>
            </a:r>
            <a:endParaRPr lang="en-US" sz="2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/>
              <a:t>K</a:t>
            </a:r>
            <a:r>
              <a:rPr lang="vi-VN" sz="2200" dirty="0"/>
              <a:t>hông có sự khác biệt về tỷ lệ sống sót vs sửa chữa sau sinh </a:t>
            </a:r>
            <a:endParaRPr lang="en-US" sz="2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7C6175-B111-6AF4-C7D6-4AC0EECE37DC}"/>
              </a:ext>
            </a:extLst>
          </p:cNvPr>
          <p:cNvSpPr txBox="1"/>
          <p:nvPr/>
        </p:nvSpPr>
        <p:spPr>
          <a:xfrm>
            <a:off x="3756262" y="3915564"/>
            <a:ext cx="3402691" cy="400110"/>
          </a:xfrm>
          <a:prstGeom prst="rect">
            <a:avLst/>
          </a:prstGeom>
          <a:solidFill>
            <a:schemeClr val="bg1"/>
          </a:solidFill>
          <a:ln w="19050" cap="flat">
            <a:solidFill>
              <a:srgbClr val="0C7A5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000" b="1" dirty="0"/>
              <a:t>CDH KÈM THOÁT VỊ GAN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3B9072-93A7-34A6-5D0E-EA652694E601}"/>
              </a:ext>
            </a:extLst>
          </p:cNvPr>
          <p:cNvSpPr txBox="1"/>
          <p:nvPr/>
        </p:nvSpPr>
        <p:spPr>
          <a:xfrm>
            <a:off x="3675925" y="4741731"/>
            <a:ext cx="3581294" cy="1107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200" dirty="0"/>
              <a:t>T</a:t>
            </a:r>
            <a:r>
              <a:rPr lang="vi-VN" sz="2200" dirty="0"/>
              <a:t>ăng nguy cơ tử vong thai nhi </a:t>
            </a:r>
            <a:endParaRPr lang="en-US" sz="2200" dirty="0"/>
          </a:p>
          <a:p>
            <a:pPr algn="ctr"/>
            <a:r>
              <a:rPr lang="en-US" sz="2200" dirty="0"/>
              <a:t>(C</a:t>
            </a:r>
            <a:r>
              <a:rPr lang="vi-VN" sz="2200" dirty="0"/>
              <a:t>hèn ép và xoắn TM rốn khi đưa thai trở lại ổ bụng</a:t>
            </a:r>
            <a:r>
              <a:rPr lang="en-US" sz="2200" dirty="0"/>
              <a:t>)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F17736F8-7520-6BB5-7E75-A84942E8CD84}"/>
              </a:ext>
            </a:extLst>
          </p:cNvPr>
          <p:cNvSpPr/>
          <p:nvPr/>
        </p:nvSpPr>
        <p:spPr>
          <a:xfrm rot="5400000">
            <a:off x="1738225" y="4414033"/>
            <a:ext cx="360063" cy="419270"/>
          </a:xfrm>
          <a:prstGeom prst="rightArrow">
            <a:avLst/>
          </a:prstGeom>
          <a:solidFill>
            <a:srgbClr val="FF000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34755EBE-A3D0-2781-3C7F-C85AA50860DA}"/>
              </a:ext>
            </a:extLst>
          </p:cNvPr>
          <p:cNvSpPr/>
          <p:nvPr/>
        </p:nvSpPr>
        <p:spPr>
          <a:xfrm rot="5400000">
            <a:off x="5246837" y="4414034"/>
            <a:ext cx="360063" cy="419270"/>
          </a:xfrm>
          <a:prstGeom prst="rightArrow">
            <a:avLst/>
          </a:prstGeom>
          <a:solidFill>
            <a:srgbClr val="FF000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4CBC86-AC51-D648-B632-D146A3AC34F2}"/>
              </a:ext>
            </a:extLst>
          </p:cNvPr>
          <p:cNvSpPr/>
          <p:nvPr/>
        </p:nvSpPr>
        <p:spPr>
          <a:xfrm>
            <a:off x="356756" y="6486531"/>
            <a:ext cx="219322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Flake AW, et al. Fetal Diagn </a:t>
            </a:r>
            <a:r>
              <a:rPr lang="en-US" sz="1000" dirty="0" err="1"/>
              <a:t>Ther</a:t>
            </a:r>
            <a:r>
              <a:rPr lang="en-US" sz="1000" dirty="0"/>
              <a:t>. 2024</a:t>
            </a:r>
          </a:p>
        </p:txBody>
      </p:sp>
    </p:spTree>
    <p:extLst>
      <p:ext uri="{BB962C8B-B14F-4D97-AF65-F5344CB8AC3E}">
        <p14:creationId xmlns:p14="http://schemas.microsoft.com/office/powerpoint/2010/main" val="156021363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396FFA2-E226-C468-EBE2-24292992BFB0}"/>
              </a:ext>
            </a:extLst>
          </p:cNvPr>
          <p:cNvSpPr/>
          <p:nvPr/>
        </p:nvSpPr>
        <p:spPr>
          <a:xfrm>
            <a:off x="304191" y="6523231"/>
            <a:ext cx="12153900" cy="246219"/>
          </a:xfrm>
          <a:prstGeom prst="rect">
            <a:avLst/>
          </a:prstGeom>
          <a:noFill/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sz="1000" dirty="0"/>
              <a:t>Flake AW, et al. Fetal Diagn </a:t>
            </a:r>
            <a:r>
              <a:rPr lang="en-US" sz="1000" dirty="0" err="1"/>
              <a:t>Ther</a:t>
            </a:r>
            <a:r>
              <a:rPr lang="en-US" sz="1000" dirty="0"/>
              <a:t>. 2024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61DFA3-F664-9075-C46A-38F9D98ACEF8}"/>
              </a:ext>
            </a:extLst>
          </p:cNvPr>
          <p:cNvSpPr/>
          <p:nvPr/>
        </p:nvSpPr>
        <p:spPr>
          <a:xfrm flipV="1">
            <a:off x="311867" y="0"/>
            <a:ext cx="2140054" cy="2059302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000" dirty="0">
              <a:solidFill>
                <a:srgbClr val="595959"/>
              </a:solidFill>
            </a:endParaRP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E5CC8982-65E3-AD02-8AA2-9F1EA358D137}"/>
              </a:ext>
            </a:extLst>
          </p:cNvPr>
          <p:cNvSpPr/>
          <p:nvPr/>
        </p:nvSpPr>
        <p:spPr>
          <a:xfrm>
            <a:off x="0" y="0"/>
            <a:ext cx="5467350" cy="829726"/>
          </a:xfrm>
          <a:prstGeom prst="homePlate">
            <a:avLst/>
          </a:prstGeom>
          <a:solidFill>
            <a:srgbClr val="00206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6C3656-F928-5D4D-8658-227F5F4702F7}"/>
              </a:ext>
            </a:extLst>
          </p:cNvPr>
          <p:cNvSpPr txBox="1">
            <a:spLocks/>
          </p:cNvSpPr>
          <p:nvPr/>
        </p:nvSpPr>
        <p:spPr>
          <a:xfrm>
            <a:off x="209550" y="46037"/>
            <a:ext cx="11163300" cy="783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8518" tIns="58518" rIns="58518" bIns="58518" anchor="ctr">
            <a:normAutofit/>
          </a:bodyPr>
          <a:lstStyle>
            <a:lvl1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5pPr>
            <a:lvl6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6pPr>
            <a:lvl7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7pPr>
            <a:lvl8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8pPr>
            <a:lvl9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vi-VN" sz="4000" b="1" dirty="0">
                <a:solidFill>
                  <a:schemeClr val="bg1"/>
                </a:solidFill>
              </a:rPr>
              <a:t>ĐIỀU TRỊ TRƯỚC</a:t>
            </a:r>
            <a:r>
              <a:rPr lang="en-US" sz="4000" b="1" dirty="0">
                <a:solidFill>
                  <a:schemeClr val="bg1"/>
                </a:solidFill>
              </a:rPr>
              <a:t> SINH</a:t>
            </a:r>
          </a:p>
        </p:txBody>
      </p:sp>
      <p:sp>
        <p:nvSpPr>
          <p:cNvPr id="6" name="sdfds 5">
            <a:extLst>
              <a:ext uri="{FF2B5EF4-FFF2-40B4-BE49-F238E27FC236}">
                <a16:creationId xmlns:a16="http://schemas.microsoft.com/office/drawing/2014/main" id="{4D542979-4FA4-CCB2-E12B-5C589E9AEBB6}"/>
              </a:ext>
            </a:extLst>
          </p:cNvPr>
          <p:cNvSpPr>
            <a:spLocks/>
          </p:cNvSpPr>
          <p:nvPr/>
        </p:nvSpPr>
        <p:spPr bwMode="auto">
          <a:xfrm flipV="1">
            <a:off x="311866" y="2045506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dg 1">
            <a:extLst>
              <a:ext uri="{FF2B5EF4-FFF2-40B4-BE49-F238E27FC236}">
                <a16:creationId xmlns:a16="http://schemas.microsoft.com/office/drawing/2014/main" id="{9C57F5E4-5E60-E94D-0A9D-CB5EEDDA514B}"/>
              </a:ext>
            </a:extLst>
          </p:cNvPr>
          <p:cNvSpPr>
            <a:spLocks/>
          </p:cNvSpPr>
          <p:nvPr/>
        </p:nvSpPr>
        <p:spPr bwMode="auto">
          <a:xfrm>
            <a:off x="311866" y="978706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C6AED9-50B1-86FC-537D-0AE1A882D999}"/>
              </a:ext>
            </a:extLst>
          </p:cNvPr>
          <p:cNvSpPr txBox="1"/>
          <p:nvPr/>
        </p:nvSpPr>
        <p:spPr>
          <a:xfrm>
            <a:off x="818276" y="1568452"/>
            <a:ext cx="112723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Roboto"/>
              </a:rPr>
              <a:t>Năm</a:t>
            </a:r>
            <a:endParaRPr lang="en-US" sz="3200" b="1" dirty="0">
              <a:solidFill>
                <a:schemeClr val="tx1"/>
              </a:solidFill>
              <a:latin typeface="Roboto"/>
            </a:endParaRP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Roboto"/>
              </a:rPr>
              <a:t>1965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EE93EA-B12D-F75C-1DEE-BD190A372E80}"/>
              </a:ext>
            </a:extLst>
          </p:cNvPr>
          <p:cNvSpPr txBox="1"/>
          <p:nvPr/>
        </p:nvSpPr>
        <p:spPr>
          <a:xfrm>
            <a:off x="2733675" y="1009765"/>
            <a:ext cx="2634637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000" dirty="0"/>
              <a:t>Thai </a:t>
            </a:r>
            <a:r>
              <a:rPr lang="en-US" sz="2000" dirty="0" err="1"/>
              <a:t>nhi</a:t>
            </a:r>
            <a:r>
              <a:rPr lang="en-US" sz="2000" dirty="0"/>
              <a:t> </a:t>
            </a:r>
            <a:r>
              <a:rPr lang="en-US" sz="2000" dirty="0" err="1"/>
              <a:t>mắc</a:t>
            </a:r>
            <a:r>
              <a:rPr lang="en-US" sz="2000" dirty="0"/>
              <a:t> </a:t>
            </a:r>
            <a:r>
              <a:rPr lang="en-US" sz="2000" dirty="0" err="1"/>
              <a:t>hội</a:t>
            </a:r>
            <a:r>
              <a:rPr lang="en-US" sz="2000" dirty="0"/>
              <a:t> </a:t>
            </a:r>
            <a:r>
              <a:rPr lang="en-US" sz="2000" dirty="0" err="1"/>
              <a:t>chứng</a:t>
            </a:r>
            <a:r>
              <a:rPr lang="en-US" sz="2000" dirty="0"/>
              <a:t> </a:t>
            </a:r>
            <a:r>
              <a:rPr lang="en-US" sz="2000" dirty="0" err="1"/>
              <a:t>tắc</a:t>
            </a:r>
            <a:r>
              <a:rPr lang="en-US" sz="2000" dirty="0"/>
              <a:t> </a:t>
            </a:r>
            <a:r>
              <a:rPr lang="en-US" sz="2000" dirty="0" err="1"/>
              <a:t>nghẽn</a:t>
            </a:r>
            <a:r>
              <a:rPr lang="en-US" sz="2000" dirty="0"/>
              <a:t> </a:t>
            </a:r>
            <a:r>
              <a:rPr lang="en-US" sz="2000" dirty="0" err="1"/>
              <a:t>đường</a:t>
            </a:r>
            <a:r>
              <a:rPr lang="en-US" sz="2000" dirty="0"/>
              <a:t> </a:t>
            </a:r>
            <a:r>
              <a:rPr lang="en-US" sz="2000" dirty="0" err="1"/>
              <a:t>hô</a:t>
            </a:r>
            <a:r>
              <a:rPr lang="en-US" sz="2000" dirty="0"/>
              <a:t> </a:t>
            </a:r>
            <a:r>
              <a:rPr lang="en-US" sz="2000" dirty="0" err="1"/>
              <a:t>hấp</a:t>
            </a:r>
            <a:r>
              <a:rPr lang="en-US" sz="2000" dirty="0"/>
              <a:t> </a:t>
            </a:r>
            <a:r>
              <a:rPr lang="en-US" sz="2000" dirty="0" err="1"/>
              <a:t>trên</a:t>
            </a:r>
            <a:r>
              <a:rPr lang="en-US" sz="2000" dirty="0"/>
              <a:t> </a:t>
            </a:r>
            <a:r>
              <a:rPr lang="en-US" sz="2000" dirty="0" err="1"/>
              <a:t>bẩm</a:t>
            </a:r>
            <a:r>
              <a:rPr lang="en-US" sz="2000" dirty="0"/>
              <a:t> </a:t>
            </a:r>
            <a:r>
              <a:rPr lang="en-US" sz="2000" dirty="0" err="1"/>
              <a:t>sinh</a:t>
            </a:r>
            <a:r>
              <a:rPr lang="en-US" sz="2000" dirty="0"/>
              <a:t> (CHAOS)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17916A2-606D-DC11-36DA-9CAD7717581F}"/>
              </a:ext>
            </a:extLst>
          </p:cNvPr>
          <p:cNvCxnSpPr>
            <a:cxnSpLocks/>
          </p:cNvCxnSpPr>
          <p:nvPr/>
        </p:nvCxnSpPr>
        <p:spPr>
          <a:xfrm>
            <a:off x="2555849" y="2490793"/>
            <a:ext cx="6294834" cy="863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A169E6B4-817C-42A5-DE29-DA3E56AA74C0}"/>
              </a:ext>
            </a:extLst>
          </p:cNvPr>
          <p:cNvSpPr/>
          <p:nvPr/>
        </p:nvSpPr>
        <p:spPr>
          <a:xfrm>
            <a:off x="2544488" y="2322432"/>
            <a:ext cx="400234" cy="40023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E2DC0D-D479-5A05-F69E-1033725265E5}"/>
              </a:ext>
            </a:extLst>
          </p:cNvPr>
          <p:cNvSpPr txBox="1"/>
          <p:nvPr/>
        </p:nvSpPr>
        <p:spPr>
          <a:xfrm>
            <a:off x="5367773" y="1032000"/>
            <a:ext cx="1090012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000" dirty="0" err="1"/>
              <a:t>Tăng</a:t>
            </a:r>
            <a:r>
              <a:rPr lang="en-US" sz="2000" dirty="0"/>
              <a:t> </a:t>
            </a:r>
            <a:r>
              <a:rPr lang="en-US" sz="2000" dirty="0" err="1"/>
              <a:t>kích</a:t>
            </a:r>
            <a:r>
              <a:rPr lang="en-US" sz="2000" dirty="0"/>
              <a:t> </a:t>
            </a:r>
            <a:r>
              <a:rPr lang="en-US" sz="2000" dirty="0" err="1"/>
              <a:t>thước</a:t>
            </a:r>
            <a:r>
              <a:rPr lang="en-US" sz="2000" dirty="0"/>
              <a:t> </a:t>
            </a:r>
            <a:r>
              <a:rPr lang="en-US" sz="2000" dirty="0" err="1"/>
              <a:t>phổi</a:t>
            </a:r>
            <a:endParaRPr lang="en-US" sz="2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83668D7-C027-AAD4-7B5F-9670CA40B465}"/>
              </a:ext>
            </a:extLst>
          </p:cNvPr>
          <p:cNvSpPr txBox="1"/>
          <p:nvPr/>
        </p:nvSpPr>
        <p:spPr>
          <a:xfrm>
            <a:off x="6822208" y="103084"/>
            <a:ext cx="1239784" cy="1631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2000" b="1" dirty="0" err="1">
                <a:sym typeface="Wingdings" pitchFamily="2" charset="2"/>
              </a:rPr>
              <a:t>Phát</a:t>
            </a:r>
            <a:r>
              <a:rPr lang="en-US" sz="2000" b="1" dirty="0">
                <a:sym typeface="Wingdings" pitchFamily="2" charset="2"/>
              </a:rPr>
              <a:t> </a:t>
            </a:r>
            <a:r>
              <a:rPr lang="en-US" sz="2000" b="1" dirty="0" err="1">
                <a:sym typeface="Wingdings" pitchFamily="2" charset="2"/>
              </a:rPr>
              <a:t>triển</a:t>
            </a:r>
            <a:r>
              <a:rPr lang="en-US" sz="2000" b="1" dirty="0">
                <a:sym typeface="Wingdings" pitchFamily="2" charset="2"/>
              </a:rPr>
              <a:t> </a:t>
            </a:r>
          </a:p>
          <a:p>
            <a:pPr algn="l"/>
            <a:r>
              <a:rPr lang="en-US" sz="2000" b="1" dirty="0" err="1"/>
              <a:t>kỹ</a:t>
            </a:r>
            <a:r>
              <a:rPr lang="en-US" sz="2000" b="1" dirty="0"/>
              <a:t> </a:t>
            </a:r>
            <a:r>
              <a:rPr lang="en-US" sz="2000" b="1" dirty="0" err="1"/>
              <a:t>thuật</a:t>
            </a:r>
            <a:r>
              <a:rPr lang="en-US" sz="2000" b="1" dirty="0"/>
              <a:t> </a:t>
            </a:r>
            <a:r>
              <a:rPr lang="en-US" sz="2000" b="1" dirty="0" err="1"/>
              <a:t>gây</a:t>
            </a:r>
            <a:r>
              <a:rPr lang="en-US" sz="2000" b="1" dirty="0"/>
              <a:t> </a:t>
            </a:r>
            <a:r>
              <a:rPr lang="en-US" sz="2000" b="1" dirty="0" err="1"/>
              <a:t>tắc</a:t>
            </a:r>
            <a:r>
              <a:rPr lang="en-US" sz="2000" b="1" dirty="0"/>
              <a:t> </a:t>
            </a:r>
            <a:r>
              <a:rPr lang="en-US" sz="2000" b="1" dirty="0" err="1"/>
              <a:t>khí</a:t>
            </a:r>
            <a:r>
              <a:rPr lang="en-US" sz="2000" b="1" dirty="0"/>
              <a:t> </a:t>
            </a:r>
            <a:r>
              <a:rPr lang="en-US" sz="2000" b="1" dirty="0" err="1"/>
              <a:t>quản</a:t>
            </a:r>
            <a:r>
              <a:rPr lang="en-US" sz="2000" b="1" dirty="0"/>
              <a:t> ở </a:t>
            </a:r>
            <a:r>
              <a:rPr lang="en-US" sz="2000" b="1" dirty="0" err="1"/>
              <a:t>người</a:t>
            </a:r>
            <a:r>
              <a:rPr lang="en-US" sz="2000" b="1" dirty="0"/>
              <a:t>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E852BE2-C461-C20B-A525-C1244143F507}"/>
              </a:ext>
            </a:extLst>
          </p:cNvPr>
          <p:cNvSpPr txBox="1"/>
          <p:nvPr/>
        </p:nvSpPr>
        <p:spPr>
          <a:xfrm>
            <a:off x="8204110" y="204489"/>
            <a:ext cx="3889663" cy="353943"/>
          </a:xfrm>
          <a:prstGeom prst="rect">
            <a:avLst/>
          </a:prstGeom>
          <a:solidFill>
            <a:schemeClr val="bg1"/>
          </a:solidFill>
          <a:ln w="28575" cap="flat">
            <a:solidFill>
              <a:srgbClr val="0C7A5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700" dirty="0" err="1"/>
              <a:t>Tắc</a:t>
            </a:r>
            <a:r>
              <a:rPr lang="en-US" sz="1700" dirty="0"/>
              <a:t> </a:t>
            </a:r>
            <a:r>
              <a:rPr lang="en-US" sz="1700" dirty="0" err="1"/>
              <a:t>khí</a:t>
            </a:r>
            <a:r>
              <a:rPr lang="en-US" sz="1700" dirty="0"/>
              <a:t> </a:t>
            </a:r>
            <a:r>
              <a:rPr lang="en-US" sz="1700" dirty="0" err="1"/>
              <a:t>quản</a:t>
            </a:r>
            <a:r>
              <a:rPr lang="en-US" sz="1700" dirty="0"/>
              <a:t> ban </a:t>
            </a:r>
            <a:r>
              <a:rPr lang="en-US" sz="1700" dirty="0" err="1"/>
              <a:t>đầu</a:t>
            </a:r>
            <a:r>
              <a:rPr lang="en-US" sz="1700" dirty="0"/>
              <a:t> </a:t>
            </a:r>
            <a:r>
              <a:rPr lang="en-US" sz="1700" dirty="0" err="1"/>
              <a:t>thực</a:t>
            </a:r>
            <a:r>
              <a:rPr lang="en-US" sz="1700" dirty="0"/>
              <a:t> qua </a:t>
            </a:r>
            <a:r>
              <a:rPr lang="en-US" sz="1700" dirty="0" err="1"/>
              <a:t>mổ</a:t>
            </a:r>
            <a:r>
              <a:rPr lang="en-US" sz="1700" dirty="0"/>
              <a:t> </a:t>
            </a:r>
            <a:r>
              <a:rPr lang="en-US" sz="1700" dirty="0" err="1"/>
              <a:t>mở</a:t>
            </a:r>
            <a:r>
              <a:rPr lang="en-US" sz="1700" dirty="0"/>
              <a:t> TC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2E65509E-318E-0B9D-FB00-19A1EDB429CE}"/>
              </a:ext>
            </a:extLst>
          </p:cNvPr>
          <p:cNvCxnSpPr>
            <a:stCxn id="53" idx="2"/>
            <a:endCxn id="56" idx="0"/>
          </p:cNvCxnSpPr>
          <p:nvPr/>
        </p:nvCxnSpPr>
        <p:spPr>
          <a:xfrm flipH="1">
            <a:off x="10148941" y="558432"/>
            <a:ext cx="1" cy="1232031"/>
          </a:xfrm>
          <a:prstGeom prst="line">
            <a:avLst/>
          </a:prstGeom>
          <a:noFill/>
          <a:ln w="25400" cap="flat">
            <a:solidFill>
              <a:srgbClr val="00B050"/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17A2115-BCEF-6415-9114-5FE4C300856E}"/>
              </a:ext>
            </a:extLst>
          </p:cNvPr>
          <p:cNvSpPr txBox="1"/>
          <p:nvPr/>
        </p:nvSpPr>
        <p:spPr>
          <a:xfrm>
            <a:off x="10091264" y="558225"/>
            <a:ext cx="1918044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600" i="1" dirty="0" err="1"/>
              <a:t>dùng</a:t>
            </a:r>
            <a:r>
              <a:rPr lang="en-US" sz="1600" i="1" dirty="0"/>
              <a:t> </a:t>
            </a:r>
            <a:r>
              <a:rPr lang="en-US" sz="1600" i="1" dirty="0" err="1"/>
              <a:t>kẹp</a:t>
            </a:r>
            <a:r>
              <a:rPr lang="en-US" sz="1600" i="1" dirty="0"/>
              <a:t> </a:t>
            </a:r>
            <a:r>
              <a:rPr lang="en-US" sz="1600" i="1" dirty="0" err="1"/>
              <a:t>bên</a:t>
            </a:r>
            <a:r>
              <a:rPr lang="en-US" sz="1600" i="1" dirty="0"/>
              <a:t> </a:t>
            </a:r>
            <a:r>
              <a:rPr lang="en-US" sz="1600" i="1" dirty="0" err="1"/>
              <a:t>ngoài</a:t>
            </a:r>
            <a:r>
              <a:rPr lang="en-US" sz="1600" i="1" dirty="0"/>
              <a:t> </a:t>
            </a:r>
            <a:r>
              <a:rPr lang="en-US" sz="1600" i="1" dirty="0" err="1"/>
              <a:t>hoặc</a:t>
            </a:r>
            <a:r>
              <a:rPr lang="en-US" sz="1600" i="1" dirty="0"/>
              <a:t> </a:t>
            </a:r>
            <a:r>
              <a:rPr lang="en-US" sz="1600" i="1" dirty="0" err="1"/>
              <a:t>nút</a:t>
            </a:r>
            <a:r>
              <a:rPr lang="en-US" sz="1600" i="1" dirty="0"/>
              <a:t> </a:t>
            </a:r>
            <a:r>
              <a:rPr lang="en-US" sz="1600" i="1" dirty="0" err="1"/>
              <a:t>xốp</a:t>
            </a:r>
            <a:endParaRPr lang="en-US" sz="1600" i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B8C1D9-0523-CB4C-8BAC-B31A4BF3478B}"/>
              </a:ext>
            </a:extLst>
          </p:cNvPr>
          <p:cNvSpPr txBox="1"/>
          <p:nvPr/>
        </p:nvSpPr>
        <p:spPr>
          <a:xfrm>
            <a:off x="8850683" y="1177049"/>
            <a:ext cx="2481161" cy="369332"/>
          </a:xfrm>
          <a:prstGeom prst="rect">
            <a:avLst/>
          </a:prstGeom>
          <a:solidFill>
            <a:schemeClr val="bg1"/>
          </a:solidFill>
          <a:ln w="28575" cap="flat">
            <a:solidFill>
              <a:srgbClr val="0C7A5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800" dirty="0" err="1">
                <a:sym typeface="Wingdings" pitchFamily="2" charset="2"/>
              </a:rPr>
              <a:t>có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phổi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phát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triển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mạnh</a:t>
            </a:r>
            <a:endParaRPr lang="en-US" sz="18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4C47778-B598-0CFC-5BB7-D689E2FEE127}"/>
              </a:ext>
            </a:extLst>
          </p:cNvPr>
          <p:cNvSpPr txBox="1"/>
          <p:nvPr/>
        </p:nvSpPr>
        <p:spPr>
          <a:xfrm>
            <a:off x="8985721" y="1790463"/>
            <a:ext cx="2326440" cy="877163"/>
          </a:xfrm>
          <a:prstGeom prst="rect">
            <a:avLst/>
          </a:prstGeom>
          <a:solidFill>
            <a:schemeClr val="bg1"/>
          </a:solidFill>
          <a:ln w="28575" cap="flat">
            <a:solidFill>
              <a:srgbClr val="0C7A5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dirty="0" err="1">
                <a:sym typeface="Wingdings" pitchFamily="2" charset="2"/>
              </a:rPr>
              <a:t>Tỷ</a:t>
            </a:r>
            <a:r>
              <a:rPr lang="en-US" sz="1700" dirty="0">
                <a:sym typeface="Wingdings" pitchFamily="2" charset="2"/>
              </a:rPr>
              <a:t> </a:t>
            </a:r>
            <a:r>
              <a:rPr lang="en-US" sz="1700" dirty="0" err="1">
                <a:sym typeface="Wingdings" pitchFamily="2" charset="2"/>
              </a:rPr>
              <a:t>lệ</a:t>
            </a:r>
            <a:r>
              <a:rPr lang="en-US" sz="1700" dirty="0">
                <a:sym typeface="Wingdings" pitchFamily="2" charset="2"/>
              </a:rPr>
              <a:t> </a:t>
            </a:r>
            <a:r>
              <a:rPr lang="en-US" sz="1700" dirty="0" err="1">
                <a:sym typeface="Wingdings" pitchFamily="2" charset="2"/>
              </a:rPr>
              <a:t>sống</a:t>
            </a:r>
            <a:r>
              <a:rPr lang="en-US" sz="1700" dirty="0">
                <a:sym typeface="Wingdings" pitchFamily="2" charset="2"/>
              </a:rPr>
              <a:t> 33%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dirty="0" err="1">
                <a:sym typeface="Wingdings" pitchFamily="2" charset="2"/>
              </a:rPr>
              <a:t>Tăng</a:t>
            </a:r>
            <a:r>
              <a:rPr lang="en-US" sz="1700" dirty="0">
                <a:sym typeface="Wingdings" pitchFamily="2" charset="2"/>
              </a:rPr>
              <a:t> </a:t>
            </a:r>
            <a:r>
              <a:rPr lang="en-US" sz="1700" dirty="0" err="1">
                <a:sym typeface="Wingdings" pitchFamily="2" charset="2"/>
              </a:rPr>
              <a:t>tỷ</a:t>
            </a:r>
            <a:r>
              <a:rPr lang="en-US" sz="1700" dirty="0">
                <a:sym typeface="Wingdings" pitchFamily="2" charset="2"/>
              </a:rPr>
              <a:t> </a:t>
            </a:r>
            <a:r>
              <a:rPr lang="en-US" sz="1700" dirty="0" err="1">
                <a:sym typeface="Wingdings" pitchFamily="2" charset="2"/>
              </a:rPr>
              <a:t>lệ</a:t>
            </a:r>
            <a:r>
              <a:rPr lang="en-US" sz="1700" dirty="0">
                <a:sym typeface="Wingdings" pitchFamily="2" charset="2"/>
              </a:rPr>
              <a:t> </a:t>
            </a:r>
            <a:r>
              <a:rPr lang="en-US" sz="1700" dirty="0" err="1">
                <a:sym typeface="Wingdings" pitchFamily="2" charset="2"/>
              </a:rPr>
              <a:t>sinh</a:t>
            </a:r>
            <a:r>
              <a:rPr lang="en-US" sz="1700" dirty="0">
                <a:sym typeface="Wingdings" pitchFamily="2" charset="2"/>
              </a:rPr>
              <a:t> non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dirty="0" err="1">
                <a:sym typeface="Wingdings" pitchFamily="2" charset="2"/>
              </a:rPr>
              <a:t>Tổn</a:t>
            </a:r>
            <a:r>
              <a:rPr lang="en-US" sz="1700" dirty="0">
                <a:sym typeface="Wingdings" pitchFamily="2" charset="2"/>
              </a:rPr>
              <a:t> </a:t>
            </a:r>
            <a:r>
              <a:rPr lang="en-US" sz="1700" dirty="0" err="1">
                <a:sym typeface="Wingdings" pitchFamily="2" charset="2"/>
              </a:rPr>
              <a:t>thương</a:t>
            </a:r>
            <a:r>
              <a:rPr lang="en-US" sz="1700" dirty="0">
                <a:sym typeface="Wingdings" pitchFamily="2" charset="2"/>
              </a:rPr>
              <a:t> </a:t>
            </a:r>
            <a:r>
              <a:rPr lang="en-US" sz="1700" dirty="0" err="1">
                <a:sym typeface="Wingdings" pitchFamily="2" charset="2"/>
              </a:rPr>
              <a:t>khí</a:t>
            </a:r>
            <a:r>
              <a:rPr lang="en-US" sz="1700" dirty="0">
                <a:sym typeface="Wingdings" pitchFamily="2" charset="2"/>
              </a:rPr>
              <a:t> </a:t>
            </a:r>
            <a:r>
              <a:rPr lang="en-US" sz="1700" dirty="0" err="1">
                <a:sym typeface="Wingdings" pitchFamily="2" charset="2"/>
              </a:rPr>
              <a:t>quản</a:t>
            </a:r>
            <a:endParaRPr lang="en-US" sz="170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FDFECAD-EC43-AA02-77BD-F6CA00D7FB33}"/>
              </a:ext>
            </a:extLst>
          </p:cNvPr>
          <p:cNvSpPr/>
          <p:nvPr/>
        </p:nvSpPr>
        <p:spPr>
          <a:xfrm>
            <a:off x="5234887" y="2322432"/>
            <a:ext cx="400234" cy="40023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41728B8-9772-C311-D892-3E2993DDCBD7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5435004" y="746698"/>
            <a:ext cx="0" cy="1575734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:a16="http://schemas.microsoft.com/office/drawing/2014/main" id="{12F3D5A9-05CB-8C98-7187-6A560AF56570}"/>
              </a:ext>
            </a:extLst>
          </p:cNvPr>
          <p:cNvSpPr/>
          <p:nvPr/>
        </p:nvSpPr>
        <p:spPr>
          <a:xfrm>
            <a:off x="6390337" y="2290541"/>
            <a:ext cx="400234" cy="400234"/>
          </a:xfrm>
          <a:prstGeom prst="ellipse">
            <a:avLst/>
          </a:prstGeom>
          <a:solidFill>
            <a:srgbClr val="37B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DF5BDEF-B52A-E15C-41DD-80234C33EE78}"/>
              </a:ext>
            </a:extLst>
          </p:cNvPr>
          <p:cNvCxnSpPr>
            <a:cxnSpLocks/>
          </p:cNvCxnSpPr>
          <p:nvPr/>
        </p:nvCxnSpPr>
        <p:spPr>
          <a:xfrm flipV="1">
            <a:off x="6582475" y="204489"/>
            <a:ext cx="0" cy="2086052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ight Triangle 65">
            <a:extLst>
              <a:ext uri="{FF2B5EF4-FFF2-40B4-BE49-F238E27FC236}">
                <a16:creationId xmlns:a16="http://schemas.microsoft.com/office/drawing/2014/main" id="{AC698F38-131D-BACE-7CA1-835B774ADC2F}"/>
              </a:ext>
            </a:extLst>
          </p:cNvPr>
          <p:cNvSpPr/>
          <p:nvPr/>
        </p:nvSpPr>
        <p:spPr>
          <a:xfrm rot="13500000">
            <a:off x="5237225" y="567519"/>
            <a:ext cx="366367" cy="366367"/>
          </a:xfrm>
          <a:prstGeom prst="rtTriangle">
            <a:avLst/>
          </a:prstGeom>
          <a:solidFill>
            <a:schemeClr val="tx2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Right Triangle 66">
            <a:extLst>
              <a:ext uri="{FF2B5EF4-FFF2-40B4-BE49-F238E27FC236}">
                <a16:creationId xmlns:a16="http://schemas.microsoft.com/office/drawing/2014/main" id="{C5F84FE5-08D1-BF48-ED44-6E6A9697E3E3}"/>
              </a:ext>
            </a:extLst>
          </p:cNvPr>
          <p:cNvSpPr/>
          <p:nvPr/>
        </p:nvSpPr>
        <p:spPr>
          <a:xfrm rot="13500000">
            <a:off x="6407270" y="278050"/>
            <a:ext cx="366367" cy="366367"/>
          </a:xfrm>
          <a:prstGeom prst="rtTriangle">
            <a:avLst/>
          </a:prstGeom>
          <a:solidFill>
            <a:srgbClr val="37BF4E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Right Triangle 71">
            <a:extLst>
              <a:ext uri="{FF2B5EF4-FFF2-40B4-BE49-F238E27FC236}">
                <a16:creationId xmlns:a16="http://schemas.microsoft.com/office/drawing/2014/main" id="{9A07ECFA-FB0E-EBE5-06CA-225C57458D6F}"/>
              </a:ext>
            </a:extLst>
          </p:cNvPr>
          <p:cNvSpPr/>
          <p:nvPr/>
        </p:nvSpPr>
        <p:spPr>
          <a:xfrm rot="18900000">
            <a:off x="10050393" y="944541"/>
            <a:ext cx="197099" cy="197099"/>
          </a:xfrm>
          <a:prstGeom prst="rtTriangle">
            <a:avLst/>
          </a:prstGeom>
          <a:solidFill>
            <a:srgbClr val="37BF4E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Right Triangle 72">
            <a:extLst>
              <a:ext uri="{FF2B5EF4-FFF2-40B4-BE49-F238E27FC236}">
                <a16:creationId xmlns:a16="http://schemas.microsoft.com/office/drawing/2014/main" id="{BDF3F223-A29E-4AC1-1D09-55A118D99A7A}"/>
              </a:ext>
            </a:extLst>
          </p:cNvPr>
          <p:cNvSpPr/>
          <p:nvPr/>
        </p:nvSpPr>
        <p:spPr>
          <a:xfrm rot="18900000">
            <a:off x="10050393" y="1584816"/>
            <a:ext cx="197099" cy="197099"/>
          </a:xfrm>
          <a:prstGeom prst="rtTriangle">
            <a:avLst/>
          </a:prstGeom>
          <a:solidFill>
            <a:srgbClr val="37BF4E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9D4E34C-15CA-26BD-77EC-A30C10C0A0EE}"/>
              </a:ext>
            </a:extLst>
          </p:cNvPr>
          <p:cNvSpPr txBox="1"/>
          <p:nvPr/>
        </p:nvSpPr>
        <p:spPr>
          <a:xfrm>
            <a:off x="7205977" y="4105685"/>
            <a:ext cx="4612328" cy="2031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/>
              <a:t>Dụng</a:t>
            </a:r>
            <a:r>
              <a:rPr lang="en-US" sz="1800" b="1" dirty="0"/>
              <a:t> </a:t>
            </a:r>
            <a:r>
              <a:rPr lang="en-US" sz="1800" b="1" dirty="0" err="1"/>
              <a:t>cụ</a:t>
            </a:r>
            <a:r>
              <a:rPr lang="en-US" sz="1800" b="1" dirty="0"/>
              <a:t> </a:t>
            </a:r>
            <a:r>
              <a:rPr lang="en-US" sz="1800" b="1" dirty="0" err="1"/>
              <a:t>phẫu</a:t>
            </a:r>
            <a:r>
              <a:rPr lang="en-US" sz="1800" b="1" dirty="0"/>
              <a:t> </a:t>
            </a:r>
            <a:r>
              <a:rPr lang="en-US" sz="1800" b="1" dirty="0" err="1"/>
              <a:t>thuật</a:t>
            </a:r>
            <a:r>
              <a:rPr lang="en-US" sz="1800" dirty="0"/>
              <a:t>: </a:t>
            </a:r>
            <a:r>
              <a:rPr lang="en-US" sz="1800" dirty="0" err="1"/>
              <a:t>ống</a:t>
            </a:r>
            <a:r>
              <a:rPr lang="en-US" sz="1800" dirty="0"/>
              <a:t> soi 4.5mm </a:t>
            </a:r>
            <a:r>
              <a:rPr lang="en-US" sz="1800" dirty="0">
                <a:sym typeface="Wingdings" pitchFamily="2" charset="2"/>
              </a:rPr>
              <a:t> 3.3 mm </a:t>
            </a:r>
            <a:r>
              <a:rPr lang="en-US" sz="1800" dirty="0" err="1">
                <a:sym typeface="Wingdings" pitchFamily="2" charset="2"/>
              </a:rPr>
              <a:t>chuyên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dụng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/>
              <a:t>Cải</a:t>
            </a:r>
            <a:r>
              <a:rPr lang="en-US" sz="1800" b="1" dirty="0"/>
              <a:t> </a:t>
            </a:r>
            <a:r>
              <a:rPr lang="en-US" sz="1800" b="1" dirty="0" err="1"/>
              <a:t>tiến</a:t>
            </a:r>
            <a:r>
              <a:rPr lang="en-US" sz="1800" b="1" dirty="0"/>
              <a:t> </a:t>
            </a:r>
            <a:r>
              <a:rPr lang="en-US" sz="1800" b="1" dirty="0" err="1"/>
              <a:t>vật</a:t>
            </a:r>
            <a:r>
              <a:rPr lang="en-US" sz="1800" b="1" dirty="0"/>
              <a:t> </a:t>
            </a:r>
            <a:r>
              <a:rPr lang="en-US" sz="1800" b="1" dirty="0" err="1"/>
              <a:t>liệu</a:t>
            </a:r>
            <a:r>
              <a:rPr lang="en-US" sz="1800" b="1" dirty="0"/>
              <a:t> </a:t>
            </a:r>
            <a:r>
              <a:rPr lang="en-US" sz="1800" b="1" dirty="0" err="1"/>
              <a:t>bít</a:t>
            </a:r>
            <a:r>
              <a:rPr lang="en-US" sz="1800" b="1" dirty="0"/>
              <a:t> </a:t>
            </a:r>
            <a:r>
              <a:rPr lang="en-US" sz="1800" b="1" dirty="0" err="1"/>
              <a:t>tắc</a:t>
            </a:r>
            <a:r>
              <a:rPr lang="en-US" sz="1800" dirty="0"/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xốp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van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ô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endParaRPr lang="en-US" sz="18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b="1" dirty="0" err="1"/>
              <a:t>Đồng</a:t>
            </a:r>
            <a:r>
              <a:rPr lang="en-US" sz="1800" b="1" dirty="0"/>
              <a:t> </a:t>
            </a:r>
            <a:r>
              <a:rPr lang="en-US" sz="1800" b="1" dirty="0" err="1"/>
              <a:t>thuận</a:t>
            </a:r>
            <a:r>
              <a:rPr lang="en-US" sz="1800" b="1" dirty="0"/>
              <a:t> </a:t>
            </a:r>
            <a:r>
              <a:rPr lang="en-US" sz="1800" dirty="0" err="1"/>
              <a:t>hội</a:t>
            </a:r>
            <a:r>
              <a:rPr lang="en-US" sz="1800" dirty="0"/>
              <a:t> CDH </a:t>
            </a:r>
            <a:r>
              <a:rPr lang="en-US" sz="1800" dirty="0" err="1"/>
              <a:t>châu</a:t>
            </a:r>
            <a:r>
              <a:rPr lang="en-US" sz="1800" dirty="0"/>
              <a:t> </a:t>
            </a:r>
            <a:r>
              <a:rPr lang="en-US" sz="1800" dirty="0" err="1"/>
              <a:t>âu</a:t>
            </a:r>
            <a:r>
              <a:rPr lang="en-US" sz="1800" dirty="0"/>
              <a:t> </a:t>
            </a:r>
            <a:r>
              <a:rPr lang="en-US" sz="1800" dirty="0" err="1"/>
              <a:t>thực</a:t>
            </a:r>
            <a:r>
              <a:rPr lang="en-US" sz="1800" dirty="0"/>
              <a:t> </a:t>
            </a:r>
            <a:r>
              <a:rPr lang="en-US" sz="1800" dirty="0" err="1"/>
              <a:t>hiện</a:t>
            </a:r>
            <a:r>
              <a:rPr lang="en-US" sz="1800" dirty="0"/>
              <a:t> PT FETO </a:t>
            </a:r>
            <a:r>
              <a:rPr lang="en-US" sz="1800" dirty="0" err="1"/>
              <a:t>trong</a:t>
            </a:r>
            <a:r>
              <a:rPr lang="en-US" sz="1800" dirty="0"/>
              <a:t> </a:t>
            </a:r>
            <a:r>
              <a:rPr lang="en-US" sz="1800" dirty="0" err="1"/>
              <a:t>thử</a:t>
            </a:r>
            <a:r>
              <a:rPr lang="en-US" sz="1800" dirty="0"/>
              <a:t> </a:t>
            </a:r>
            <a:r>
              <a:rPr lang="en-US" sz="1800" dirty="0" err="1"/>
              <a:t>nghiệm</a:t>
            </a:r>
            <a:r>
              <a:rPr lang="en-US" sz="1800" dirty="0"/>
              <a:t> TOTAL (</a:t>
            </a:r>
            <a:r>
              <a:rPr lang="en-US" sz="1800" dirty="0" err="1"/>
              <a:t>Châu</a:t>
            </a:r>
            <a:r>
              <a:rPr lang="en-US" sz="1800" dirty="0"/>
              <a:t> </a:t>
            </a:r>
            <a:r>
              <a:rPr lang="en-US" sz="1800" dirty="0" err="1"/>
              <a:t>Âu</a:t>
            </a:r>
            <a:r>
              <a:rPr lang="en-US" sz="1800" dirty="0"/>
              <a:t>,</a:t>
            </a:r>
            <a:r>
              <a:rPr lang="vi-VN" sz="1800" dirty="0"/>
              <a:t> Úc, Hoa Kỳ và Nhật Bản </a:t>
            </a:r>
            <a:r>
              <a:rPr lang="en-US" sz="1800" dirty="0"/>
              <a:t>)</a:t>
            </a:r>
          </a:p>
        </p:txBody>
      </p:sp>
      <p:sp>
        <p:nvSpPr>
          <p:cNvPr id="80" name="sdfds 4">
            <a:extLst>
              <a:ext uri="{FF2B5EF4-FFF2-40B4-BE49-F238E27FC236}">
                <a16:creationId xmlns:a16="http://schemas.microsoft.com/office/drawing/2014/main" id="{FDB95EBD-B795-FB2E-6685-EFB1B5B91252}"/>
              </a:ext>
            </a:extLst>
          </p:cNvPr>
          <p:cNvSpPr>
            <a:spLocks/>
          </p:cNvSpPr>
          <p:nvPr/>
        </p:nvSpPr>
        <p:spPr bwMode="auto">
          <a:xfrm>
            <a:off x="311866" y="322462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648B946-3FE0-A3FC-C06B-2A37197C4414}"/>
              </a:ext>
            </a:extLst>
          </p:cNvPr>
          <p:cNvSpPr/>
          <p:nvPr/>
        </p:nvSpPr>
        <p:spPr>
          <a:xfrm>
            <a:off x="312959" y="4290557"/>
            <a:ext cx="2140054" cy="2613480"/>
          </a:xfrm>
          <a:prstGeom prst="rect">
            <a:avLst/>
          </a:prstGeom>
          <a:solidFill>
            <a:srgbClr val="99FFCC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2000" dirty="0">
              <a:solidFill>
                <a:srgbClr val="595959"/>
              </a:solidFill>
            </a:endParaRPr>
          </a:p>
        </p:txBody>
      </p:sp>
      <p:sp>
        <p:nvSpPr>
          <p:cNvPr id="82" name="fdg 2">
            <a:extLst>
              <a:ext uri="{FF2B5EF4-FFF2-40B4-BE49-F238E27FC236}">
                <a16:creationId xmlns:a16="http://schemas.microsoft.com/office/drawing/2014/main" id="{A1124737-D6B9-5EED-FE22-C24E2E29FD55}"/>
              </a:ext>
            </a:extLst>
          </p:cNvPr>
          <p:cNvSpPr>
            <a:spLocks/>
          </p:cNvSpPr>
          <p:nvPr/>
        </p:nvSpPr>
        <p:spPr bwMode="auto">
          <a:xfrm flipV="1">
            <a:off x="311866" y="429142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00CC9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AB962C5-190E-5102-7E91-0EEE03A30161}"/>
              </a:ext>
            </a:extLst>
          </p:cNvPr>
          <p:cNvSpPr txBox="1"/>
          <p:nvPr/>
        </p:nvSpPr>
        <p:spPr>
          <a:xfrm>
            <a:off x="834306" y="3813503"/>
            <a:ext cx="10951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Roboto"/>
              </a:rPr>
              <a:t>Năm</a:t>
            </a:r>
            <a:endParaRPr lang="en-US" sz="3200" b="1" dirty="0">
              <a:solidFill>
                <a:schemeClr val="tx1"/>
              </a:solidFill>
              <a:latin typeface="Roboto"/>
            </a:endParaRP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Roboto"/>
              </a:rPr>
              <a:t>2002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F30D2B0-497B-40C2-5A29-22C61F1273E0}"/>
              </a:ext>
            </a:extLst>
          </p:cNvPr>
          <p:cNvSpPr txBox="1"/>
          <p:nvPr/>
        </p:nvSpPr>
        <p:spPr>
          <a:xfrm>
            <a:off x="2641759" y="3113673"/>
            <a:ext cx="1958941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2000" dirty="0" err="1"/>
              <a:t>Phẫu</a:t>
            </a:r>
            <a:r>
              <a:rPr lang="en-US" sz="2000" dirty="0"/>
              <a:t> </a:t>
            </a:r>
            <a:r>
              <a:rPr lang="en-US" sz="2000" dirty="0" err="1"/>
              <a:t>thuật</a:t>
            </a:r>
            <a:r>
              <a:rPr lang="en-US" sz="2000" dirty="0"/>
              <a:t> </a:t>
            </a:r>
            <a:r>
              <a:rPr lang="en-US" sz="2000" dirty="0" err="1"/>
              <a:t>tắc</a:t>
            </a:r>
            <a:r>
              <a:rPr lang="en-US" sz="2000" dirty="0"/>
              <a:t> </a:t>
            </a:r>
            <a:r>
              <a:rPr lang="en-US" sz="2000" dirty="0" err="1"/>
              <a:t>khí</a:t>
            </a:r>
            <a:r>
              <a:rPr lang="en-US" sz="2000" dirty="0"/>
              <a:t> </a:t>
            </a:r>
            <a:r>
              <a:rPr lang="en-US" sz="2000" dirty="0" err="1"/>
              <a:t>quản</a:t>
            </a:r>
            <a:r>
              <a:rPr lang="en-US" sz="2000" dirty="0"/>
              <a:t> </a:t>
            </a:r>
            <a:r>
              <a:rPr lang="en-US" sz="2000" dirty="0" err="1"/>
              <a:t>đầu</a:t>
            </a:r>
            <a:r>
              <a:rPr lang="en-US" sz="2000" dirty="0"/>
              <a:t> </a:t>
            </a:r>
            <a:r>
              <a:rPr lang="en-US" sz="2000" dirty="0" err="1"/>
              <a:t>tiên</a:t>
            </a:r>
            <a:r>
              <a:rPr lang="en-US" sz="2000" dirty="0"/>
              <a:t> </a:t>
            </a:r>
            <a:r>
              <a:rPr lang="en-US" sz="2000" dirty="0" err="1"/>
              <a:t>trên</a:t>
            </a:r>
            <a:r>
              <a:rPr lang="en-US" sz="2000" dirty="0"/>
              <a:t> </a:t>
            </a:r>
            <a:r>
              <a:rPr lang="en-US" sz="2000" dirty="0" err="1"/>
              <a:t>người</a:t>
            </a:r>
            <a:endParaRPr lang="en-US" sz="2000" dirty="0"/>
          </a:p>
          <a:p>
            <a:pPr algn="l"/>
            <a:r>
              <a:rPr lang="en-US" sz="2000" dirty="0" err="1"/>
              <a:t>nội</a:t>
            </a:r>
            <a:r>
              <a:rPr lang="en-US" sz="2000" dirty="0"/>
              <a:t> soi qua </a:t>
            </a:r>
            <a:r>
              <a:rPr lang="en-US" sz="2000" dirty="0" err="1"/>
              <a:t>cơ</a:t>
            </a:r>
            <a:r>
              <a:rPr lang="en-US" sz="2000" dirty="0"/>
              <a:t> TC</a:t>
            </a:r>
          </a:p>
        </p:txBody>
      </p:sp>
      <p:sp>
        <p:nvSpPr>
          <p:cNvPr id="85" name="sdfds 2">
            <a:extLst>
              <a:ext uri="{FF2B5EF4-FFF2-40B4-BE49-F238E27FC236}">
                <a16:creationId xmlns:a16="http://schemas.microsoft.com/office/drawing/2014/main" id="{021C908C-2EE0-733C-62F0-AFC1238FDCF7}"/>
              </a:ext>
            </a:extLst>
          </p:cNvPr>
          <p:cNvSpPr>
            <a:spLocks/>
          </p:cNvSpPr>
          <p:nvPr/>
        </p:nvSpPr>
        <p:spPr bwMode="auto">
          <a:xfrm>
            <a:off x="4791633" y="3217956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4E2F043-8B39-B637-60FC-087B7F199CBF}"/>
              </a:ext>
            </a:extLst>
          </p:cNvPr>
          <p:cNvSpPr/>
          <p:nvPr/>
        </p:nvSpPr>
        <p:spPr>
          <a:xfrm>
            <a:off x="4782034" y="4291034"/>
            <a:ext cx="2140054" cy="2589201"/>
          </a:xfrm>
          <a:prstGeom prst="rect">
            <a:avLst/>
          </a:prstGeom>
          <a:solidFill>
            <a:srgbClr val="EAC1FF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2000" dirty="0">
              <a:solidFill>
                <a:srgbClr val="595959"/>
              </a:solidFill>
            </a:endParaRPr>
          </a:p>
        </p:txBody>
      </p:sp>
      <p:sp>
        <p:nvSpPr>
          <p:cNvPr id="87" name="fdg 4">
            <a:extLst>
              <a:ext uri="{FF2B5EF4-FFF2-40B4-BE49-F238E27FC236}">
                <a16:creationId xmlns:a16="http://schemas.microsoft.com/office/drawing/2014/main" id="{53D4F25D-7A68-17CD-9EA9-5015F224D8BA}"/>
              </a:ext>
            </a:extLst>
          </p:cNvPr>
          <p:cNvSpPr>
            <a:spLocks/>
          </p:cNvSpPr>
          <p:nvPr/>
        </p:nvSpPr>
        <p:spPr bwMode="auto">
          <a:xfrm flipV="1">
            <a:off x="4791633" y="4284756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9933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7841116-5C0A-E81F-8BCB-BB7EFF2FD4E8}"/>
              </a:ext>
            </a:extLst>
          </p:cNvPr>
          <p:cNvSpPr txBox="1"/>
          <p:nvPr/>
        </p:nvSpPr>
        <p:spPr>
          <a:xfrm>
            <a:off x="5247497" y="3783323"/>
            <a:ext cx="11400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Roboto"/>
              </a:rPr>
              <a:t>2002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Roboto"/>
              </a:rPr>
              <a:t>- nay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1E1B08B-73FC-5D01-B13A-3D527BD36667}"/>
              </a:ext>
            </a:extLst>
          </p:cNvPr>
          <p:cNvSpPr txBox="1"/>
          <p:nvPr/>
        </p:nvSpPr>
        <p:spPr>
          <a:xfrm>
            <a:off x="2633254" y="4945320"/>
            <a:ext cx="1955860" cy="1477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800" dirty="0"/>
              <a:t>8 Bn </a:t>
            </a:r>
            <a:r>
              <a:rPr lang="en-US" sz="1800" dirty="0" err="1"/>
              <a:t>đầu</a:t>
            </a:r>
            <a:r>
              <a:rPr lang="en-US" sz="1800" dirty="0"/>
              <a:t> </a:t>
            </a:r>
            <a:r>
              <a:rPr lang="en-US" sz="1800" dirty="0" err="1"/>
              <a:t>tiên</a:t>
            </a:r>
            <a:r>
              <a:rPr lang="en-US" sz="1800" dirty="0"/>
              <a:t> </a:t>
            </a:r>
            <a:r>
              <a:rPr lang="en-US" sz="1800" dirty="0" err="1"/>
              <a:t>tỷ</a:t>
            </a:r>
            <a:r>
              <a:rPr lang="en-US" sz="1800" dirty="0"/>
              <a:t> </a:t>
            </a:r>
            <a:r>
              <a:rPr lang="en-US" sz="1800" dirty="0" err="1"/>
              <a:t>lệ</a:t>
            </a:r>
            <a:r>
              <a:rPr lang="en-US" sz="1800" dirty="0"/>
              <a:t> </a:t>
            </a:r>
            <a:r>
              <a:rPr lang="en-US" sz="1800" dirty="0" err="1"/>
              <a:t>sống</a:t>
            </a:r>
            <a:r>
              <a:rPr lang="en-US" sz="1800" dirty="0"/>
              <a:t> 75% vs 15% </a:t>
            </a:r>
            <a:r>
              <a:rPr lang="en-US" sz="1800" dirty="0" err="1"/>
              <a:t>thắtt</a:t>
            </a:r>
            <a:r>
              <a:rPr lang="en-US" sz="1800" dirty="0"/>
              <a:t> </a:t>
            </a:r>
            <a:r>
              <a:rPr lang="en-US" sz="1800" dirty="0" err="1"/>
              <a:t>khí</a:t>
            </a:r>
            <a:r>
              <a:rPr lang="en-US" sz="1800" dirty="0"/>
              <a:t> </a:t>
            </a:r>
            <a:r>
              <a:rPr lang="en-US" sz="1800" dirty="0" err="1"/>
              <a:t>quản</a:t>
            </a:r>
            <a:r>
              <a:rPr lang="en-US" sz="1800" dirty="0"/>
              <a:t> </a:t>
            </a:r>
            <a:r>
              <a:rPr lang="en-US" sz="1800" dirty="0" err="1"/>
              <a:t>mở</a:t>
            </a:r>
            <a:r>
              <a:rPr lang="en-US" sz="1800" dirty="0"/>
              <a:t> (n=13) vs 38% ở </a:t>
            </a:r>
            <a:r>
              <a:rPr lang="en-US" sz="1800" dirty="0" err="1"/>
              <a:t>nhóm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en-US" sz="1800" dirty="0" err="1"/>
              <a:t>sinh</a:t>
            </a:r>
            <a:endParaRPr lang="en-US" sz="1800" dirty="0"/>
          </a:p>
        </p:txBody>
      </p:sp>
      <p:sp>
        <p:nvSpPr>
          <p:cNvPr id="91" name="Arrow: Down 90">
            <a:extLst>
              <a:ext uri="{FF2B5EF4-FFF2-40B4-BE49-F238E27FC236}">
                <a16:creationId xmlns:a16="http://schemas.microsoft.com/office/drawing/2014/main" id="{3D487D75-1877-9026-DDCE-F49C156F42CA}"/>
              </a:ext>
            </a:extLst>
          </p:cNvPr>
          <p:cNvSpPr/>
          <p:nvPr/>
        </p:nvSpPr>
        <p:spPr>
          <a:xfrm>
            <a:off x="3425026" y="4506499"/>
            <a:ext cx="400620" cy="391006"/>
          </a:xfrm>
          <a:prstGeom prst="downArrow">
            <a:avLst/>
          </a:prstGeom>
          <a:solidFill>
            <a:srgbClr val="FF000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71D1EA7-3246-D3F2-9CD0-EF9B0EEB5552}"/>
              </a:ext>
            </a:extLst>
          </p:cNvPr>
          <p:cNvSpPr txBox="1"/>
          <p:nvPr/>
        </p:nvSpPr>
        <p:spPr>
          <a:xfrm>
            <a:off x="7144581" y="3168452"/>
            <a:ext cx="3860395" cy="800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 err="1"/>
              <a:t>Cải</a:t>
            </a:r>
            <a:r>
              <a:rPr lang="en-US" dirty="0"/>
              <a:t> </a:t>
            </a:r>
            <a:r>
              <a:rPr lang="en-US" dirty="0" err="1"/>
              <a:t>tiến</a:t>
            </a:r>
            <a:r>
              <a:rPr lang="en-US" dirty="0"/>
              <a:t> </a:t>
            </a:r>
            <a:r>
              <a:rPr lang="en-US" dirty="0" err="1"/>
              <a:t>phương</a:t>
            </a:r>
            <a:r>
              <a:rPr lang="en-US" dirty="0"/>
              <a:t> </a:t>
            </a:r>
            <a:r>
              <a:rPr lang="en-US" dirty="0" err="1"/>
              <a:t>pháp</a:t>
            </a:r>
            <a:r>
              <a:rPr lang="en-US" dirty="0"/>
              <a:t> </a:t>
            </a:r>
            <a:r>
              <a:rPr lang="en-US" dirty="0" err="1"/>
              <a:t>nội</a:t>
            </a:r>
            <a:r>
              <a:rPr lang="en-US" dirty="0"/>
              <a:t> soi: </a:t>
            </a:r>
          </a:p>
          <a:p>
            <a:r>
              <a:rPr lang="en-US" b="1" dirty="0" err="1">
                <a:sym typeface="Wingdings" pitchFamily="2" charset="2"/>
              </a:rPr>
              <a:t>Nội</a:t>
            </a:r>
            <a:r>
              <a:rPr lang="en-US" b="1" dirty="0">
                <a:sym typeface="Wingdings" pitchFamily="2" charset="2"/>
              </a:rPr>
              <a:t> soi qua da </a:t>
            </a:r>
            <a:r>
              <a:rPr lang="en-US" b="1" dirty="0"/>
              <a:t>(FETO) </a:t>
            </a:r>
          </a:p>
        </p:txBody>
      </p:sp>
    </p:spTree>
    <p:extLst>
      <p:ext uri="{BB962C8B-B14F-4D97-AF65-F5344CB8AC3E}">
        <p14:creationId xmlns:p14="http://schemas.microsoft.com/office/powerpoint/2010/main" val="376408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11" grpId="0" animBg="1"/>
      <p:bldP spid="80" grpId="0" animBg="1"/>
      <p:bldP spid="81" grpId="0" animBg="1"/>
      <p:bldP spid="82" grpId="0" animBg="1"/>
      <p:bldP spid="85" grpId="0" animBg="1"/>
      <p:bldP spid="86" grpId="0" animBg="1"/>
      <p:bldP spid="8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C8AC885-3B41-371F-4CD0-C8EBB682F271}"/>
              </a:ext>
            </a:extLst>
          </p:cNvPr>
          <p:cNvGrpSpPr/>
          <p:nvPr/>
        </p:nvGrpSpPr>
        <p:grpSpPr>
          <a:xfrm>
            <a:off x="407466" y="1600200"/>
            <a:ext cx="589804" cy="728170"/>
            <a:chOff x="1994399" y="2158871"/>
            <a:chExt cx="589804" cy="72817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4B7B8EB-CCE7-B87C-B3BA-E5C44FE9A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4399" y="2158871"/>
              <a:ext cx="459824" cy="728170"/>
            </a:xfrm>
            <a:custGeom>
              <a:avLst/>
              <a:gdLst>
                <a:gd name="T0" fmla="*/ 139 w 139"/>
                <a:gd name="T1" fmla="*/ 218 h 218"/>
                <a:gd name="T2" fmla="*/ 139 w 139"/>
                <a:gd name="T3" fmla="*/ 0 h 218"/>
                <a:gd name="T4" fmla="*/ 109 w 139"/>
                <a:gd name="T5" fmla="*/ 0 h 218"/>
                <a:gd name="T6" fmla="*/ 0 w 139"/>
                <a:gd name="T7" fmla="*/ 109 h 218"/>
                <a:gd name="T8" fmla="*/ 0 w 139"/>
                <a:gd name="T9" fmla="*/ 109 h 218"/>
                <a:gd name="T10" fmla="*/ 109 w 139"/>
                <a:gd name="T11" fmla="*/ 218 h 218"/>
                <a:gd name="T12" fmla="*/ 139 w 139"/>
                <a:gd name="T13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218">
                  <a:moveTo>
                    <a:pt x="139" y="218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49" y="0"/>
                    <a:pt x="0" y="49"/>
                    <a:pt x="0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69"/>
                    <a:pt x="49" y="218"/>
                    <a:pt x="109" y="218"/>
                  </a:cubicBezTo>
                  <a:lnTo>
                    <a:pt x="139" y="2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087517D4-F853-8D49-1149-E4C5AAC74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884" y="2158871"/>
              <a:ext cx="166319" cy="72817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A5E70A10-8924-DA20-4ED1-0A8220C1D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4399" y="2523655"/>
              <a:ext cx="585611" cy="363386"/>
            </a:xfrm>
            <a:custGeom>
              <a:avLst/>
              <a:gdLst>
                <a:gd name="T0" fmla="*/ 0 w 177"/>
                <a:gd name="T1" fmla="*/ 0 h 109"/>
                <a:gd name="T2" fmla="*/ 177 w 177"/>
                <a:gd name="T3" fmla="*/ 0 h 109"/>
                <a:gd name="T4" fmla="*/ 177 w 177"/>
                <a:gd name="T5" fmla="*/ 109 h 109"/>
                <a:gd name="T6" fmla="*/ 139 w 177"/>
                <a:gd name="T7" fmla="*/ 109 h 109"/>
                <a:gd name="T8" fmla="*/ 128 w 177"/>
                <a:gd name="T9" fmla="*/ 109 h 109"/>
                <a:gd name="T10" fmla="*/ 109 w 177"/>
                <a:gd name="T11" fmla="*/ 109 h 109"/>
                <a:gd name="T12" fmla="*/ 0 w 177"/>
                <a:gd name="T1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109">
                  <a:moveTo>
                    <a:pt x="0" y="0"/>
                  </a:moveTo>
                  <a:cubicBezTo>
                    <a:pt x="177" y="0"/>
                    <a:pt x="177" y="0"/>
                    <a:pt x="177" y="0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39" y="109"/>
                    <a:pt x="139" y="109"/>
                    <a:pt x="139" y="109"/>
                  </a:cubicBezTo>
                  <a:cubicBezTo>
                    <a:pt x="128" y="109"/>
                    <a:pt x="128" y="109"/>
                    <a:pt x="128" y="109"/>
                  </a:cubicBezTo>
                  <a:cubicBezTo>
                    <a:pt x="109" y="109"/>
                    <a:pt x="109" y="109"/>
                    <a:pt x="109" y="109"/>
                  </a:cubicBezTo>
                  <a:cubicBezTo>
                    <a:pt x="49" y="109"/>
                    <a:pt x="0" y="60"/>
                    <a:pt x="0" y="0"/>
                  </a:cubicBezTo>
                  <a:close/>
                </a:path>
              </a:pathLst>
            </a:cu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9" name="Rectangle 7">
            <a:extLst>
              <a:ext uri="{FF2B5EF4-FFF2-40B4-BE49-F238E27FC236}">
                <a16:creationId xmlns:a16="http://schemas.microsoft.com/office/drawing/2014/main" id="{947C34E0-77E6-2282-1700-F73F52345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997" y="1600200"/>
            <a:ext cx="2351993" cy="728170"/>
          </a:xfrm>
          <a:prstGeom prst="rect">
            <a:avLst/>
          </a:prstGeom>
          <a:solidFill>
            <a:srgbClr val="F23B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id-ID" dirty="0">
              <a:solidFill>
                <a:prstClr val="white"/>
              </a:solidFill>
              <a:latin typeface="Lato Bold" panose="020F0802020204030203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7136E95D-2893-3A5E-C816-3FC3A0B7C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997" y="1964984"/>
            <a:ext cx="2351993" cy="363386"/>
          </a:xfrm>
          <a:prstGeom prst="rect">
            <a:avLst/>
          </a:prstGeom>
          <a:solidFill>
            <a:srgbClr val="333333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1424B694-CC79-58B0-42D5-B0C8040B5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990" y="1600200"/>
            <a:ext cx="1703151" cy="728170"/>
          </a:xfrm>
          <a:prstGeom prst="rect">
            <a:avLst/>
          </a:prstGeom>
          <a:solidFill>
            <a:srgbClr val="FFCF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id-ID" dirty="0">
              <a:solidFill>
                <a:prstClr val="white"/>
              </a:solidFill>
              <a:latin typeface="Lato Bold" panose="020F0802020204030203" pitchFamily="34" charset="0"/>
            </a:endParaRPr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36F3C4AB-311E-F775-8CDB-C4F8EED05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990" y="1964984"/>
            <a:ext cx="1703151" cy="363386"/>
          </a:xfrm>
          <a:prstGeom prst="rect">
            <a:avLst/>
          </a:prstGeom>
          <a:solidFill>
            <a:srgbClr val="333333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4D512D-4AB8-35B8-2865-83EE27447BA5}"/>
              </a:ext>
            </a:extLst>
          </p:cNvPr>
          <p:cNvGrpSpPr/>
          <p:nvPr/>
        </p:nvGrpSpPr>
        <p:grpSpPr>
          <a:xfrm>
            <a:off x="5021141" y="1600200"/>
            <a:ext cx="3920610" cy="728170"/>
            <a:chOff x="5294624" y="4285619"/>
            <a:chExt cx="383237" cy="532444"/>
          </a:xfrm>
        </p:grpSpPr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E9584B2D-972D-3108-D3F0-A5853DF150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4624" y="4285619"/>
              <a:ext cx="383237" cy="532444"/>
            </a:xfrm>
            <a:prstGeom prst="rect">
              <a:avLst/>
            </a:prstGeom>
            <a:solidFill>
              <a:srgbClr val="00BB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dirty="0">
                <a:solidFill>
                  <a:prstClr val="white"/>
                </a:solidFill>
                <a:latin typeface="Lato Bold" panose="020F0802020204030203" pitchFamily="34" charset="0"/>
              </a:endParaRPr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FBA262C2-E79D-AF4C-BDA0-EE8A8C3BF0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4624" y="4552352"/>
              <a:ext cx="383237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>
                <a:solidFill>
                  <a:prstClr val="black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901541-7E6E-CBAA-0C52-6714B4B29155}"/>
              </a:ext>
            </a:extLst>
          </p:cNvPr>
          <p:cNvGrpSpPr/>
          <p:nvPr/>
        </p:nvGrpSpPr>
        <p:grpSpPr>
          <a:xfrm>
            <a:off x="8941753" y="1600200"/>
            <a:ext cx="1410231" cy="728170"/>
            <a:chOff x="5677862" y="4285619"/>
            <a:chExt cx="382215" cy="532444"/>
          </a:xfrm>
        </p:grpSpPr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2DCFACD1-9E3D-E024-7E06-2FDB940EC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7862" y="4285619"/>
              <a:ext cx="382215" cy="532444"/>
            </a:xfrm>
            <a:prstGeom prst="rect">
              <a:avLst/>
            </a:prstGeom>
            <a:solidFill>
              <a:srgbClr val="9379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dirty="0">
                <a:solidFill>
                  <a:prstClr val="white"/>
                </a:solidFill>
                <a:latin typeface="Lato Bold" panose="020F0802020204030203" pitchFamily="34" charset="0"/>
              </a:endParaRPr>
            </a:p>
          </p:txBody>
        </p:sp>
        <p:sp>
          <p:nvSpPr>
            <p:cNvPr id="19" name="Rectangle 15">
              <a:extLst>
                <a:ext uri="{FF2B5EF4-FFF2-40B4-BE49-F238E27FC236}">
                  <a16:creationId xmlns:a16="http://schemas.microsoft.com/office/drawing/2014/main" id="{903E591C-32A2-62A2-5FBD-FEC043BF5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7862" y="4552352"/>
              <a:ext cx="382215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C5AEB0-803B-5A6C-3D7D-0A92D5D1C511}"/>
              </a:ext>
            </a:extLst>
          </p:cNvPr>
          <p:cNvGrpSpPr/>
          <p:nvPr/>
        </p:nvGrpSpPr>
        <p:grpSpPr>
          <a:xfrm>
            <a:off x="10333091" y="1600200"/>
            <a:ext cx="1013398" cy="728170"/>
            <a:chOff x="6060077" y="4285619"/>
            <a:chExt cx="382215" cy="532444"/>
          </a:xfrm>
        </p:grpSpPr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CD5EA875-3039-AF26-4B0D-D1D54CEB2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0077" y="4285619"/>
              <a:ext cx="382215" cy="532444"/>
            </a:xfrm>
            <a:prstGeom prst="rect">
              <a:avLst/>
            </a:prstGeom>
            <a:solidFill>
              <a:srgbClr val="B2D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dirty="0">
                <a:solidFill>
                  <a:prstClr val="white"/>
                </a:solidFill>
                <a:latin typeface="Lato Bold" panose="020F0802020204030203" pitchFamily="34" charset="0"/>
              </a:endParaRPr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DC7F998D-60F1-D273-5E72-249A4F994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0077" y="4552352"/>
              <a:ext cx="382215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02F3743-7F28-2319-D953-4A342C2D8EEB}"/>
              </a:ext>
            </a:extLst>
          </p:cNvPr>
          <p:cNvGrpSpPr/>
          <p:nvPr/>
        </p:nvGrpSpPr>
        <p:grpSpPr>
          <a:xfrm>
            <a:off x="11346489" y="1600200"/>
            <a:ext cx="661734" cy="728170"/>
            <a:chOff x="7739063" y="3990975"/>
            <a:chExt cx="414338" cy="827088"/>
          </a:xfrm>
        </p:grpSpPr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E728B2D-75CB-CA9E-3E45-99ADD361F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9063" y="3990975"/>
              <a:ext cx="414338" cy="827088"/>
            </a:xfrm>
            <a:custGeom>
              <a:avLst/>
              <a:gdLst>
                <a:gd name="T0" fmla="*/ 261 w 261"/>
                <a:gd name="T1" fmla="*/ 261 h 521"/>
                <a:gd name="T2" fmla="*/ 0 w 261"/>
                <a:gd name="T3" fmla="*/ 0 h 521"/>
                <a:gd name="T4" fmla="*/ 0 w 261"/>
                <a:gd name="T5" fmla="*/ 521 h 521"/>
                <a:gd name="T6" fmla="*/ 261 w 261"/>
                <a:gd name="T7" fmla="*/ 261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" h="521">
                  <a:moveTo>
                    <a:pt x="261" y="261"/>
                  </a:moveTo>
                  <a:lnTo>
                    <a:pt x="0" y="0"/>
                  </a:lnTo>
                  <a:lnTo>
                    <a:pt x="0" y="521"/>
                  </a:lnTo>
                  <a:lnTo>
                    <a:pt x="261" y="261"/>
                  </a:lnTo>
                  <a:close/>
                </a:path>
              </a:pathLst>
            </a:custGeom>
            <a:solidFill>
              <a:srgbClr val="ECA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8F47C61D-0039-EF0C-8F0B-6325B27CA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7988" y="4283075"/>
              <a:ext cx="125413" cy="242888"/>
            </a:xfrm>
            <a:custGeom>
              <a:avLst/>
              <a:gdLst>
                <a:gd name="T0" fmla="*/ 79 w 79"/>
                <a:gd name="T1" fmla="*/ 77 h 153"/>
                <a:gd name="T2" fmla="*/ 0 w 79"/>
                <a:gd name="T3" fmla="*/ 153 h 153"/>
                <a:gd name="T4" fmla="*/ 0 w 79"/>
                <a:gd name="T5" fmla="*/ 0 h 153"/>
                <a:gd name="T6" fmla="*/ 0 w 79"/>
                <a:gd name="T7" fmla="*/ 0 h 153"/>
                <a:gd name="T8" fmla="*/ 79 w 79"/>
                <a:gd name="T9" fmla="*/ 7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53">
                  <a:moveTo>
                    <a:pt x="79" y="77"/>
                  </a:moveTo>
                  <a:lnTo>
                    <a:pt x="0" y="153"/>
                  </a:lnTo>
                  <a:lnTo>
                    <a:pt x="0" y="0"/>
                  </a:lnTo>
                  <a:lnTo>
                    <a:pt x="0" y="0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A01904CE-9AF0-9CDF-C382-F8964DC40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9063" y="4405313"/>
              <a:ext cx="414338" cy="412750"/>
            </a:xfrm>
            <a:custGeom>
              <a:avLst/>
              <a:gdLst>
                <a:gd name="T0" fmla="*/ 261 w 261"/>
                <a:gd name="T1" fmla="*/ 0 h 260"/>
                <a:gd name="T2" fmla="*/ 0 w 261"/>
                <a:gd name="T3" fmla="*/ 260 h 260"/>
                <a:gd name="T4" fmla="*/ 0 w 261"/>
                <a:gd name="T5" fmla="*/ 0 h 260"/>
                <a:gd name="T6" fmla="*/ 261 w 261"/>
                <a:gd name="T7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" h="260">
                  <a:moveTo>
                    <a:pt x="261" y="0"/>
                  </a:moveTo>
                  <a:lnTo>
                    <a:pt x="0" y="260"/>
                  </a:lnTo>
                  <a:lnTo>
                    <a:pt x="0" y="0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52" name="Arrow: Pentagon 51">
            <a:extLst>
              <a:ext uri="{FF2B5EF4-FFF2-40B4-BE49-F238E27FC236}">
                <a16:creationId xmlns:a16="http://schemas.microsoft.com/office/drawing/2014/main" id="{61CE7CF0-6E9E-F4C7-56CC-729D04A1018E}"/>
              </a:ext>
            </a:extLst>
          </p:cNvPr>
          <p:cNvSpPr/>
          <p:nvPr/>
        </p:nvSpPr>
        <p:spPr>
          <a:xfrm>
            <a:off x="0" y="0"/>
            <a:ext cx="10801350" cy="1143000"/>
          </a:xfrm>
          <a:prstGeom prst="homePlate">
            <a:avLst/>
          </a:prstGeom>
          <a:solidFill>
            <a:srgbClr val="00206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0D01EA31-C0F6-F8F2-FC08-88064404CD3D}"/>
              </a:ext>
            </a:extLst>
          </p:cNvPr>
          <p:cNvSpPr txBox="1">
            <a:spLocks/>
          </p:cNvSpPr>
          <p:nvPr/>
        </p:nvSpPr>
        <p:spPr>
          <a:xfrm>
            <a:off x="247650" y="141555"/>
            <a:ext cx="11163300" cy="783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8518" tIns="58518" rIns="58518" bIns="58518" anchor="ctr">
            <a:normAutofit/>
          </a:bodyPr>
          <a:lstStyle>
            <a:lvl1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5pPr>
            <a:lvl6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6pPr>
            <a:lvl7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7pPr>
            <a:lvl8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8pPr>
            <a:lvl9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vi-VN" sz="4000" b="1" dirty="0">
                <a:solidFill>
                  <a:schemeClr val="bg1"/>
                </a:solidFill>
              </a:rPr>
              <a:t>ĐIỀU TRỊ TRƯỚC SINH – PHẪU THUẬT NỘI SOI</a:t>
            </a:r>
            <a:endParaRPr lang="en-US" sz="4000" b="1" dirty="0">
              <a:solidFill>
                <a:schemeClr val="bg1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2FB09E9-6765-354B-2A80-80119696C99E}"/>
              </a:ext>
            </a:extLst>
          </p:cNvPr>
          <p:cNvGrpSpPr/>
          <p:nvPr/>
        </p:nvGrpSpPr>
        <p:grpSpPr>
          <a:xfrm>
            <a:off x="8928443" y="2551357"/>
            <a:ext cx="1423541" cy="4065769"/>
            <a:chOff x="7098928" y="2551357"/>
            <a:chExt cx="1423541" cy="4065769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8E9319A-5490-B022-6BAB-0EDD352D1691}"/>
                </a:ext>
              </a:extLst>
            </p:cNvPr>
            <p:cNvGrpSpPr/>
            <p:nvPr/>
          </p:nvGrpSpPr>
          <p:grpSpPr>
            <a:xfrm>
              <a:off x="7540429" y="2551357"/>
              <a:ext cx="551992" cy="2174827"/>
              <a:chOff x="7540429" y="2873726"/>
              <a:chExt cx="551992" cy="2174827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D76AE83-8C67-9E40-332B-9BCCC2B46878}"/>
                  </a:ext>
                </a:extLst>
              </p:cNvPr>
              <p:cNvCxnSpPr/>
              <p:nvPr/>
            </p:nvCxnSpPr>
            <p:spPr>
              <a:xfrm flipV="1">
                <a:off x="7816426" y="2873726"/>
                <a:ext cx="0" cy="1848567"/>
              </a:xfrm>
              <a:prstGeom prst="line">
                <a:avLst/>
              </a:prstGeom>
              <a:ln>
                <a:solidFill>
                  <a:srgbClr val="937963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AD1A2346-6591-D632-6DCB-9C17DB25D7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0429" y="4496561"/>
                <a:ext cx="551992" cy="551992"/>
              </a:xfrm>
              <a:prstGeom prst="ellipse">
                <a:avLst/>
              </a:prstGeom>
              <a:solidFill>
                <a:srgbClr val="9379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AU" dirty="0">
                  <a:solidFill>
                    <a:prstClr val="white"/>
                  </a:solidFill>
                  <a:latin typeface="FontAwesome" pitchFamily="2" charset="0"/>
                </a:endParaRPr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29D9A88-1EBA-A52A-40ED-EF2570BEC875}"/>
                </a:ext>
              </a:extLst>
            </p:cNvPr>
            <p:cNvSpPr txBox="1"/>
            <p:nvPr/>
          </p:nvSpPr>
          <p:spPr>
            <a:xfrm>
              <a:off x="7098928" y="4801244"/>
              <a:ext cx="1423541" cy="18158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2800" b="1" dirty="0"/>
                <a:t>Qui </a:t>
              </a:r>
              <a:r>
                <a:rPr lang="en-US" sz="2800" b="1" dirty="0" err="1"/>
                <a:t>trình</a:t>
              </a:r>
              <a:r>
                <a:rPr lang="en-US" sz="2800" b="1" dirty="0"/>
                <a:t> </a:t>
              </a:r>
              <a:r>
                <a:rPr lang="en-US" sz="2800" b="1" dirty="0" err="1"/>
                <a:t>đặt</a:t>
              </a:r>
              <a:r>
                <a:rPr lang="en-US" sz="2800" b="1" dirty="0"/>
                <a:t> </a:t>
              </a:r>
              <a:r>
                <a:rPr lang="en-US" sz="2800" b="1" dirty="0" err="1"/>
                <a:t>bóng</a:t>
              </a:r>
              <a:endParaRPr lang="en-US" sz="2800" b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86BDB4A-733B-7295-CB27-E3B9633360B7}"/>
              </a:ext>
            </a:extLst>
          </p:cNvPr>
          <p:cNvGrpSpPr/>
          <p:nvPr/>
        </p:nvGrpSpPr>
        <p:grpSpPr>
          <a:xfrm>
            <a:off x="10122433" y="2551356"/>
            <a:ext cx="1423541" cy="2707614"/>
            <a:chOff x="8311811" y="2551356"/>
            <a:chExt cx="1423541" cy="2707614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1A16CF8-2833-08CD-22E5-4C28262CB924}"/>
                </a:ext>
              </a:extLst>
            </p:cNvPr>
            <p:cNvGrpSpPr/>
            <p:nvPr/>
          </p:nvGrpSpPr>
          <p:grpSpPr>
            <a:xfrm>
              <a:off x="8747586" y="2551356"/>
              <a:ext cx="551992" cy="816672"/>
              <a:chOff x="8747586" y="2873725"/>
              <a:chExt cx="551992" cy="816672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825930F2-3EAB-C84E-9542-564C2D04DF74}"/>
                  </a:ext>
                </a:extLst>
              </p:cNvPr>
              <p:cNvCxnSpPr/>
              <p:nvPr/>
            </p:nvCxnSpPr>
            <p:spPr>
              <a:xfrm rot="10800000">
                <a:off x="9023583" y="2873725"/>
                <a:ext cx="0" cy="360191"/>
              </a:xfrm>
              <a:prstGeom prst="line">
                <a:avLst/>
              </a:prstGeom>
              <a:ln>
                <a:solidFill>
                  <a:srgbClr val="B2D235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345E87C9-F189-5358-F5DA-396983BA9C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47586" y="3138405"/>
                <a:ext cx="551992" cy="551992"/>
              </a:xfrm>
              <a:prstGeom prst="ellipse">
                <a:avLst/>
              </a:prstGeom>
              <a:solidFill>
                <a:srgbClr val="B2D2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FontAwesome" pitchFamily="2" charset="0"/>
                </a:endParaRPr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9134B02-81A2-21B4-7A83-B9979D97BA42}"/>
                </a:ext>
              </a:extLst>
            </p:cNvPr>
            <p:cNvSpPr txBox="1"/>
            <p:nvPr/>
          </p:nvSpPr>
          <p:spPr>
            <a:xfrm>
              <a:off x="8311811" y="3443088"/>
              <a:ext cx="1423541" cy="18158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2800" b="1" dirty="0"/>
                <a:t>Qui </a:t>
              </a:r>
              <a:r>
                <a:rPr lang="en-US" sz="2800" b="1" dirty="0" err="1"/>
                <a:t>trình</a:t>
              </a:r>
              <a:r>
                <a:rPr lang="en-US" sz="2800" b="1" dirty="0"/>
                <a:t> </a:t>
              </a:r>
              <a:r>
                <a:rPr lang="en-US" sz="2800" b="1" dirty="0" err="1"/>
                <a:t>tháo</a:t>
              </a:r>
              <a:r>
                <a:rPr lang="en-US" sz="2800" b="1" dirty="0"/>
                <a:t> </a:t>
              </a:r>
              <a:r>
                <a:rPr lang="en-US" sz="2800" b="1" dirty="0" err="1"/>
                <a:t>bóng</a:t>
              </a:r>
              <a:endParaRPr lang="en-US" sz="2800" b="1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0634FF6-9672-91DD-5AC5-878FBA4B4117}"/>
              </a:ext>
            </a:extLst>
          </p:cNvPr>
          <p:cNvGrpSpPr/>
          <p:nvPr/>
        </p:nvGrpSpPr>
        <p:grpSpPr>
          <a:xfrm>
            <a:off x="148343" y="2458674"/>
            <a:ext cx="3535801" cy="3116367"/>
            <a:chOff x="148343" y="2458674"/>
            <a:chExt cx="3535801" cy="311636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62712FD-F7BD-7B85-2CD0-2A408A114A18}"/>
                </a:ext>
              </a:extLst>
            </p:cNvPr>
            <p:cNvGrpSpPr/>
            <p:nvPr/>
          </p:nvGrpSpPr>
          <p:grpSpPr>
            <a:xfrm>
              <a:off x="1841610" y="2458674"/>
              <a:ext cx="551992" cy="816672"/>
              <a:chOff x="2768028" y="3110027"/>
              <a:chExt cx="551992" cy="816672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B0778E07-DF4B-02A6-93E8-F2BDDFEC7FC0}"/>
                  </a:ext>
                </a:extLst>
              </p:cNvPr>
              <p:cNvCxnSpPr/>
              <p:nvPr/>
            </p:nvCxnSpPr>
            <p:spPr>
              <a:xfrm rot="10800000">
                <a:off x="3044025" y="3110027"/>
                <a:ext cx="0" cy="360191"/>
              </a:xfrm>
              <a:prstGeom prst="line">
                <a:avLst/>
              </a:prstGeom>
              <a:ln>
                <a:solidFill>
                  <a:srgbClr val="F23B48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A68B5B78-D253-0655-567C-A39D93996B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768028" y="3374707"/>
                <a:ext cx="551992" cy="551992"/>
              </a:xfrm>
              <a:prstGeom prst="ellipse">
                <a:avLst/>
              </a:prstGeom>
              <a:solidFill>
                <a:srgbClr val="F23B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AU" dirty="0">
                  <a:solidFill>
                    <a:prstClr val="white"/>
                  </a:solidFill>
                  <a:latin typeface="FontAwesome" pitchFamily="2" charset="0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2631EA4-713F-03D3-B811-D190E3F71E01}"/>
                </a:ext>
              </a:extLst>
            </p:cNvPr>
            <p:cNvSpPr txBox="1"/>
            <p:nvPr/>
          </p:nvSpPr>
          <p:spPr>
            <a:xfrm>
              <a:off x="1452711" y="3351856"/>
              <a:ext cx="1423541" cy="5232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2800" b="1" dirty="0" err="1"/>
                <a:t>Dụng</a:t>
              </a:r>
              <a:r>
                <a:rPr lang="en-US" sz="2800" b="1" dirty="0"/>
                <a:t> </a:t>
              </a:r>
              <a:r>
                <a:rPr lang="en-US" sz="2800" b="1" dirty="0" err="1"/>
                <a:t>cụ</a:t>
              </a:r>
              <a:endParaRPr lang="en-US" sz="2800" b="1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FE7CF0-F297-75D5-4A2A-56DF077189D3}"/>
                </a:ext>
              </a:extLst>
            </p:cNvPr>
            <p:cNvSpPr txBox="1"/>
            <p:nvPr/>
          </p:nvSpPr>
          <p:spPr>
            <a:xfrm>
              <a:off x="148343" y="4005381"/>
              <a:ext cx="3535801" cy="1569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193675" lvl="1" indent="-193675">
                <a:buFont typeface="Arial" panose="020B0604020202020204" pitchFamily="34" charset="0"/>
                <a:buChar char="•"/>
              </a:pPr>
              <a:r>
                <a:rPr lang="vi-VN" sz="1600" dirty="0"/>
                <a:t>Hệ thống nội soi (</a:t>
              </a:r>
              <a:r>
                <a:rPr lang="vi-VN" sz="1600" b="1" dirty="0"/>
                <a:t>11540AA; Karl Storz</a:t>
              </a:r>
              <a:r>
                <a:rPr lang="vi-VN" sz="1600" dirty="0"/>
                <a:t>)</a:t>
              </a:r>
              <a:endParaRPr lang="en-US" sz="1600" dirty="0"/>
            </a:p>
            <a:p>
              <a:pPr marL="193675" lvl="1" indent="-193675">
                <a:buFont typeface="Arial" panose="020B0604020202020204" pitchFamily="34" charset="0"/>
                <a:buChar char="•"/>
              </a:pPr>
              <a:r>
                <a:rPr lang="vi-VN" sz="1600" dirty="0"/>
                <a:t>Microcatheter</a:t>
              </a:r>
              <a:endParaRPr lang="en-US" sz="1600" dirty="0"/>
            </a:p>
            <a:p>
              <a:pPr marL="193675" lvl="1" indent="-193675">
                <a:buFont typeface="Arial" panose="020B0604020202020204" pitchFamily="34" charset="0"/>
                <a:buChar char="•"/>
              </a:pPr>
              <a:r>
                <a:rPr lang="vi-VN" sz="1600" dirty="0"/>
                <a:t>Kim chọc dò có thể điều chỉnh (</a:t>
              </a:r>
              <a:r>
                <a:rPr lang="vi-VN" sz="1600" b="1" dirty="0"/>
                <a:t>11506P; Karl Storz</a:t>
              </a:r>
              <a:r>
                <a:rPr lang="vi-VN" sz="1600" dirty="0"/>
                <a:t>) </a:t>
              </a:r>
              <a:endParaRPr lang="en-US" sz="1600" dirty="0"/>
            </a:p>
            <a:p>
              <a:pPr marL="193675" indent="-193675">
                <a:buFont typeface="Arial" panose="020B0604020202020204" pitchFamily="34" charset="0"/>
                <a:buChar char="•"/>
              </a:pPr>
              <a:r>
                <a:rPr lang="vi-VN" sz="1600" dirty="0"/>
                <a:t>Kẹp ( </a:t>
              </a:r>
              <a:r>
                <a:rPr lang="vi-VN" sz="1600" b="1" dirty="0"/>
                <a:t>11510C; Karl Storz</a:t>
              </a:r>
              <a:r>
                <a:rPr lang="vi-VN" sz="1600" dirty="0"/>
                <a:t>) (xem Hình)</a:t>
              </a:r>
              <a:r>
                <a:rPr lang="en-US" sz="1600" dirty="0"/>
                <a:t> 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89EDB926-B7C9-79C4-1AA9-7B2C8BED496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015" y="1143000"/>
            <a:ext cx="5818542" cy="5413182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FFD4E1E9-0AB1-9AE7-06BD-ECA09B1B986C}"/>
              </a:ext>
            </a:extLst>
          </p:cNvPr>
          <p:cNvGrpSpPr/>
          <p:nvPr/>
        </p:nvGrpSpPr>
        <p:grpSpPr>
          <a:xfrm>
            <a:off x="3369742" y="2551357"/>
            <a:ext cx="3613802" cy="3797376"/>
            <a:chOff x="3612493" y="2551357"/>
            <a:chExt cx="3613802" cy="3797376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CE87872F-798A-321E-90B5-F1A154C1129C}"/>
                </a:ext>
              </a:extLst>
            </p:cNvPr>
            <p:cNvGrpSpPr/>
            <p:nvPr/>
          </p:nvGrpSpPr>
          <p:grpSpPr>
            <a:xfrm>
              <a:off x="4048268" y="2551357"/>
              <a:ext cx="551992" cy="2174827"/>
              <a:chOff x="4048268" y="3110028"/>
              <a:chExt cx="551992" cy="2174827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077CF29D-F32D-788A-84AC-4DEE5E9DAB00}"/>
                  </a:ext>
                </a:extLst>
              </p:cNvPr>
              <p:cNvCxnSpPr/>
              <p:nvPr/>
            </p:nvCxnSpPr>
            <p:spPr>
              <a:xfrm flipV="1">
                <a:off x="4324265" y="3110028"/>
                <a:ext cx="0" cy="1848567"/>
              </a:xfrm>
              <a:prstGeom prst="line">
                <a:avLst/>
              </a:prstGeom>
              <a:ln>
                <a:solidFill>
                  <a:srgbClr val="FFC000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ABF9973C-1FCB-4402-8E26-1D93E915EE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48268" y="4732863"/>
                <a:ext cx="551992" cy="55199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AU" dirty="0">
                  <a:solidFill>
                    <a:prstClr val="white"/>
                  </a:solidFill>
                  <a:latin typeface="FontAwesome" pitchFamily="2" charset="0"/>
                </a:endParaRP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37D3C67-DE09-3F39-C82E-2D0CF767B1C9}"/>
                </a:ext>
              </a:extLst>
            </p:cNvPr>
            <p:cNvSpPr txBox="1"/>
            <p:nvPr/>
          </p:nvSpPr>
          <p:spPr>
            <a:xfrm>
              <a:off x="3612493" y="4801244"/>
              <a:ext cx="1423541" cy="5232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2800" b="1" dirty="0" err="1"/>
                <a:t>Vật</a:t>
              </a:r>
              <a:r>
                <a:rPr lang="en-US" sz="2800" b="1" dirty="0"/>
                <a:t> </a:t>
              </a:r>
              <a:r>
                <a:rPr lang="en-US" sz="2800" b="1" dirty="0" err="1"/>
                <a:t>liệu</a:t>
              </a:r>
              <a:endParaRPr lang="en-US" sz="2800" b="1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E07A423-D991-EBD9-6CD9-AA7702188C8B}"/>
                </a:ext>
              </a:extLst>
            </p:cNvPr>
            <p:cNvSpPr txBox="1"/>
            <p:nvPr/>
          </p:nvSpPr>
          <p:spPr>
            <a:xfrm>
              <a:off x="3690494" y="5425403"/>
              <a:ext cx="3535801" cy="923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193675" lvl="1" indent="-193675">
                <a:buFont typeface="Arial" panose="020B0604020202020204" pitchFamily="34" charset="0"/>
                <a:buChar char="•"/>
              </a:pPr>
              <a:r>
                <a:rPr lang="vi-VN" sz="1800" dirty="0"/>
                <a:t>Vật liệu làm tắc khí quản</a:t>
              </a:r>
            </a:p>
            <a:p>
              <a:pPr marL="193675" lvl="1" indent="-193675">
                <a:buFont typeface="Arial" panose="020B0604020202020204" pitchFamily="34" charset="0"/>
                <a:buChar char="•"/>
              </a:pPr>
              <a:r>
                <a:rPr lang="vi-VN" sz="1800" b="1" dirty="0"/>
                <a:t>GOLDBAL2 (Balt Extrusion, Montmorency, Pháp)</a:t>
              </a: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88B5ED40-3F1B-7A3E-F988-D9822D00DE8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64" y="183231"/>
            <a:ext cx="11582163" cy="2834096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058E7369-9541-6FB6-F499-DA39C5446505}"/>
              </a:ext>
            </a:extLst>
          </p:cNvPr>
          <p:cNvGrpSpPr/>
          <p:nvPr/>
        </p:nvGrpSpPr>
        <p:grpSpPr>
          <a:xfrm>
            <a:off x="5353282" y="2383019"/>
            <a:ext cx="3895287" cy="3059786"/>
            <a:chOff x="5353282" y="2383019"/>
            <a:chExt cx="3895287" cy="3059786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C0B9553-6799-9918-3DAB-FF7C1E324EDE}"/>
                </a:ext>
              </a:extLst>
            </p:cNvPr>
            <p:cNvGrpSpPr/>
            <p:nvPr/>
          </p:nvGrpSpPr>
          <p:grpSpPr>
            <a:xfrm>
              <a:off x="6406593" y="2383019"/>
              <a:ext cx="1423541" cy="1353618"/>
              <a:chOff x="5322033" y="2551356"/>
              <a:chExt cx="1423541" cy="1353618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3F5F43F-EBB9-541F-E5AD-5AE377D7CBC5}"/>
                  </a:ext>
                </a:extLst>
              </p:cNvPr>
              <p:cNvGrpSpPr/>
              <p:nvPr/>
            </p:nvGrpSpPr>
            <p:grpSpPr>
              <a:xfrm>
                <a:off x="5757807" y="2551356"/>
                <a:ext cx="551992" cy="816672"/>
                <a:chOff x="5757807" y="2873725"/>
                <a:chExt cx="551992" cy="816672"/>
              </a:xfrm>
            </p:grpSpPr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116632FF-B427-1909-B0CC-B27136080266}"/>
                    </a:ext>
                  </a:extLst>
                </p:cNvPr>
                <p:cNvCxnSpPr/>
                <p:nvPr/>
              </p:nvCxnSpPr>
              <p:spPr>
                <a:xfrm rot="10800000">
                  <a:off x="6033804" y="2873725"/>
                  <a:ext cx="0" cy="360191"/>
                </a:xfrm>
                <a:prstGeom prst="line">
                  <a:avLst/>
                </a:prstGeom>
                <a:ln>
                  <a:solidFill>
                    <a:srgbClr val="00BBD6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99041625-268B-E651-02E4-437FB1141F8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57807" y="3138405"/>
                  <a:ext cx="551992" cy="551992"/>
                </a:xfrm>
                <a:prstGeom prst="ellipse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AU" dirty="0">
                    <a:solidFill>
                      <a:prstClr val="white"/>
                    </a:solidFill>
                    <a:latin typeface="FontAwesome" pitchFamily="2" charset="0"/>
                  </a:endParaRPr>
                </a:p>
              </p:txBody>
            </p:sp>
          </p:grp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1D937DA-0058-E24D-53DA-2D26954F7A78}"/>
                  </a:ext>
                </a:extLst>
              </p:cNvPr>
              <p:cNvSpPr txBox="1"/>
              <p:nvPr/>
            </p:nvSpPr>
            <p:spPr>
              <a:xfrm>
                <a:off x="5322033" y="3381754"/>
                <a:ext cx="1423541" cy="52322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2800" b="1" dirty="0" err="1"/>
                  <a:t>Chỉ</a:t>
                </a:r>
                <a:r>
                  <a:rPr lang="en-US" sz="2800" b="1" dirty="0"/>
                  <a:t> </a:t>
                </a:r>
                <a:r>
                  <a:rPr lang="en-US" sz="2800" b="1" dirty="0" err="1"/>
                  <a:t>định</a:t>
                </a:r>
                <a:endParaRPr lang="en-US" sz="2800" b="1" dirty="0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F1B9C13-2ABE-6712-D2F9-6CA1D364724E}"/>
                </a:ext>
              </a:extLst>
            </p:cNvPr>
            <p:cNvSpPr txBox="1"/>
            <p:nvPr/>
          </p:nvSpPr>
          <p:spPr>
            <a:xfrm>
              <a:off x="5353282" y="3688479"/>
              <a:ext cx="3895287" cy="17543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Chỉ</a:t>
              </a:r>
              <a:r>
                <a:rPr lang="en-US" sz="1800" dirty="0"/>
                <a:t> </a:t>
              </a:r>
              <a:r>
                <a:rPr lang="en-US" sz="1800" dirty="0" err="1"/>
                <a:t>định</a:t>
              </a:r>
              <a:r>
                <a:rPr lang="en-US" sz="1800" dirty="0"/>
                <a:t> </a:t>
              </a:r>
              <a:r>
                <a:rPr lang="en-US" sz="1800" dirty="0" err="1"/>
                <a:t>đặt</a:t>
              </a:r>
              <a:r>
                <a:rPr lang="en-US" sz="1800" dirty="0"/>
                <a:t> </a:t>
              </a:r>
              <a:r>
                <a:rPr lang="en-US" sz="1800" dirty="0" err="1"/>
                <a:t>bóng</a:t>
              </a:r>
              <a:r>
                <a:rPr lang="en-US" sz="1800" dirty="0"/>
                <a:t> </a:t>
              </a:r>
              <a:r>
                <a:rPr lang="en-US" sz="1800" dirty="0" err="1"/>
                <a:t>làm</a:t>
              </a:r>
              <a:r>
                <a:rPr lang="en-US" sz="1800" dirty="0"/>
                <a:t> </a:t>
              </a:r>
              <a:r>
                <a:rPr lang="en-US" sz="1800" dirty="0" err="1"/>
                <a:t>tắc</a:t>
              </a:r>
              <a:r>
                <a:rPr lang="en-US" sz="1800" dirty="0"/>
                <a:t> </a:t>
              </a:r>
              <a:r>
                <a:rPr lang="en-US" sz="1800" dirty="0" err="1"/>
                <a:t>khí</a:t>
              </a:r>
              <a:r>
                <a:rPr lang="en-US" sz="1800" dirty="0"/>
                <a:t> </a:t>
              </a:r>
              <a:r>
                <a:rPr lang="en-US" sz="1800" dirty="0" err="1"/>
                <a:t>quản</a:t>
              </a:r>
              <a:r>
                <a:rPr lang="en-US" sz="1800" dirty="0"/>
                <a:t> qua PT </a:t>
              </a:r>
              <a:r>
                <a:rPr lang="en-US" sz="1800" dirty="0" err="1"/>
                <a:t>nội</a:t>
              </a:r>
              <a:r>
                <a:rPr lang="en-US" sz="1800" dirty="0"/>
                <a:t> soi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Thoát</a:t>
              </a:r>
              <a:r>
                <a:rPr lang="en-US" sz="1800" dirty="0"/>
                <a:t> </a:t>
              </a:r>
              <a:r>
                <a:rPr lang="en-US" sz="1800" dirty="0" err="1"/>
                <a:t>vị</a:t>
              </a:r>
              <a:r>
                <a:rPr lang="en-US" sz="1800" dirty="0"/>
                <a:t> </a:t>
              </a:r>
              <a:r>
                <a:rPr lang="en-US" sz="1800" dirty="0" err="1"/>
                <a:t>hoành</a:t>
              </a:r>
              <a:r>
                <a:rPr lang="en-US" sz="1800" dirty="0"/>
                <a:t> </a:t>
              </a:r>
              <a:r>
                <a:rPr lang="en-US" sz="1800" dirty="0" err="1"/>
                <a:t>nặng</a:t>
              </a:r>
              <a:r>
                <a:rPr lang="en-US" sz="1800" dirty="0"/>
                <a:t> </a:t>
              </a:r>
              <a:r>
                <a:rPr lang="en-US" sz="1800" dirty="0" err="1"/>
                <a:t>từ</a:t>
              </a:r>
              <a:r>
                <a:rPr lang="en-US" sz="1800" dirty="0"/>
                <a:t> </a:t>
              </a:r>
              <a:r>
                <a:rPr lang="en-US" sz="1800" b="1" dirty="0"/>
                <a:t>27 – 29 </a:t>
              </a:r>
              <a:r>
                <a:rPr lang="en-US" sz="1800" b="1" dirty="0" err="1"/>
                <a:t>tuần</a:t>
              </a:r>
              <a:endParaRPr lang="en-US" sz="1800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Thoát</a:t>
              </a:r>
              <a:r>
                <a:rPr lang="en-US" sz="1800" dirty="0"/>
                <a:t> </a:t>
              </a:r>
              <a:r>
                <a:rPr lang="en-US" sz="1800" dirty="0" err="1"/>
                <a:t>vị</a:t>
              </a:r>
              <a:r>
                <a:rPr lang="en-US" sz="1800" dirty="0"/>
                <a:t> </a:t>
              </a:r>
              <a:r>
                <a:rPr lang="en-US" sz="1800" dirty="0" err="1"/>
                <a:t>hoành</a:t>
              </a:r>
              <a:r>
                <a:rPr lang="en-US" sz="1800" dirty="0"/>
                <a:t> </a:t>
              </a:r>
              <a:r>
                <a:rPr lang="en-US" sz="1800" dirty="0" err="1"/>
                <a:t>trung</a:t>
              </a:r>
              <a:r>
                <a:rPr lang="en-US" sz="1800" dirty="0"/>
                <a:t> </a:t>
              </a:r>
              <a:r>
                <a:rPr lang="en-US" sz="1800" dirty="0" err="1"/>
                <a:t>bình</a:t>
              </a:r>
              <a:r>
                <a:rPr lang="en-US" sz="1800" dirty="0"/>
                <a:t> </a:t>
              </a:r>
              <a:r>
                <a:rPr lang="en-US" sz="1800" dirty="0" err="1"/>
                <a:t>kèm</a:t>
              </a:r>
              <a:r>
                <a:rPr lang="en-US" sz="1800" dirty="0"/>
                <a:t> </a:t>
              </a:r>
              <a:r>
                <a:rPr lang="en-US" sz="1800" dirty="0" err="1"/>
                <a:t>thoát</a:t>
              </a:r>
              <a:r>
                <a:rPr lang="en-US" sz="1800" dirty="0"/>
                <a:t> </a:t>
              </a:r>
              <a:r>
                <a:rPr lang="en-US" sz="1800" dirty="0" err="1"/>
                <a:t>vị</a:t>
              </a:r>
              <a:r>
                <a:rPr lang="en-US" sz="1800" dirty="0"/>
                <a:t> </a:t>
              </a:r>
              <a:r>
                <a:rPr lang="en-US" sz="1800" dirty="0" err="1"/>
                <a:t>gan</a:t>
              </a:r>
              <a:r>
                <a:rPr lang="en-US" sz="1800" dirty="0"/>
                <a:t> </a:t>
              </a:r>
              <a:r>
                <a:rPr lang="en-US" sz="1800" dirty="0" err="1"/>
                <a:t>từ</a:t>
              </a:r>
              <a:r>
                <a:rPr lang="en-US" sz="1800" dirty="0"/>
                <a:t> </a:t>
              </a:r>
              <a:r>
                <a:rPr lang="en-US" sz="1800" b="1" dirty="0"/>
                <a:t>30-32 </a:t>
              </a:r>
              <a:r>
                <a:rPr lang="en-US" sz="1800" b="1" dirty="0" err="1"/>
                <a:t>tuần</a:t>
              </a:r>
              <a:endParaRPr lang="en-US" sz="1800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/>
                <a:t>Thường</a:t>
              </a:r>
              <a:r>
                <a:rPr lang="en-US" sz="1800" dirty="0"/>
                <a:t> ở </a:t>
              </a:r>
              <a:r>
                <a:rPr lang="en-US" sz="1800" dirty="0" err="1"/>
                <a:t>thoát</a:t>
              </a:r>
              <a:r>
                <a:rPr lang="en-US" sz="1800" dirty="0"/>
                <a:t> </a:t>
              </a:r>
              <a:r>
                <a:rPr lang="en-US" sz="1800" dirty="0" err="1"/>
                <a:t>vị</a:t>
              </a:r>
              <a:r>
                <a:rPr lang="en-US" sz="1800" dirty="0"/>
                <a:t> </a:t>
              </a:r>
              <a:r>
                <a:rPr lang="en-US" sz="1800" dirty="0" err="1"/>
                <a:t>hoành</a:t>
              </a:r>
              <a:r>
                <a:rPr lang="en-US" sz="1800" dirty="0"/>
                <a:t> </a:t>
              </a:r>
              <a:r>
                <a:rPr lang="en-US" sz="1800" dirty="0" err="1"/>
                <a:t>đơn</a:t>
              </a:r>
              <a:r>
                <a:rPr lang="en-US" sz="1800" dirty="0"/>
                <a:t> </a:t>
              </a:r>
              <a:r>
                <a:rPr lang="en-US" sz="1800" dirty="0" err="1"/>
                <a:t>độc</a:t>
              </a:r>
              <a:endParaRPr lang="en-US" sz="1800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37CA65E-7181-3144-8DB9-ADCE11E8FF97}"/>
              </a:ext>
            </a:extLst>
          </p:cNvPr>
          <p:cNvSpPr/>
          <p:nvPr/>
        </p:nvSpPr>
        <p:spPr>
          <a:xfrm>
            <a:off x="247650" y="6525696"/>
            <a:ext cx="219322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Flake AW, et al. Fetal Diagn </a:t>
            </a:r>
            <a:r>
              <a:rPr lang="en-US" sz="1000" dirty="0" err="1"/>
              <a:t>Ther</a:t>
            </a:r>
            <a:r>
              <a:rPr lang="en-US" sz="1000" dirty="0"/>
              <a:t>. 2024</a:t>
            </a:r>
          </a:p>
        </p:txBody>
      </p:sp>
    </p:spTree>
    <p:extLst>
      <p:ext uri="{BB962C8B-B14F-4D97-AF65-F5344CB8AC3E}">
        <p14:creationId xmlns:p14="http://schemas.microsoft.com/office/powerpoint/2010/main" val="29065205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roup 164">
            <a:extLst>
              <a:ext uri="{FF2B5EF4-FFF2-40B4-BE49-F238E27FC236}">
                <a16:creationId xmlns:a16="http://schemas.microsoft.com/office/drawing/2014/main" id="{5AB4D34F-4EDA-4554-8151-ADD9A0E14A9E}"/>
              </a:ext>
            </a:extLst>
          </p:cNvPr>
          <p:cNvGrpSpPr/>
          <p:nvPr/>
        </p:nvGrpSpPr>
        <p:grpSpPr>
          <a:xfrm>
            <a:off x="223518" y="973982"/>
            <a:ext cx="1423942" cy="6264071"/>
            <a:chOff x="1387284" y="966286"/>
            <a:chExt cx="1428406" cy="628370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3BC7121-12FF-4306-B1FE-B03DF4EC79A6}"/>
                </a:ext>
              </a:extLst>
            </p:cNvPr>
            <p:cNvSpPr/>
            <p:nvPr/>
          </p:nvSpPr>
          <p:spPr>
            <a:xfrm>
              <a:off x="1461869" y="1105987"/>
              <a:ext cx="1353821" cy="1223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4" extrusionOk="0">
                  <a:moveTo>
                    <a:pt x="21597" y="3783"/>
                  </a:moveTo>
                  <a:cubicBezTo>
                    <a:pt x="21597" y="3783"/>
                    <a:pt x="21597" y="3783"/>
                    <a:pt x="21597" y="3783"/>
                  </a:cubicBezTo>
                  <a:cubicBezTo>
                    <a:pt x="21548" y="3325"/>
                    <a:pt x="21194" y="2888"/>
                    <a:pt x="20549" y="2689"/>
                  </a:cubicBezTo>
                  <a:lnTo>
                    <a:pt x="12741" y="288"/>
                  </a:lnTo>
                  <a:cubicBezTo>
                    <a:pt x="11494" y="-96"/>
                    <a:pt x="10109" y="-96"/>
                    <a:pt x="8862" y="288"/>
                  </a:cubicBezTo>
                  <a:lnTo>
                    <a:pt x="1054" y="2689"/>
                  </a:lnTo>
                  <a:cubicBezTo>
                    <a:pt x="412" y="2888"/>
                    <a:pt x="58" y="3325"/>
                    <a:pt x="6" y="3783"/>
                  </a:cubicBezTo>
                  <a:cubicBezTo>
                    <a:pt x="6" y="3783"/>
                    <a:pt x="6" y="3783"/>
                    <a:pt x="6" y="3783"/>
                  </a:cubicBezTo>
                  <a:lnTo>
                    <a:pt x="0" y="3783"/>
                  </a:lnTo>
                  <a:lnTo>
                    <a:pt x="0" y="17197"/>
                  </a:lnTo>
                  <a:lnTo>
                    <a:pt x="86" y="17197"/>
                  </a:lnTo>
                  <a:cubicBezTo>
                    <a:pt x="213" y="17489"/>
                    <a:pt x="475" y="17753"/>
                    <a:pt x="881" y="17920"/>
                  </a:cubicBezTo>
                  <a:lnTo>
                    <a:pt x="8373" y="21031"/>
                  </a:lnTo>
                  <a:cubicBezTo>
                    <a:pt x="9130" y="21346"/>
                    <a:pt x="9965" y="21504"/>
                    <a:pt x="10800" y="21504"/>
                  </a:cubicBezTo>
                  <a:cubicBezTo>
                    <a:pt x="11635" y="21504"/>
                    <a:pt x="12470" y="21346"/>
                    <a:pt x="13227" y="21031"/>
                  </a:cubicBezTo>
                  <a:lnTo>
                    <a:pt x="20719" y="17920"/>
                  </a:lnTo>
                  <a:cubicBezTo>
                    <a:pt x="21125" y="17753"/>
                    <a:pt x="21387" y="17489"/>
                    <a:pt x="21514" y="17197"/>
                  </a:cubicBezTo>
                  <a:lnTo>
                    <a:pt x="21600" y="17197"/>
                  </a:lnTo>
                  <a:lnTo>
                    <a:pt x="21600" y="3783"/>
                  </a:lnTo>
                  <a:lnTo>
                    <a:pt x="21597" y="378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50B884E-3F38-4CC3-A912-9C8829A7BE6D}"/>
                </a:ext>
              </a:extLst>
            </p:cNvPr>
            <p:cNvSpPr/>
            <p:nvPr/>
          </p:nvSpPr>
          <p:spPr>
            <a:xfrm>
              <a:off x="1461869" y="2071187"/>
              <a:ext cx="1353821" cy="1223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4" extrusionOk="0">
                  <a:moveTo>
                    <a:pt x="21597" y="3783"/>
                  </a:moveTo>
                  <a:cubicBezTo>
                    <a:pt x="21597" y="3783"/>
                    <a:pt x="21597" y="3783"/>
                    <a:pt x="21597" y="3783"/>
                  </a:cubicBezTo>
                  <a:cubicBezTo>
                    <a:pt x="21548" y="3325"/>
                    <a:pt x="21194" y="2888"/>
                    <a:pt x="20549" y="2689"/>
                  </a:cubicBezTo>
                  <a:lnTo>
                    <a:pt x="12741" y="288"/>
                  </a:lnTo>
                  <a:cubicBezTo>
                    <a:pt x="11494" y="-96"/>
                    <a:pt x="10109" y="-96"/>
                    <a:pt x="8862" y="288"/>
                  </a:cubicBezTo>
                  <a:lnTo>
                    <a:pt x="1054" y="2689"/>
                  </a:lnTo>
                  <a:cubicBezTo>
                    <a:pt x="412" y="2888"/>
                    <a:pt x="58" y="3325"/>
                    <a:pt x="6" y="3783"/>
                  </a:cubicBezTo>
                  <a:cubicBezTo>
                    <a:pt x="6" y="3783"/>
                    <a:pt x="6" y="3783"/>
                    <a:pt x="6" y="3783"/>
                  </a:cubicBezTo>
                  <a:lnTo>
                    <a:pt x="0" y="3783"/>
                  </a:lnTo>
                  <a:lnTo>
                    <a:pt x="0" y="17197"/>
                  </a:lnTo>
                  <a:lnTo>
                    <a:pt x="86" y="17197"/>
                  </a:lnTo>
                  <a:cubicBezTo>
                    <a:pt x="213" y="17489"/>
                    <a:pt x="475" y="17753"/>
                    <a:pt x="881" y="17920"/>
                  </a:cubicBezTo>
                  <a:lnTo>
                    <a:pt x="8373" y="21031"/>
                  </a:lnTo>
                  <a:cubicBezTo>
                    <a:pt x="9130" y="21346"/>
                    <a:pt x="9965" y="21504"/>
                    <a:pt x="10800" y="21504"/>
                  </a:cubicBezTo>
                  <a:cubicBezTo>
                    <a:pt x="11635" y="21504"/>
                    <a:pt x="12470" y="21346"/>
                    <a:pt x="13227" y="21031"/>
                  </a:cubicBezTo>
                  <a:lnTo>
                    <a:pt x="20719" y="17920"/>
                  </a:lnTo>
                  <a:cubicBezTo>
                    <a:pt x="21125" y="17753"/>
                    <a:pt x="21387" y="17489"/>
                    <a:pt x="21514" y="17197"/>
                  </a:cubicBezTo>
                  <a:lnTo>
                    <a:pt x="21600" y="17197"/>
                  </a:lnTo>
                  <a:lnTo>
                    <a:pt x="21600" y="3783"/>
                  </a:lnTo>
                  <a:lnTo>
                    <a:pt x="21597" y="378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8342F0EB-41AA-4423-B0EA-D1E8ED058B75}"/>
                </a:ext>
              </a:extLst>
            </p:cNvPr>
            <p:cNvSpPr/>
            <p:nvPr/>
          </p:nvSpPr>
          <p:spPr>
            <a:xfrm>
              <a:off x="1461869" y="3049087"/>
              <a:ext cx="1353821" cy="1223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4" extrusionOk="0">
                  <a:moveTo>
                    <a:pt x="21597" y="3783"/>
                  </a:moveTo>
                  <a:cubicBezTo>
                    <a:pt x="21597" y="3783"/>
                    <a:pt x="21597" y="3783"/>
                    <a:pt x="21597" y="3783"/>
                  </a:cubicBezTo>
                  <a:cubicBezTo>
                    <a:pt x="21548" y="3325"/>
                    <a:pt x="21194" y="2888"/>
                    <a:pt x="20549" y="2689"/>
                  </a:cubicBezTo>
                  <a:lnTo>
                    <a:pt x="12741" y="288"/>
                  </a:lnTo>
                  <a:cubicBezTo>
                    <a:pt x="11494" y="-96"/>
                    <a:pt x="10109" y="-96"/>
                    <a:pt x="8862" y="288"/>
                  </a:cubicBezTo>
                  <a:lnTo>
                    <a:pt x="1054" y="2689"/>
                  </a:lnTo>
                  <a:cubicBezTo>
                    <a:pt x="412" y="2888"/>
                    <a:pt x="58" y="3325"/>
                    <a:pt x="6" y="3783"/>
                  </a:cubicBezTo>
                  <a:cubicBezTo>
                    <a:pt x="6" y="3783"/>
                    <a:pt x="6" y="3783"/>
                    <a:pt x="6" y="3783"/>
                  </a:cubicBezTo>
                  <a:lnTo>
                    <a:pt x="0" y="3783"/>
                  </a:lnTo>
                  <a:lnTo>
                    <a:pt x="0" y="17197"/>
                  </a:lnTo>
                  <a:lnTo>
                    <a:pt x="86" y="17197"/>
                  </a:lnTo>
                  <a:cubicBezTo>
                    <a:pt x="213" y="17489"/>
                    <a:pt x="475" y="17753"/>
                    <a:pt x="881" y="17920"/>
                  </a:cubicBezTo>
                  <a:lnTo>
                    <a:pt x="8373" y="21031"/>
                  </a:lnTo>
                  <a:cubicBezTo>
                    <a:pt x="9130" y="21346"/>
                    <a:pt x="9965" y="21504"/>
                    <a:pt x="10800" y="21504"/>
                  </a:cubicBezTo>
                  <a:cubicBezTo>
                    <a:pt x="11635" y="21504"/>
                    <a:pt x="12470" y="21346"/>
                    <a:pt x="13227" y="21031"/>
                  </a:cubicBezTo>
                  <a:lnTo>
                    <a:pt x="20719" y="17920"/>
                  </a:lnTo>
                  <a:cubicBezTo>
                    <a:pt x="21125" y="17753"/>
                    <a:pt x="21387" y="17489"/>
                    <a:pt x="21514" y="17197"/>
                  </a:cubicBezTo>
                  <a:lnTo>
                    <a:pt x="21600" y="17197"/>
                  </a:lnTo>
                  <a:lnTo>
                    <a:pt x="21600" y="3783"/>
                  </a:lnTo>
                  <a:lnTo>
                    <a:pt x="21597" y="378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0C9DB6B-1929-44DD-8663-2CFD41F6AE22}"/>
                </a:ext>
              </a:extLst>
            </p:cNvPr>
            <p:cNvSpPr/>
            <p:nvPr/>
          </p:nvSpPr>
          <p:spPr>
            <a:xfrm>
              <a:off x="1461869" y="4039687"/>
              <a:ext cx="1353821" cy="1223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4" extrusionOk="0">
                  <a:moveTo>
                    <a:pt x="21597" y="3783"/>
                  </a:moveTo>
                  <a:cubicBezTo>
                    <a:pt x="21597" y="3783"/>
                    <a:pt x="21597" y="3783"/>
                    <a:pt x="21597" y="3783"/>
                  </a:cubicBezTo>
                  <a:cubicBezTo>
                    <a:pt x="21548" y="3325"/>
                    <a:pt x="21194" y="2888"/>
                    <a:pt x="20549" y="2689"/>
                  </a:cubicBezTo>
                  <a:lnTo>
                    <a:pt x="12741" y="288"/>
                  </a:lnTo>
                  <a:cubicBezTo>
                    <a:pt x="11494" y="-96"/>
                    <a:pt x="10109" y="-96"/>
                    <a:pt x="8862" y="288"/>
                  </a:cubicBezTo>
                  <a:lnTo>
                    <a:pt x="1054" y="2689"/>
                  </a:lnTo>
                  <a:cubicBezTo>
                    <a:pt x="412" y="2888"/>
                    <a:pt x="58" y="3325"/>
                    <a:pt x="6" y="3783"/>
                  </a:cubicBezTo>
                  <a:cubicBezTo>
                    <a:pt x="6" y="3783"/>
                    <a:pt x="6" y="3783"/>
                    <a:pt x="6" y="3783"/>
                  </a:cubicBezTo>
                  <a:lnTo>
                    <a:pt x="0" y="3783"/>
                  </a:lnTo>
                  <a:lnTo>
                    <a:pt x="0" y="17197"/>
                  </a:lnTo>
                  <a:lnTo>
                    <a:pt x="86" y="17197"/>
                  </a:lnTo>
                  <a:cubicBezTo>
                    <a:pt x="213" y="17489"/>
                    <a:pt x="475" y="17753"/>
                    <a:pt x="881" y="17920"/>
                  </a:cubicBezTo>
                  <a:lnTo>
                    <a:pt x="8373" y="21031"/>
                  </a:lnTo>
                  <a:cubicBezTo>
                    <a:pt x="9130" y="21346"/>
                    <a:pt x="9965" y="21504"/>
                    <a:pt x="10800" y="21504"/>
                  </a:cubicBezTo>
                  <a:cubicBezTo>
                    <a:pt x="11635" y="21504"/>
                    <a:pt x="12470" y="21346"/>
                    <a:pt x="13227" y="21031"/>
                  </a:cubicBezTo>
                  <a:lnTo>
                    <a:pt x="20719" y="17920"/>
                  </a:lnTo>
                  <a:cubicBezTo>
                    <a:pt x="21125" y="17753"/>
                    <a:pt x="21387" y="17489"/>
                    <a:pt x="21514" y="17197"/>
                  </a:cubicBezTo>
                  <a:lnTo>
                    <a:pt x="21600" y="17197"/>
                  </a:lnTo>
                  <a:lnTo>
                    <a:pt x="21600" y="3783"/>
                  </a:lnTo>
                  <a:lnTo>
                    <a:pt x="21597" y="3783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F165206-C51A-4F36-BBCB-715F99D93B34}"/>
                </a:ext>
              </a:extLst>
            </p:cNvPr>
            <p:cNvSpPr/>
            <p:nvPr/>
          </p:nvSpPr>
          <p:spPr>
            <a:xfrm>
              <a:off x="1461869" y="5042987"/>
              <a:ext cx="1353821" cy="1223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4" extrusionOk="0">
                  <a:moveTo>
                    <a:pt x="21597" y="3783"/>
                  </a:moveTo>
                  <a:cubicBezTo>
                    <a:pt x="21597" y="3785"/>
                    <a:pt x="21597" y="3785"/>
                    <a:pt x="21597" y="3783"/>
                  </a:cubicBezTo>
                  <a:cubicBezTo>
                    <a:pt x="21548" y="3325"/>
                    <a:pt x="21194" y="2888"/>
                    <a:pt x="20549" y="2689"/>
                  </a:cubicBezTo>
                  <a:lnTo>
                    <a:pt x="12741" y="288"/>
                  </a:lnTo>
                  <a:cubicBezTo>
                    <a:pt x="11494" y="-96"/>
                    <a:pt x="10109" y="-96"/>
                    <a:pt x="8862" y="288"/>
                  </a:cubicBezTo>
                  <a:lnTo>
                    <a:pt x="1054" y="2689"/>
                  </a:lnTo>
                  <a:cubicBezTo>
                    <a:pt x="412" y="2888"/>
                    <a:pt x="58" y="3325"/>
                    <a:pt x="6" y="3783"/>
                  </a:cubicBezTo>
                  <a:cubicBezTo>
                    <a:pt x="6" y="3783"/>
                    <a:pt x="6" y="3783"/>
                    <a:pt x="6" y="3783"/>
                  </a:cubicBezTo>
                  <a:lnTo>
                    <a:pt x="0" y="3783"/>
                  </a:lnTo>
                  <a:lnTo>
                    <a:pt x="0" y="17197"/>
                  </a:lnTo>
                  <a:lnTo>
                    <a:pt x="86" y="17197"/>
                  </a:lnTo>
                  <a:cubicBezTo>
                    <a:pt x="213" y="17489"/>
                    <a:pt x="475" y="17753"/>
                    <a:pt x="881" y="17920"/>
                  </a:cubicBezTo>
                  <a:lnTo>
                    <a:pt x="8373" y="21031"/>
                  </a:lnTo>
                  <a:cubicBezTo>
                    <a:pt x="9130" y="21346"/>
                    <a:pt x="9965" y="21504"/>
                    <a:pt x="10800" y="21504"/>
                  </a:cubicBezTo>
                  <a:cubicBezTo>
                    <a:pt x="11635" y="21504"/>
                    <a:pt x="12470" y="21346"/>
                    <a:pt x="13227" y="21031"/>
                  </a:cubicBezTo>
                  <a:lnTo>
                    <a:pt x="20719" y="17920"/>
                  </a:lnTo>
                  <a:cubicBezTo>
                    <a:pt x="21125" y="17753"/>
                    <a:pt x="21387" y="17489"/>
                    <a:pt x="21514" y="17197"/>
                  </a:cubicBezTo>
                  <a:lnTo>
                    <a:pt x="21600" y="17197"/>
                  </a:lnTo>
                  <a:lnTo>
                    <a:pt x="21600" y="3783"/>
                  </a:lnTo>
                  <a:lnTo>
                    <a:pt x="21597" y="378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9C4A630-8D17-41E8-BBD2-0DE4644CDCBA}"/>
                </a:ext>
              </a:extLst>
            </p:cNvPr>
            <p:cNvSpPr/>
            <p:nvPr/>
          </p:nvSpPr>
          <p:spPr>
            <a:xfrm>
              <a:off x="1696469" y="1105986"/>
              <a:ext cx="439063" cy="6144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041"/>
                  </a:lnTo>
                  <a:lnTo>
                    <a:pt x="178" y="21041"/>
                  </a:lnTo>
                  <a:cubicBezTo>
                    <a:pt x="426" y="21079"/>
                    <a:pt x="950" y="21113"/>
                    <a:pt x="1767" y="21135"/>
                  </a:cubicBezTo>
                  <a:lnTo>
                    <a:pt x="16744" y="21539"/>
                  </a:lnTo>
                  <a:cubicBezTo>
                    <a:pt x="18262" y="21580"/>
                    <a:pt x="19931" y="21600"/>
                    <a:pt x="21600" y="21600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42CA9659-D0EC-4F63-8A4A-7EC3A705A36B}"/>
                </a:ext>
              </a:extLst>
            </p:cNvPr>
            <p:cNvSpPr/>
            <p:nvPr/>
          </p:nvSpPr>
          <p:spPr>
            <a:xfrm>
              <a:off x="2129575" y="1105986"/>
              <a:ext cx="439063" cy="6144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cubicBezTo>
                    <a:pt x="1669" y="21600"/>
                    <a:pt x="3338" y="21579"/>
                    <a:pt x="4856" y="21539"/>
                  </a:cubicBezTo>
                  <a:lnTo>
                    <a:pt x="19833" y="21135"/>
                  </a:lnTo>
                  <a:cubicBezTo>
                    <a:pt x="20641" y="21113"/>
                    <a:pt x="21165" y="21079"/>
                    <a:pt x="21422" y="21041"/>
                  </a:cubicBezTo>
                  <a:lnTo>
                    <a:pt x="21600" y="21041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A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84DD75D-9B11-4C40-899D-5E2198C7AFF5}"/>
                </a:ext>
              </a:extLst>
            </p:cNvPr>
            <p:cNvSpPr/>
            <p:nvPr/>
          </p:nvSpPr>
          <p:spPr>
            <a:xfrm>
              <a:off x="1696469" y="966286"/>
              <a:ext cx="872170" cy="317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1" h="20984" extrusionOk="0">
                  <a:moveTo>
                    <a:pt x="8095" y="19833"/>
                  </a:moveTo>
                  <a:lnTo>
                    <a:pt x="852" y="12252"/>
                  </a:lnTo>
                  <a:cubicBezTo>
                    <a:pt x="-359" y="10986"/>
                    <a:pt x="-256" y="7532"/>
                    <a:pt x="1019" y="6542"/>
                  </a:cubicBezTo>
                  <a:lnTo>
                    <a:pt x="8567" y="698"/>
                  </a:lnTo>
                  <a:cubicBezTo>
                    <a:pt x="9773" y="-233"/>
                    <a:pt x="11113" y="-233"/>
                    <a:pt x="12315" y="698"/>
                  </a:cubicBezTo>
                  <a:lnTo>
                    <a:pt x="19863" y="6542"/>
                  </a:lnTo>
                  <a:cubicBezTo>
                    <a:pt x="21138" y="7532"/>
                    <a:pt x="21241" y="10986"/>
                    <a:pt x="20030" y="12252"/>
                  </a:cubicBezTo>
                  <a:lnTo>
                    <a:pt x="12787" y="19833"/>
                  </a:lnTo>
                  <a:cubicBezTo>
                    <a:pt x="11323" y="21367"/>
                    <a:pt x="9563" y="21367"/>
                    <a:pt x="8095" y="19833"/>
                  </a:cubicBezTo>
                  <a:close/>
                </a:path>
              </a:pathLst>
            </a:custGeom>
            <a:solidFill>
              <a:srgbClr val="BDC8CB"/>
            </a:solidFill>
            <a:ln>
              <a:noFill/>
            </a:ln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0F17359-B5D5-4903-920E-D899FCF6F85E}"/>
                </a:ext>
              </a:extLst>
            </p:cNvPr>
            <p:cNvSpPr/>
            <p:nvPr/>
          </p:nvSpPr>
          <p:spPr>
            <a:xfrm>
              <a:off x="1696470" y="1594092"/>
              <a:ext cx="872169" cy="4805507"/>
            </a:xfrm>
            <a:custGeom>
              <a:avLst/>
              <a:gdLst>
                <a:gd name="connsiteX0" fmla="*/ 0 w 872169"/>
                <a:gd name="connsiteY0" fmla="*/ 3935740 h 4805507"/>
                <a:gd name="connsiteX1" fmla="*/ 290190 w 872169"/>
                <a:gd name="connsiteY1" fmla="*/ 4045158 h 4805507"/>
                <a:gd name="connsiteX2" fmla="*/ 442310 w 872169"/>
                <a:gd name="connsiteY2" fmla="*/ 4072095 h 4805507"/>
                <a:gd name="connsiteX3" fmla="*/ 594429 w 872169"/>
                <a:gd name="connsiteY3" fmla="*/ 4045158 h 4805507"/>
                <a:gd name="connsiteX4" fmla="*/ 872169 w 872169"/>
                <a:gd name="connsiteY4" fmla="*/ 3940435 h 4805507"/>
                <a:gd name="connsiteX5" fmla="*/ 872169 w 872169"/>
                <a:gd name="connsiteY5" fmla="*/ 4673871 h 4805507"/>
                <a:gd name="connsiteX6" fmla="*/ 594429 w 872169"/>
                <a:gd name="connsiteY6" fmla="*/ 4778567 h 4805507"/>
                <a:gd name="connsiteX7" fmla="*/ 442324 w 872169"/>
                <a:gd name="connsiteY7" fmla="*/ 4805502 h 4805507"/>
                <a:gd name="connsiteX8" fmla="*/ 442324 w 872169"/>
                <a:gd name="connsiteY8" fmla="*/ 4805507 h 4805507"/>
                <a:gd name="connsiteX9" fmla="*/ 442310 w 872169"/>
                <a:gd name="connsiteY9" fmla="*/ 4805505 h 4805507"/>
                <a:gd name="connsiteX10" fmla="*/ 442295 w 872169"/>
                <a:gd name="connsiteY10" fmla="*/ 4805507 h 4805507"/>
                <a:gd name="connsiteX11" fmla="*/ 442295 w 872169"/>
                <a:gd name="connsiteY11" fmla="*/ 4805502 h 4805507"/>
                <a:gd name="connsiteX12" fmla="*/ 290190 w 872169"/>
                <a:gd name="connsiteY12" fmla="*/ 4778567 h 4805507"/>
                <a:gd name="connsiteX13" fmla="*/ 0 w 872169"/>
                <a:gd name="connsiteY13" fmla="*/ 4669178 h 4805507"/>
                <a:gd name="connsiteX14" fmla="*/ 0 w 872169"/>
                <a:gd name="connsiteY14" fmla="*/ 2941149 h 4805507"/>
                <a:gd name="connsiteX15" fmla="*/ 290190 w 872169"/>
                <a:gd name="connsiteY15" fmla="*/ 3050567 h 4805507"/>
                <a:gd name="connsiteX16" fmla="*/ 442310 w 872169"/>
                <a:gd name="connsiteY16" fmla="*/ 3077504 h 4805507"/>
                <a:gd name="connsiteX17" fmla="*/ 594429 w 872169"/>
                <a:gd name="connsiteY17" fmla="*/ 3050567 h 4805507"/>
                <a:gd name="connsiteX18" fmla="*/ 872169 w 872169"/>
                <a:gd name="connsiteY18" fmla="*/ 2945844 h 4805507"/>
                <a:gd name="connsiteX19" fmla="*/ 872169 w 872169"/>
                <a:gd name="connsiteY19" fmla="*/ 3679280 h 4805507"/>
                <a:gd name="connsiteX20" fmla="*/ 594429 w 872169"/>
                <a:gd name="connsiteY20" fmla="*/ 3783976 h 4805507"/>
                <a:gd name="connsiteX21" fmla="*/ 442324 w 872169"/>
                <a:gd name="connsiteY21" fmla="*/ 3810911 h 4805507"/>
                <a:gd name="connsiteX22" fmla="*/ 442324 w 872169"/>
                <a:gd name="connsiteY22" fmla="*/ 3810916 h 4805507"/>
                <a:gd name="connsiteX23" fmla="*/ 442310 w 872169"/>
                <a:gd name="connsiteY23" fmla="*/ 3810914 h 4805507"/>
                <a:gd name="connsiteX24" fmla="*/ 442295 w 872169"/>
                <a:gd name="connsiteY24" fmla="*/ 3810916 h 4805507"/>
                <a:gd name="connsiteX25" fmla="*/ 442295 w 872169"/>
                <a:gd name="connsiteY25" fmla="*/ 3810911 h 4805507"/>
                <a:gd name="connsiteX26" fmla="*/ 290190 w 872169"/>
                <a:gd name="connsiteY26" fmla="*/ 3783976 h 4805507"/>
                <a:gd name="connsiteX27" fmla="*/ 0 w 872169"/>
                <a:gd name="connsiteY27" fmla="*/ 3674587 h 4805507"/>
                <a:gd name="connsiteX28" fmla="*/ 0 w 872169"/>
                <a:gd name="connsiteY28" fmla="*/ 1950549 h 4805507"/>
                <a:gd name="connsiteX29" fmla="*/ 290190 w 872169"/>
                <a:gd name="connsiteY29" fmla="*/ 2059966 h 4805507"/>
                <a:gd name="connsiteX30" fmla="*/ 442310 w 872169"/>
                <a:gd name="connsiteY30" fmla="*/ 2086904 h 4805507"/>
                <a:gd name="connsiteX31" fmla="*/ 594429 w 872169"/>
                <a:gd name="connsiteY31" fmla="*/ 2059966 h 4805507"/>
                <a:gd name="connsiteX32" fmla="*/ 872169 w 872169"/>
                <a:gd name="connsiteY32" fmla="*/ 1955243 h 4805507"/>
                <a:gd name="connsiteX33" fmla="*/ 872169 w 872169"/>
                <a:gd name="connsiteY33" fmla="*/ 2688680 h 4805507"/>
                <a:gd name="connsiteX34" fmla="*/ 594429 w 872169"/>
                <a:gd name="connsiteY34" fmla="*/ 2793376 h 4805507"/>
                <a:gd name="connsiteX35" fmla="*/ 442324 w 872169"/>
                <a:gd name="connsiteY35" fmla="*/ 2820311 h 4805507"/>
                <a:gd name="connsiteX36" fmla="*/ 442324 w 872169"/>
                <a:gd name="connsiteY36" fmla="*/ 2820316 h 4805507"/>
                <a:gd name="connsiteX37" fmla="*/ 442310 w 872169"/>
                <a:gd name="connsiteY37" fmla="*/ 2820314 h 4805507"/>
                <a:gd name="connsiteX38" fmla="*/ 442295 w 872169"/>
                <a:gd name="connsiteY38" fmla="*/ 2820316 h 4805507"/>
                <a:gd name="connsiteX39" fmla="*/ 442295 w 872169"/>
                <a:gd name="connsiteY39" fmla="*/ 2820311 h 4805507"/>
                <a:gd name="connsiteX40" fmla="*/ 290190 w 872169"/>
                <a:gd name="connsiteY40" fmla="*/ 2793376 h 4805507"/>
                <a:gd name="connsiteX41" fmla="*/ 0 w 872169"/>
                <a:gd name="connsiteY41" fmla="*/ 2683987 h 4805507"/>
                <a:gd name="connsiteX42" fmla="*/ 0 w 872169"/>
                <a:gd name="connsiteY42" fmla="*/ 972649 h 4805507"/>
                <a:gd name="connsiteX43" fmla="*/ 290190 w 872169"/>
                <a:gd name="connsiteY43" fmla="*/ 1082066 h 4805507"/>
                <a:gd name="connsiteX44" fmla="*/ 364428 w 872169"/>
                <a:gd name="connsiteY44" fmla="*/ 1102260 h 4805507"/>
                <a:gd name="connsiteX45" fmla="*/ 442310 w 872169"/>
                <a:gd name="connsiteY45" fmla="*/ 1109005 h 4805507"/>
                <a:gd name="connsiteX46" fmla="*/ 520192 w 872169"/>
                <a:gd name="connsiteY46" fmla="*/ 1102260 h 4805507"/>
                <a:gd name="connsiteX47" fmla="*/ 594429 w 872169"/>
                <a:gd name="connsiteY47" fmla="*/ 1082066 h 4805507"/>
                <a:gd name="connsiteX48" fmla="*/ 872169 w 872169"/>
                <a:gd name="connsiteY48" fmla="*/ 977343 h 4805507"/>
                <a:gd name="connsiteX49" fmla="*/ 872169 w 872169"/>
                <a:gd name="connsiteY49" fmla="*/ 1710780 h 4805507"/>
                <a:gd name="connsiteX50" fmla="*/ 594429 w 872169"/>
                <a:gd name="connsiteY50" fmla="*/ 1815476 h 4805507"/>
                <a:gd name="connsiteX51" fmla="*/ 520192 w 872169"/>
                <a:gd name="connsiteY51" fmla="*/ 1835669 h 4805507"/>
                <a:gd name="connsiteX52" fmla="*/ 442324 w 872169"/>
                <a:gd name="connsiteY52" fmla="*/ 1842414 h 4805507"/>
                <a:gd name="connsiteX53" fmla="*/ 442324 w 872169"/>
                <a:gd name="connsiteY53" fmla="*/ 1842416 h 4805507"/>
                <a:gd name="connsiteX54" fmla="*/ 442310 w 872169"/>
                <a:gd name="connsiteY54" fmla="*/ 1842415 h 4805507"/>
                <a:gd name="connsiteX55" fmla="*/ 442295 w 872169"/>
                <a:gd name="connsiteY55" fmla="*/ 1842416 h 4805507"/>
                <a:gd name="connsiteX56" fmla="*/ 442295 w 872169"/>
                <a:gd name="connsiteY56" fmla="*/ 1842414 h 4805507"/>
                <a:gd name="connsiteX57" fmla="*/ 364428 w 872169"/>
                <a:gd name="connsiteY57" fmla="*/ 1835669 h 4805507"/>
                <a:gd name="connsiteX58" fmla="*/ 290190 w 872169"/>
                <a:gd name="connsiteY58" fmla="*/ 1815476 h 4805507"/>
                <a:gd name="connsiteX59" fmla="*/ 0 w 872169"/>
                <a:gd name="connsiteY59" fmla="*/ 1706087 h 4805507"/>
                <a:gd name="connsiteX60" fmla="*/ 0 w 872169"/>
                <a:gd name="connsiteY60" fmla="*/ 0 h 4805507"/>
                <a:gd name="connsiteX61" fmla="*/ 290190 w 872169"/>
                <a:gd name="connsiteY61" fmla="*/ 109418 h 4805507"/>
                <a:gd name="connsiteX62" fmla="*/ 364428 w 872169"/>
                <a:gd name="connsiteY62" fmla="*/ 129646 h 4805507"/>
                <a:gd name="connsiteX63" fmla="*/ 442310 w 872169"/>
                <a:gd name="connsiteY63" fmla="*/ 136357 h 4805507"/>
                <a:gd name="connsiteX64" fmla="*/ 520192 w 872169"/>
                <a:gd name="connsiteY64" fmla="*/ 129611 h 4805507"/>
                <a:gd name="connsiteX65" fmla="*/ 594429 w 872169"/>
                <a:gd name="connsiteY65" fmla="*/ 109418 h 4805507"/>
                <a:gd name="connsiteX66" fmla="*/ 872169 w 872169"/>
                <a:gd name="connsiteY66" fmla="*/ 4694 h 4805507"/>
                <a:gd name="connsiteX67" fmla="*/ 872169 w 872169"/>
                <a:gd name="connsiteY67" fmla="*/ 738131 h 4805507"/>
                <a:gd name="connsiteX68" fmla="*/ 594429 w 872169"/>
                <a:gd name="connsiteY68" fmla="*/ 842827 h 4805507"/>
                <a:gd name="connsiteX69" fmla="*/ 520192 w 872169"/>
                <a:gd name="connsiteY69" fmla="*/ 863020 h 4805507"/>
                <a:gd name="connsiteX70" fmla="*/ 442324 w 872169"/>
                <a:gd name="connsiteY70" fmla="*/ 869765 h 4805507"/>
                <a:gd name="connsiteX71" fmla="*/ 442324 w 872169"/>
                <a:gd name="connsiteY71" fmla="*/ 869767 h 4805507"/>
                <a:gd name="connsiteX72" fmla="*/ 442310 w 872169"/>
                <a:gd name="connsiteY72" fmla="*/ 869766 h 4805507"/>
                <a:gd name="connsiteX73" fmla="*/ 442295 w 872169"/>
                <a:gd name="connsiteY73" fmla="*/ 869767 h 4805507"/>
                <a:gd name="connsiteX74" fmla="*/ 442295 w 872169"/>
                <a:gd name="connsiteY74" fmla="*/ 869765 h 4805507"/>
                <a:gd name="connsiteX75" fmla="*/ 364428 w 872169"/>
                <a:gd name="connsiteY75" fmla="*/ 863020 h 4805507"/>
                <a:gd name="connsiteX76" fmla="*/ 290190 w 872169"/>
                <a:gd name="connsiteY76" fmla="*/ 842827 h 4805507"/>
                <a:gd name="connsiteX77" fmla="*/ 0 w 872169"/>
                <a:gd name="connsiteY77" fmla="*/ 733438 h 4805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872169" h="4805507">
                  <a:moveTo>
                    <a:pt x="0" y="3935740"/>
                  </a:moveTo>
                  <a:lnTo>
                    <a:pt x="290190" y="4045158"/>
                  </a:lnTo>
                  <a:lnTo>
                    <a:pt x="442310" y="4072095"/>
                  </a:lnTo>
                  <a:lnTo>
                    <a:pt x="594429" y="4045158"/>
                  </a:lnTo>
                  <a:lnTo>
                    <a:pt x="872169" y="3940435"/>
                  </a:lnTo>
                  <a:lnTo>
                    <a:pt x="872169" y="4673871"/>
                  </a:lnTo>
                  <a:lnTo>
                    <a:pt x="594429" y="4778567"/>
                  </a:lnTo>
                  <a:lnTo>
                    <a:pt x="442324" y="4805502"/>
                  </a:lnTo>
                  <a:lnTo>
                    <a:pt x="442324" y="4805507"/>
                  </a:lnTo>
                  <a:lnTo>
                    <a:pt x="442310" y="4805505"/>
                  </a:lnTo>
                  <a:lnTo>
                    <a:pt x="442295" y="4805507"/>
                  </a:lnTo>
                  <a:lnTo>
                    <a:pt x="442295" y="4805502"/>
                  </a:lnTo>
                  <a:lnTo>
                    <a:pt x="290190" y="4778567"/>
                  </a:lnTo>
                  <a:lnTo>
                    <a:pt x="0" y="4669178"/>
                  </a:lnTo>
                  <a:close/>
                  <a:moveTo>
                    <a:pt x="0" y="2941149"/>
                  </a:moveTo>
                  <a:lnTo>
                    <a:pt x="290190" y="3050567"/>
                  </a:lnTo>
                  <a:lnTo>
                    <a:pt x="442310" y="3077504"/>
                  </a:lnTo>
                  <a:lnTo>
                    <a:pt x="594429" y="3050567"/>
                  </a:lnTo>
                  <a:lnTo>
                    <a:pt x="872169" y="2945844"/>
                  </a:lnTo>
                  <a:lnTo>
                    <a:pt x="872169" y="3679280"/>
                  </a:lnTo>
                  <a:lnTo>
                    <a:pt x="594429" y="3783976"/>
                  </a:lnTo>
                  <a:lnTo>
                    <a:pt x="442324" y="3810911"/>
                  </a:lnTo>
                  <a:lnTo>
                    <a:pt x="442324" y="3810916"/>
                  </a:lnTo>
                  <a:lnTo>
                    <a:pt x="442310" y="3810914"/>
                  </a:lnTo>
                  <a:lnTo>
                    <a:pt x="442295" y="3810916"/>
                  </a:lnTo>
                  <a:lnTo>
                    <a:pt x="442295" y="3810911"/>
                  </a:lnTo>
                  <a:lnTo>
                    <a:pt x="290190" y="3783976"/>
                  </a:lnTo>
                  <a:lnTo>
                    <a:pt x="0" y="3674587"/>
                  </a:lnTo>
                  <a:close/>
                  <a:moveTo>
                    <a:pt x="0" y="1950549"/>
                  </a:moveTo>
                  <a:lnTo>
                    <a:pt x="290190" y="2059966"/>
                  </a:lnTo>
                  <a:lnTo>
                    <a:pt x="442310" y="2086904"/>
                  </a:lnTo>
                  <a:lnTo>
                    <a:pt x="594429" y="2059966"/>
                  </a:lnTo>
                  <a:lnTo>
                    <a:pt x="872169" y="1955243"/>
                  </a:lnTo>
                  <a:lnTo>
                    <a:pt x="872169" y="2688680"/>
                  </a:lnTo>
                  <a:lnTo>
                    <a:pt x="594429" y="2793376"/>
                  </a:lnTo>
                  <a:lnTo>
                    <a:pt x="442324" y="2820311"/>
                  </a:lnTo>
                  <a:lnTo>
                    <a:pt x="442324" y="2820316"/>
                  </a:lnTo>
                  <a:lnTo>
                    <a:pt x="442310" y="2820314"/>
                  </a:lnTo>
                  <a:lnTo>
                    <a:pt x="442295" y="2820316"/>
                  </a:lnTo>
                  <a:lnTo>
                    <a:pt x="442295" y="2820311"/>
                  </a:lnTo>
                  <a:lnTo>
                    <a:pt x="290190" y="2793376"/>
                  </a:lnTo>
                  <a:lnTo>
                    <a:pt x="0" y="2683987"/>
                  </a:lnTo>
                  <a:close/>
                  <a:moveTo>
                    <a:pt x="0" y="972649"/>
                  </a:moveTo>
                  <a:lnTo>
                    <a:pt x="290190" y="1082066"/>
                  </a:lnTo>
                  <a:cubicBezTo>
                    <a:pt x="313920" y="1091031"/>
                    <a:pt x="338869" y="1097766"/>
                    <a:pt x="364428" y="1102260"/>
                  </a:cubicBezTo>
                  <a:lnTo>
                    <a:pt x="442310" y="1109005"/>
                  </a:lnTo>
                  <a:lnTo>
                    <a:pt x="520192" y="1102260"/>
                  </a:lnTo>
                  <a:cubicBezTo>
                    <a:pt x="545751" y="1097766"/>
                    <a:pt x="570700" y="1091031"/>
                    <a:pt x="594429" y="1082066"/>
                  </a:cubicBezTo>
                  <a:lnTo>
                    <a:pt x="872169" y="977343"/>
                  </a:lnTo>
                  <a:lnTo>
                    <a:pt x="872169" y="1710780"/>
                  </a:lnTo>
                  <a:lnTo>
                    <a:pt x="594429" y="1815476"/>
                  </a:lnTo>
                  <a:cubicBezTo>
                    <a:pt x="570700" y="1824440"/>
                    <a:pt x="545751" y="1831175"/>
                    <a:pt x="520192" y="1835669"/>
                  </a:cubicBezTo>
                  <a:lnTo>
                    <a:pt x="442324" y="1842414"/>
                  </a:lnTo>
                  <a:lnTo>
                    <a:pt x="442324" y="1842416"/>
                  </a:lnTo>
                  <a:lnTo>
                    <a:pt x="442310" y="1842415"/>
                  </a:lnTo>
                  <a:lnTo>
                    <a:pt x="442295" y="1842416"/>
                  </a:lnTo>
                  <a:lnTo>
                    <a:pt x="442295" y="1842414"/>
                  </a:lnTo>
                  <a:lnTo>
                    <a:pt x="364428" y="1835669"/>
                  </a:lnTo>
                  <a:cubicBezTo>
                    <a:pt x="338869" y="1831175"/>
                    <a:pt x="313920" y="1824440"/>
                    <a:pt x="290190" y="1815476"/>
                  </a:cubicBezTo>
                  <a:lnTo>
                    <a:pt x="0" y="1706087"/>
                  </a:lnTo>
                  <a:close/>
                  <a:moveTo>
                    <a:pt x="0" y="0"/>
                  </a:moveTo>
                  <a:lnTo>
                    <a:pt x="290190" y="109418"/>
                  </a:lnTo>
                  <a:cubicBezTo>
                    <a:pt x="313920" y="118429"/>
                    <a:pt x="338869" y="125164"/>
                    <a:pt x="364428" y="129646"/>
                  </a:cubicBezTo>
                  <a:lnTo>
                    <a:pt x="442310" y="136357"/>
                  </a:lnTo>
                  <a:lnTo>
                    <a:pt x="520192" y="129611"/>
                  </a:lnTo>
                  <a:cubicBezTo>
                    <a:pt x="545751" y="125117"/>
                    <a:pt x="570700" y="118382"/>
                    <a:pt x="594429" y="109418"/>
                  </a:cubicBezTo>
                  <a:lnTo>
                    <a:pt x="872169" y="4694"/>
                  </a:lnTo>
                  <a:lnTo>
                    <a:pt x="872169" y="738131"/>
                  </a:lnTo>
                  <a:lnTo>
                    <a:pt x="594429" y="842827"/>
                  </a:lnTo>
                  <a:cubicBezTo>
                    <a:pt x="570700" y="851791"/>
                    <a:pt x="545751" y="858526"/>
                    <a:pt x="520192" y="863020"/>
                  </a:cubicBezTo>
                  <a:lnTo>
                    <a:pt x="442324" y="869765"/>
                  </a:lnTo>
                  <a:lnTo>
                    <a:pt x="442324" y="869767"/>
                  </a:lnTo>
                  <a:lnTo>
                    <a:pt x="442310" y="869766"/>
                  </a:lnTo>
                  <a:lnTo>
                    <a:pt x="442295" y="869767"/>
                  </a:lnTo>
                  <a:lnTo>
                    <a:pt x="442295" y="869765"/>
                  </a:lnTo>
                  <a:lnTo>
                    <a:pt x="364428" y="863020"/>
                  </a:lnTo>
                  <a:cubicBezTo>
                    <a:pt x="338869" y="858526"/>
                    <a:pt x="313920" y="851791"/>
                    <a:pt x="290190" y="842827"/>
                  </a:cubicBezTo>
                  <a:lnTo>
                    <a:pt x="0" y="733438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2293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05F9C8C-9D54-449E-858C-9324D4E6C82A}"/>
                </a:ext>
              </a:extLst>
            </p:cNvPr>
            <p:cNvSpPr/>
            <p:nvPr/>
          </p:nvSpPr>
          <p:spPr>
            <a:xfrm>
              <a:off x="1461870" y="4264295"/>
              <a:ext cx="676924" cy="1008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600" extrusionOk="0">
                  <a:moveTo>
                    <a:pt x="16675" y="5315"/>
                  </a:moveTo>
                  <a:lnTo>
                    <a:pt x="1755" y="1523"/>
                  </a:lnTo>
                  <a:cubicBezTo>
                    <a:pt x="477" y="1200"/>
                    <a:pt x="-91" y="585"/>
                    <a:pt x="12" y="0"/>
                  </a:cubicBezTo>
                  <a:lnTo>
                    <a:pt x="1" y="0"/>
                  </a:lnTo>
                  <a:lnTo>
                    <a:pt x="1" y="16350"/>
                  </a:lnTo>
                  <a:lnTo>
                    <a:pt x="173" y="16350"/>
                  </a:lnTo>
                  <a:cubicBezTo>
                    <a:pt x="425" y="16707"/>
                    <a:pt x="947" y="17028"/>
                    <a:pt x="1755" y="17232"/>
                  </a:cubicBezTo>
                  <a:lnTo>
                    <a:pt x="16675" y="21023"/>
                  </a:lnTo>
                  <a:cubicBezTo>
                    <a:pt x="18183" y="21407"/>
                    <a:pt x="19846" y="21600"/>
                    <a:pt x="21509" y="21600"/>
                  </a:cubicBezTo>
                  <a:lnTo>
                    <a:pt x="21509" y="5892"/>
                  </a:lnTo>
                  <a:cubicBezTo>
                    <a:pt x="19846" y="5892"/>
                    <a:pt x="18183" y="5699"/>
                    <a:pt x="16675" y="53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4AB6B6-9F82-495B-84FD-D43906BB781B}"/>
                </a:ext>
              </a:extLst>
            </p:cNvPr>
            <p:cNvSpPr/>
            <p:nvPr/>
          </p:nvSpPr>
          <p:spPr>
            <a:xfrm>
              <a:off x="2138765" y="4264295"/>
              <a:ext cx="676925" cy="1008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600" extrusionOk="0">
                  <a:moveTo>
                    <a:pt x="21497" y="0"/>
                  </a:moveTo>
                  <a:cubicBezTo>
                    <a:pt x="21600" y="588"/>
                    <a:pt x="21032" y="1200"/>
                    <a:pt x="19754" y="1523"/>
                  </a:cubicBezTo>
                  <a:lnTo>
                    <a:pt x="4834" y="5315"/>
                  </a:lnTo>
                  <a:cubicBezTo>
                    <a:pt x="3326" y="5699"/>
                    <a:pt x="1663" y="5892"/>
                    <a:pt x="0" y="5892"/>
                  </a:cubicBezTo>
                  <a:lnTo>
                    <a:pt x="0" y="21600"/>
                  </a:lnTo>
                  <a:cubicBezTo>
                    <a:pt x="1663" y="21600"/>
                    <a:pt x="3326" y="21407"/>
                    <a:pt x="4834" y="21023"/>
                  </a:cubicBezTo>
                  <a:lnTo>
                    <a:pt x="19754" y="17232"/>
                  </a:lnTo>
                  <a:cubicBezTo>
                    <a:pt x="20562" y="17025"/>
                    <a:pt x="21084" y="16707"/>
                    <a:pt x="21336" y="16350"/>
                  </a:cubicBezTo>
                  <a:lnTo>
                    <a:pt x="21508" y="16350"/>
                  </a:lnTo>
                  <a:lnTo>
                    <a:pt x="21508" y="0"/>
                  </a:lnTo>
                  <a:lnTo>
                    <a:pt x="21497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D8528B8-BF55-4862-B01F-9FD04FA80E3F}"/>
                </a:ext>
              </a:extLst>
            </p:cNvPr>
            <p:cNvSpPr/>
            <p:nvPr/>
          </p:nvSpPr>
          <p:spPr>
            <a:xfrm>
              <a:off x="1461870" y="5258886"/>
              <a:ext cx="676924" cy="1008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600" extrusionOk="0">
                  <a:moveTo>
                    <a:pt x="16675" y="5315"/>
                  </a:moveTo>
                  <a:lnTo>
                    <a:pt x="1755" y="1523"/>
                  </a:lnTo>
                  <a:cubicBezTo>
                    <a:pt x="477" y="1200"/>
                    <a:pt x="-91" y="585"/>
                    <a:pt x="12" y="0"/>
                  </a:cubicBezTo>
                  <a:lnTo>
                    <a:pt x="1" y="0"/>
                  </a:lnTo>
                  <a:lnTo>
                    <a:pt x="1" y="16350"/>
                  </a:lnTo>
                  <a:lnTo>
                    <a:pt x="173" y="16350"/>
                  </a:lnTo>
                  <a:cubicBezTo>
                    <a:pt x="425" y="16707"/>
                    <a:pt x="947" y="17028"/>
                    <a:pt x="1755" y="17232"/>
                  </a:cubicBezTo>
                  <a:lnTo>
                    <a:pt x="16675" y="21023"/>
                  </a:lnTo>
                  <a:cubicBezTo>
                    <a:pt x="18183" y="21407"/>
                    <a:pt x="19846" y="21600"/>
                    <a:pt x="21509" y="21600"/>
                  </a:cubicBezTo>
                  <a:lnTo>
                    <a:pt x="21509" y="5892"/>
                  </a:lnTo>
                  <a:cubicBezTo>
                    <a:pt x="19846" y="5892"/>
                    <a:pt x="18183" y="5699"/>
                    <a:pt x="16675" y="53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ACF02B2-AF09-45E2-AA64-6DC6FD8A842D}"/>
                </a:ext>
              </a:extLst>
            </p:cNvPr>
            <p:cNvSpPr/>
            <p:nvPr/>
          </p:nvSpPr>
          <p:spPr>
            <a:xfrm>
              <a:off x="2138765" y="5258886"/>
              <a:ext cx="676925" cy="1008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600" extrusionOk="0">
                  <a:moveTo>
                    <a:pt x="21497" y="0"/>
                  </a:moveTo>
                  <a:cubicBezTo>
                    <a:pt x="21600" y="588"/>
                    <a:pt x="21032" y="1200"/>
                    <a:pt x="19754" y="1523"/>
                  </a:cubicBezTo>
                  <a:lnTo>
                    <a:pt x="4834" y="5315"/>
                  </a:lnTo>
                  <a:cubicBezTo>
                    <a:pt x="3326" y="5699"/>
                    <a:pt x="1663" y="5892"/>
                    <a:pt x="0" y="5892"/>
                  </a:cubicBezTo>
                  <a:lnTo>
                    <a:pt x="0" y="21600"/>
                  </a:lnTo>
                  <a:cubicBezTo>
                    <a:pt x="1663" y="21600"/>
                    <a:pt x="3326" y="21407"/>
                    <a:pt x="4834" y="21023"/>
                  </a:cubicBezTo>
                  <a:lnTo>
                    <a:pt x="19754" y="17232"/>
                  </a:lnTo>
                  <a:cubicBezTo>
                    <a:pt x="20562" y="17025"/>
                    <a:pt x="21084" y="16707"/>
                    <a:pt x="21336" y="16350"/>
                  </a:cubicBezTo>
                  <a:lnTo>
                    <a:pt x="21508" y="16350"/>
                  </a:lnTo>
                  <a:lnTo>
                    <a:pt x="21508" y="0"/>
                  </a:lnTo>
                  <a:lnTo>
                    <a:pt x="2149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809D0481-FE70-4B23-A03D-CD19ADAC4B9F}"/>
                </a:ext>
              </a:extLst>
            </p:cNvPr>
            <p:cNvSpPr/>
            <p:nvPr/>
          </p:nvSpPr>
          <p:spPr>
            <a:xfrm>
              <a:off x="1461870" y="3273695"/>
              <a:ext cx="676924" cy="1008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600" extrusionOk="0">
                  <a:moveTo>
                    <a:pt x="16675" y="5315"/>
                  </a:moveTo>
                  <a:lnTo>
                    <a:pt x="1755" y="1523"/>
                  </a:lnTo>
                  <a:cubicBezTo>
                    <a:pt x="477" y="1197"/>
                    <a:pt x="-91" y="585"/>
                    <a:pt x="12" y="0"/>
                  </a:cubicBezTo>
                  <a:lnTo>
                    <a:pt x="1" y="0"/>
                  </a:lnTo>
                  <a:lnTo>
                    <a:pt x="1" y="16350"/>
                  </a:lnTo>
                  <a:lnTo>
                    <a:pt x="173" y="16350"/>
                  </a:lnTo>
                  <a:cubicBezTo>
                    <a:pt x="425" y="16707"/>
                    <a:pt x="947" y="17028"/>
                    <a:pt x="1755" y="17232"/>
                  </a:cubicBezTo>
                  <a:lnTo>
                    <a:pt x="16675" y="21023"/>
                  </a:lnTo>
                  <a:cubicBezTo>
                    <a:pt x="18183" y="21407"/>
                    <a:pt x="19846" y="21600"/>
                    <a:pt x="21509" y="21600"/>
                  </a:cubicBezTo>
                  <a:lnTo>
                    <a:pt x="21509" y="5892"/>
                  </a:lnTo>
                  <a:cubicBezTo>
                    <a:pt x="19846" y="5892"/>
                    <a:pt x="18183" y="5699"/>
                    <a:pt x="16675" y="531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4F8ED6BB-B98E-4E10-9501-8E9CBBC9924A}"/>
                </a:ext>
              </a:extLst>
            </p:cNvPr>
            <p:cNvSpPr/>
            <p:nvPr/>
          </p:nvSpPr>
          <p:spPr>
            <a:xfrm>
              <a:off x="2138765" y="3273695"/>
              <a:ext cx="676925" cy="1008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600" extrusionOk="0">
                  <a:moveTo>
                    <a:pt x="21497" y="0"/>
                  </a:moveTo>
                  <a:cubicBezTo>
                    <a:pt x="21600" y="588"/>
                    <a:pt x="21032" y="1200"/>
                    <a:pt x="19754" y="1523"/>
                  </a:cubicBezTo>
                  <a:lnTo>
                    <a:pt x="4834" y="5315"/>
                  </a:lnTo>
                  <a:cubicBezTo>
                    <a:pt x="3326" y="5699"/>
                    <a:pt x="1663" y="5892"/>
                    <a:pt x="0" y="5892"/>
                  </a:cubicBezTo>
                  <a:lnTo>
                    <a:pt x="0" y="21600"/>
                  </a:lnTo>
                  <a:cubicBezTo>
                    <a:pt x="1663" y="21600"/>
                    <a:pt x="3326" y="21407"/>
                    <a:pt x="4834" y="21023"/>
                  </a:cubicBezTo>
                  <a:lnTo>
                    <a:pt x="19754" y="17232"/>
                  </a:lnTo>
                  <a:cubicBezTo>
                    <a:pt x="20562" y="17028"/>
                    <a:pt x="21084" y="16707"/>
                    <a:pt x="21336" y="16350"/>
                  </a:cubicBezTo>
                  <a:lnTo>
                    <a:pt x="21508" y="16350"/>
                  </a:lnTo>
                  <a:lnTo>
                    <a:pt x="21508" y="0"/>
                  </a:lnTo>
                  <a:lnTo>
                    <a:pt x="21497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DAD6D794-E9CB-42D5-A442-1D76462386CF}"/>
                </a:ext>
              </a:extLst>
            </p:cNvPr>
            <p:cNvSpPr/>
            <p:nvPr/>
          </p:nvSpPr>
          <p:spPr>
            <a:xfrm>
              <a:off x="1461870" y="2295795"/>
              <a:ext cx="676924" cy="1008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600" extrusionOk="0">
                  <a:moveTo>
                    <a:pt x="16675" y="5315"/>
                  </a:moveTo>
                  <a:lnTo>
                    <a:pt x="1755" y="1523"/>
                  </a:lnTo>
                  <a:cubicBezTo>
                    <a:pt x="477" y="1197"/>
                    <a:pt x="-91" y="585"/>
                    <a:pt x="12" y="0"/>
                  </a:cubicBezTo>
                  <a:lnTo>
                    <a:pt x="1" y="0"/>
                  </a:lnTo>
                  <a:lnTo>
                    <a:pt x="1" y="16350"/>
                  </a:lnTo>
                  <a:lnTo>
                    <a:pt x="173" y="16350"/>
                  </a:lnTo>
                  <a:cubicBezTo>
                    <a:pt x="425" y="16707"/>
                    <a:pt x="947" y="17028"/>
                    <a:pt x="1755" y="17232"/>
                  </a:cubicBezTo>
                  <a:lnTo>
                    <a:pt x="16675" y="21023"/>
                  </a:lnTo>
                  <a:cubicBezTo>
                    <a:pt x="18183" y="21407"/>
                    <a:pt x="19846" y="21600"/>
                    <a:pt x="21509" y="21600"/>
                  </a:cubicBezTo>
                  <a:lnTo>
                    <a:pt x="21509" y="5892"/>
                  </a:lnTo>
                  <a:cubicBezTo>
                    <a:pt x="19846" y="5892"/>
                    <a:pt x="18183" y="5699"/>
                    <a:pt x="16675" y="53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8CD7D8A-0C60-4E8A-85CD-32725605EC88}"/>
                </a:ext>
              </a:extLst>
            </p:cNvPr>
            <p:cNvSpPr/>
            <p:nvPr/>
          </p:nvSpPr>
          <p:spPr>
            <a:xfrm>
              <a:off x="2138765" y="2295795"/>
              <a:ext cx="676925" cy="1008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600" extrusionOk="0">
                  <a:moveTo>
                    <a:pt x="21497" y="0"/>
                  </a:moveTo>
                  <a:cubicBezTo>
                    <a:pt x="21600" y="588"/>
                    <a:pt x="21032" y="1200"/>
                    <a:pt x="19754" y="1523"/>
                  </a:cubicBezTo>
                  <a:lnTo>
                    <a:pt x="4834" y="5315"/>
                  </a:lnTo>
                  <a:cubicBezTo>
                    <a:pt x="3326" y="5699"/>
                    <a:pt x="1663" y="5892"/>
                    <a:pt x="0" y="5892"/>
                  </a:cubicBezTo>
                  <a:lnTo>
                    <a:pt x="0" y="21600"/>
                  </a:lnTo>
                  <a:cubicBezTo>
                    <a:pt x="1663" y="21600"/>
                    <a:pt x="3326" y="21407"/>
                    <a:pt x="4834" y="21023"/>
                  </a:cubicBezTo>
                  <a:lnTo>
                    <a:pt x="19754" y="17232"/>
                  </a:lnTo>
                  <a:cubicBezTo>
                    <a:pt x="20562" y="17025"/>
                    <a:pt x="21084" y="16707"/>
                    <a:pt x="21336" y="16350"/>
                  </a:cubicBezTo>
                  <a:lnTo>
                    <a:pt x="21508" y="16350"/>
                  </a:lnTo>
                  <a:lnTo>
                    <a:pt x="21508" y="0"/>
                  </a:lnTo>
                  <a:lnTo>
                    <a:pt x="2149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B0BFE93-303B-4F82-83EF-ED995B558481}"/>
                </a:ext>
              </a:extLst>
            </p:cNvPr>
            <p:cNvSpPr/>
            <p:nvPr/>
          </p:nvSpPr>
          <p:spPr>
            <a:xfrm>
              <a:off x="1461870" y="1323146"/>
              <a:ext cx="676924" cy="1008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600" extrusionOk="0">
                  <a:moveTo>
                    <a:pt x="16675" y="5315"/>
                  </a:moveTo>
                  <a:lnTo>
                    <a:pt x="1755" y="1523"/>
                  </a:lnTo>
                  <a:cubicBezTo>
                    <a:pt x="477" y="1197"/>
                    <a:pt x="-91" y="585"/>
                    <a:pt x="12" y="0"/>
                  </a:cubicBezTo>
                  <a:lnTo>
                    <a:pt x="1" y="0"/>
                  </a:lnTo>
                  <a:lnTo>
                    <a:pt x="1" y="16350"/>
                  </a:lnTo>
                  <a:lnTo>
                    <a:pt x="173" y="16350"/>
                  </a:lnTo>
                  <a:cubicBezTo>
                    <a:pt x="425" y="16707"/>
                    <a:pt x="947" y="17028"/>
                    <a:pt x="1755" y="17232"/>
                  </a:cubicBezTo>
                  <a:lnTo>
                    <a:pt x="16675" y="21023"/>
                  </a:lnTo>
                  <a:cubicBezTo>
                    <a:pt x="18183" y="21407"/>
                    <a:pt x="19846" y="21600"/>
                    <a:pt x="21509" y="21600"/>
                  </a:cubicBezTo>
                  <a:lnTo>
                    <a:pt x="21509" y="5892"/>
                  </a:lnTo>
                  <a:cubicBezTo>
                    <a:pt x="19846" y="5892"/>
                    <a:pt x="18183" y="5701"/>
                    <a:pt x="16675" y="531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 dirty="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70069FD-27D7-410B-8BDB-950A7425FCAA}"/>
                </a:ext>
              </a:extLst>
            </p:cNvPr>
            <p:cNvSpPr/>
            <p:nvPr/>
          </p:nvSpPr>
          <p:spPr>
            <a:xfrm>
              <a:off x="2138765" y="1323146"/>
              <a:ext cx="676925" cy="1008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600" extrusionOk="0">
                  <a:moveTo>
                    <a:pt x="21497" y="0"/>
                  </a:moveTo>
                  <a:cubicBezTo>
                    <a:pt x="21600" y="588"/>
                    <a:pt x="21032" y="1200"/>
                    <a:pt x="19754" y="1523"/>
                  </a:cubicBezTo>
                  <a:lnTo>
                    <a:pt x="4834" y="5315"/>
                  </a:lnTo>
                  <a:cubicBezTo>
                    <a:pt x="3326" y="5699"/>
                    <a:pt x="1663" y="5892"/>
                    <a:pt x="0" y="5892"/>
                  </a:cubicBezTo>
                  <a:lnTo>
                    <a:pt x="0" y="21600"/>
                  </a:lnTo>
                  <a:cubicBezTo>
                    <a:pt x="1663" y="21600"/>
                    <a:pt x="3326" y="21407"/>
                    <a:pt x="4834" y="21023"/>
                  </a:cubicBezTo>
                  <a:lnTo>
                    <a:pt x="19754" y="17232"/>
                  </a:lnTo>
                  <a:cubicBezTo>
                    <a:pt x="20562" y="17028"/>
                    <a:pt x="21084" y="16707"/>
                    <a:pt x="21336" y="16350"/>
                  </a:cubicBezTo>
                  <a:lnTo>
                    <a:pt x="21508" y="16350"/>
                  </a:lnTo>
                  <a:lnTo>
                    <a:pt x="21508" y="0"/>
                  </a:lnTo>
                  <a:lnTo>
                    <a:pt x="21497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154" tIns="45577" rIns="91154" bIns="45577" numCol="1" anchor="t" anchorCtr="0" compatLnSpc="1">
              <a:prstTxWarp prst="textNoShape">
                <a:avLst/>
              </a:prstTxWarp>
            </a:bodyPr>
            <a:lstStyle/>
            <a:p>
              <a:endParaRPr sz="2293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DD792D5-BD78-4BAE-A9CF-72509EDC7F15}"/>
                </a:ext>
              </a:extLst>
            </p:cNvPr>
            <p:cNvSpPr txBox="1"/>
            <p:nvPr/>
          </p:nvSpPr>
          <p:spPr>
            <a:xfrm>
              <a:off x="1387284" y="1547843"/>
              <a:ext cx="822960" cy="646331"/>
            </a:xfrm>
            <a:prstGeom prst="rect">
              <a:avLst/>
            </a:prstGeom>
          </p:spPr>
          <p:txBody>
            <a:bodyPr wrap="square" anchor="ctr">
              <a:noAutofit/>
              <a:scene3d>
                <a:camera prst="perspectiveHeroicExtremeLeftFacing">
                  <a:rot lat="1200000" lon="2358725" rev="0"/>
                </a:camera>
                <a:lightRig rig="threePt" dir="t"/>
              </a:scene3d>
            </a:bodyPr>
            <a:lstStyle>
              <a:defPPr>
                <a:defRPr lang="en-US"/>
              </a:defPPr>
              <a:lvl1pPr algn="ctr">
                <a:defRPr sz="3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defRPr>
              </a:lvl1pPr>
            </a:lstStyle>
            <a:p>
              <a:r>
                <a:rPr lang="en-US" sz="4386" b="1" dirty="0">
                  <a:solidFill>
                    <a:schemeClr val="bg2">
                      <a:lumMod val="25000"/>
                    </a:schemeClr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05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1DBFFCD-B891-47E1-971E-41E44B76210E}"/>
                </a:ext>
              </a:extLst>
            </p:cNvPr>
            <p:cNvSpPr txBox="1"/>
            <p:nvPr/>
          </p:nvSpPr>
          <p:spPr>
            <a:xfrm>
              <a:off x="1387284" y="2525446"/>
              <a:ext cx="822960" cy="646331"/>
            </a:xfrm>
            <a:prstGeom prst="rect">
              <a:avLst/>
            </a:prstGeom>
          </p:spPr>
          <p:txBody>
            <a:bodyPr wrap="square" anchor="ctr">
              <a:noAutofit/>
              <a:scene3d>
                <a:camera prst="perspectiveHeroicExtremeLeftFacing">
                  <a:rot lat="1200000" lon="2358725" rev="0"/>
                </a:camera>
                <a:lightRig rig="threePt" dir="t"/>
              </a:scene3d>
            </a:bodyPr>
            <a:lstStyle>
              <a:defPPr>
                <a:defRPr lang="en-US"/>
              </a:defPPr>
              <a:lvl1pPr algn="ctr">
                <a:defRPr sz="3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defRPr>
              </a:lvl1pPr>
            </a:lstStyle>
            <a:p>
              <a:r>
                <a:rPr lang="en-US" sz="4386" b="1" dirty="0">
                  <a:solidFill>
                    <a:schemeClr val="bg2">
                      <a:lumMod val="25000"/>
                    </a:schemeClr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04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976BF60-F424-4B1F-8050-C8357EC1E931}"/>
                </a:ext>
              </a:extLst>
            </p:cNvPr>
            <p:cNvSpPr txBox="1"/>
            <p:nvPr/>
          </p:nvSpPr>
          <p:spPr>
            <a:xfrm>
              <a:off x="1387284" y="3503049"/>
              <a:ext cx="822960" cy="646331"/>
            </a:xfrm>
            <a:prstGeom prst="rect">
              <a:avLst/>
            </a:prstGeom>
          </p:spPr>
          <p:txBody>
            <a:bodyPr wrap="square" anchor="ctr">
              <a:noAutofit/>
              <a:scene3d>
                <a:camera prst="perspectiveHeroicExtremeLeftFacing">
                  <a:rot lat="1200000" lon="2358725" rev="0"/>
                </a:camera>
                <a:lightRig rig="threePt" dir="t"/>
              </a:scene3d>
            </a:bodyPr>
            <a:lstStyle>
              <a:defPPr>
                <a:defRPr lang="en-US"/>
              </a:defPPr>
              <a:lvl1pPr algn="ctr">
                <a:defRPr sz="3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defRPr>
              </a:lvl1pPr>
            </a:lstStyle>
            <a:p>
              <a:r>
                <a:rPr lang="en-US" sz="4386" b="1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03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A6F8E4D-191E-401E-8872-D3926655E29D}"/>
                </a:ext>
              </a:extLst>
            </p:cNvPr>
            <p:cNvSpPr txBox="1"/>
            <p:nvPr/>
          </p:nvSpPr>
          <p:spPr>
            <a:xfrm>
              <a:off x="1387284" y="4480652"/>
              <a:ext cx="822960" cy="646331"/>
            </a:xfrm>
            <a:prstGeom prst="rect">
              <a:avLst/>
            </a:prstGeom>
          </p:spPr>
          <p:txBody>
            <a:bodyPr wrap="square" lIns="0" rIns="0" anchor="ctr">
              <a:noAutofit/>
              <a:scene3d>
                <a:camera prst="perspectiveHeroicExtremeLeftFacing">
                  <a:rot lat="1200000" lon="2358725" rev="0"/>
                </a:camera>
                <a:lightRig rig="threePt" dir="t"/>
              </a:scene3d>
            </a:bodyPr>
            <a:lstStyle>
              <a:defPPr>
                <a:defRPr lang="en-US"/>
              </a:defPPr>
              <a:lvl1pPr algn="ctr">
                <a:defRPr sz="3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defRPr>
              </a:lvl1pPr>
            </a:lstStyle>
            <a:p>
              <a:r>
                <a:rPr lang="en-US" sz="4386" b="1" dirty="0">
                  <a:solidFill>
                    <a:schemeClr val="bg2">
                      <a:lumMod val="25000"/>
                    </a:schemeClr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02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D60EEA9-7586-48F2-B3F8-76582981AF08}"/>
                </a:ext>
              </a:extLst>
            </p:cNvPr>
            <p:cNvSpPr txBox="1"/>
            <p:nvPr/>
          </p:nvSpPr>
          <p:spPr>
            <a:xfrm>
              <a:off x="1387284" y="5458256"/>
              <a:ext cx="822960" cy="646331"/>
            </a:xfrm>
            <a:prstGeom prst="rect">
              <a:avLst/>
            </a:prstGeom>
          </p:spPr>
          <p:txBody>
            <a:bodyPr wrap="square" lIns="0" rIns="0" anchor="ctr">
              <a:noAutofit/>
              <a:scene3d>
                <a:camera prst="perspectiveHeroicExtremeLeftFacing">
                  <a:rot lat="1200000" lon="2358725" rev="0"/>
                </a:camera>
                <a:lightRig rig="threePt" dir="t"/>
              </a:scene3d>
            </a:bodyPr>
            <a:lstStyle>
              <a:defPPr>
                <a:defRPr lang="en-US"/>
              </a:defPPr>
              <a:lvl1pPr algn="ctr">
                <a:defRPr sz="3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defRPr>
              </a:lvl1pPr>
            </a:lstStyle>
            <a:p>
              <a:r>
                <a:rPr lang="en-US" sz="4386" b="1" dirty="0">
                  <a:solidFill>
                    <a:schemeClr val="bg2">
                      <a:lumMod val="25000"/>
                    </a:schemeClr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01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8F6D07C-B9EA-4C2E-AAAB-715A80DED285}"/>
              </a:ext>
            </a:extLst>
          </p:cNvPr>
          <p:cNvGrpSpPr/>
          <p:nvPr/>
        </p:nvGrpSpPr>
        <p:grpSpPr>
          <a:xfrm>
            <a:off x="2071738" y="1155904"/>
            <a:ext cx="3850155" cy="1312643"/>
            <a:chOff x="4219461" y="1078992"/>
            <a:chExt cx="3862225" cy="1316758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5109D084-9A58-4A08-A8B2-A004F5AA4FE5}"/>
                </a:ext>
              </a:extLst>
            </p:cNvPr>
            <p:cNvGrpSpPr/>
            <p:nvPr/>
          </p:nvGrpSpPr>
          <p:grpSpPr>
            <a:xfrm>
              <a:off x="4442685" y="1078992"/>
              <a:ext cx="3639001" cy="892122"/>
              <a:chOff x="8929772" y="1435123"/>
              <a:chExt cx="3639001" cy="892122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87CCEED-74DF-4A0A-8E2B-E3D9BC3BA2B2}"/>
                  </a:ext>
                </a:extLst>
              </p:cNvPr>
              <p:cNvSpPr txBox="1"/>
              <p:nvPr/>
            </p:nvSpPr>
            <p:spPr>
              <a:xfrm>
                <a:off x="8944562" y="1435123"/>
                <a:ext cx="3624211" cy="4939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600" b="1" noProof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Qui trình phẫu thuật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BF9AC9F-302D-45CA-90CB-16C6528E4048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4013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 defTabSz="1170383" rtl="0"/>
                <a:r>
                  <a:rPr lang="en-US" sz="20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Đèn soi 3.3MM</a:t>
                </a:r>
              </a:p>
            </p:txBody>
          </p:sp>
        </p:grp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0BB506A7-1AA5-46AB-A06E-E9D936CACF18}"/>
                </a:ext>
              </a:extLst>
            </p:cNvPr>
            <p:cNvCxnSpPr/>
            <p:nvPr/>
          </p:nvCxnSpPr>
          <p:spPr>
            <a:xfrm>
              <a:off x="4219461" y="1115590"/>
              <a:ext cx="0" cy="128016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EF76EE4-6221-4B0E-B9F7-391152076CB0}"/>
              </a:ext>
            </a:extLst>
          </p:cNvPr>
          <p:cNvGrpSpPr/>
          <p:nvPr/>
        </p:nvGrpSpPr>
        <p:grpSpPr>
          <a:xfrm>
            <a:off x="2047983" y="2900481"/>
            <a:ext cx="3508337" cy="1313360"/>
            <a:chOff x="4219461" y="1078273"/>
            <a:chExt cx="3519335" cy="1317477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44D2610-BF5D-4D8A-89CE-CA84747F00D7}"/>
                </a:ext>
              </a:extLst>
            </p:cNvPr>
            <p:cNvGrpSpPr/>
            <p:nvPr/>
          </p:nvGrpSpPr>
          <p:grpSpPr>
            <a:xfrm>
              <a:off x="4434890" y="1078273"/>
              <a:ext cx="3303906" cy="1201582"/>
              <a:chOff x="8921977" y="1434404"/>
              <a:chExt cx="3303906" cy="1201582"/>
            </a:xfrm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2F8B166C-268A-4D73-947D-F5B263307B80}"/>
                  </a:ext>
                </a:extLst>
              </p:cNvPr>
              <p:cNvSpPr txBox="1"/>
              <p:nvPr/>
            </p:nvSpPr>
            <p:spPr>
              <a:xfrm>
                <a:off x="8921977" y="1434404"/>
                <a:ext cx="3256778" cy="4939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600" b="1" noProof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Phương pháp vô cảm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82933627-2985-4818-8830-7B150492A1B0}"/>
                  </a:ext>
                </a:extLst>
              </p:cNvPr>
              <p:cNvSpPr txBox="1"/>
              <p:nvPr/>
            </p:nvSpPr>
            <p:spPr>
              <a:xfrm>
                <a:off x="8929771" y="1925881"/>
                <a:ext cx="3296112" cy="71010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342900" indent="-342900" algn="just" defTabSz="1170383" rtl="0">
                  <a:buFont typeface="Arial" panose="020B0604020202020204" pitchFamily="34" charset="0"/>
                  <a:buChar char="•"/>
                </a:pPr>
                <a:r>
                  <a:rPr lang="en-US" sz="20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Gây tê tại chỗ Lidocain 1%</a:t>
                </a:r>
              </a:p>
              <a:p>
                <a:pPr marL="342900" indent="-342900" algn="just" defTabSz="1170383" rtl="0">
                  <a:buFont typeface="Arial" panose="020B0604020202020204" pitchFamily="34" charset="0"/>
                  <a:buChar char="•"/>
                </a:pPr>
                <a:r>
                  <a:rPr lang="en-US" sz="20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Gây MÊ THAI NHI</a:t>
                </a:r>
              </a:p>
            </p:txBody>
          </p:sp>
        </p:grp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21F68E0-A58F-4055-B7AE-56CF1B14FDCF}"/>
                </a:ext>
              </a:extLst>
            </p:cNvPr>
            <p:cNvCxnSpPr/>
            <p:nvPr/>
          </p:nvCxnSpPr>
          <p:spPr>
            <a:xfrm>
              <a:off x="4219461" y="1115590"/>
              <a:ext cx="0" cy="128016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681723D-0A0F-4C4E-AB8B-D3EAB20881D3}"/>
              </a:ext>
            </a:extLst>
          </p:cNvPr>
          <p:cNvGrpSpPr/>
          <p:nvPr/>
        </p:nvGrpSpPr>
        <p:grpSpPr>
          <a:xfrm>
            <a:off x="2071739" y="4903596"/>
            <a:ext cx="3142665" cy="1505605"/>
            <a:chOff x="4219461" y="1078272"/>
            <a:chExt cx="3152517" cy="1510325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71482820-0CDF-42FC-9E55-91E412668F35}"/>
                </a:ext>
              </a:extLst>
            </p:cNvPr>
            <p:cNvGrpSpPr/>
            <p:nvPr/>
          </p:nvGrpSpPr>
          <p:grpSpPr>
            <a:xfrm>
              <a:off x="4434890" y="1078272"/>
              <a:ext cx="2937088" cy="1510325"/>
              <a:chOff x="8921977" y="1434403"/>
              <a:chExt cx="2937088" cy="1510325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9C04E4D8-C64D-4F0D-B0F4-42B052900541}"/>
                  </a:ext>
                </a:extLst>
              </p:cNvPr>
              <p:cNvSpPr txBox="1"/>
              <p:nvPr/>
            </p:nvSpPr>
            <p:spPr>
              <a:xfrm>
                <a:off x="8921977" y="1434403"/>
                <a:ext cx="2937088" cy="4939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600" b="1" noProof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Chuẩn bị bệnh nhân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098F48FD-10B4-44B9-8849-7C8F8890E50F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101884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0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Chẩn đoán giai đoạn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0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Xét nghiệm cơ bản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0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Giải Thich qui trình PT</a:t>
                </a:r>
              </a:p>
            </p:txBody>
          </p:sp>
        </p:grp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E275D77-C3D5-4B5A-84A6-92BBF6E3ADDC}"/>
                </a:ext>
              </a:extLst>
            </p:cNvPr>
            <p:cNvCxnSpPr/>
            <p:nvPr/>
          </p:nvCxnSpPr>
          <p:spPr>
            <a:xfrm>
              <a:off x="4219461" y="1115590"/>
              <a:ext cx="0" cy="1280160"/>
            </a:xfrm>
            <a:prstGeom prst="line">
              <a:avLst/>
            </a:prstGeom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3C20688-CB5A-4A7A-884F-C1B5E0897B80}"/>
              </a:ext>
            </a:extLst>
          </p:cNvPr>
          <p:cNvGrpSpPr/>
          <p:nvPr/>
        </p:nvGrpSpPr>
        <p:grpSpPr>
          <a:xfrm>
            <a:off x="5709742" y="4003695"/>
            <a:ext cx="1434008" cy="1276160"/>
            <a:chOff x="4219461" y="1115590"/>
            <a:chExt cx="2436615" cy="1280160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40DD320-8681-47A8-BDB9-B064BF02C2EC}"/>
                </a:ext>
              </a:extLst>
            </p:cNvPr>
            <p:cNvSpPr txBox="1"/>
            <p:nvPr/>
          </p:nvSpPr>
          <p:spPr>
            <a:xfrm>
              <a:off x="4502936" y="1252902"/>
              <a:ext cx="2153140" cy="8027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Chuẩn bị dụng cụ</a:t>
              </a: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66220F60-13F0-407B-B03D-887B2124457C}"/>
                </a:ext>
              </a:extLst>
            </p:cNvPr>
            <p:cNvCxnSpPr/>
            <p:nvPr/>
          </p:nvCxnSpPr>
          <p:spPr>
            <a:xfrm>
              <a:off x="4219461" y="1115590"/>
              <a:ext cx="0" cy="128016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B6CFFFC-6F37-493C-A059-BF4948F61D7A}"/>
              </a:ext>
            </a:extLst>
          </p:cNvPr>
          <p:cNvGrpSpPr/>
          <p:nvPr/>
        </p:nvGrpSpPr>
        <p:grpSpPr>
          <a:xfrm>
            <a:off x="5709743" y="1755916"/>
            <a:ext cx="2028714" cy="1649734"/>
            <a:chOff x="4219461" y="740845"/>
            <a:chExt cx="3017047" cy="1654905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85C9C02-4A8A-4EA0-8998-DAD72F7DE252}"/>
                </a:ext>
              </a:extLst>
            </p:cNvPr>
            <p:cNvGrpSpPr/>
            <p:nvPr/>
          </p:nvGrpSpPr>
          <p:grpSpPr>
            <a:xfrm>
              <a:off x="4307215" y="740845"/>
              <a:ext cx="2929293" cy="1646695"/>
              <a:chOff x="8794302" y="1096976"/>
              <a:chExt cx="2929293" cy="1646695"/>
            </a:xfrm>
          </p:grpSpPr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102C90DC-7F35-4150-A2CA-9EFF30FAED6E}"/>
                  </a:ext>
                </a:extLst>
              </p:cNvPr>
              <p:cNvSpPr txBox="1"/>
              <p:nvPr/>
            </p:nvSpPr>
            <p:spPr>
              <a:xfrm>
                <a:off x="8921977" y="1096976"/>
                <a:ext cx="2801618" cy="83141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393" b="1" noProof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Xác định </a:t>
                </a:r>
              </a:p>
              <a:p>
                <a:r>
                  <a:rPr lang="en-US" sz="2393" b="1" noProof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lỗ vào Trocart</a:t>
                </a: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134AC51C-4783-4619-8996-1E30A933E97B}"/>
                  </a:ext>
                </a:extLst>
              </p:cNvPr>
              <p:cNvSpPr txBox="1"/>
              <p:nvPr/>
            </p:nvSpPr>
            <p:spPr>
              <a:xfrm>
                <a:off x="8794302" y="1910069"/>
                <a:ext cx="2929293" cy="83360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16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Đèn soi ĐỄ TIẾP CẬN VỚI MIỆNG THAI NHI</a:t>
                </a:r>
              </a:p>
            </p:txBody>
          </p:sp>
        </p:grp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E80D4D39-2DB8-448C-8CED-77FF267E7CD7}"/>
                </a:ext>
              </a:extLst>
            </p:cNvPr>
            <p:cNvCxnSpPr/>
            <p:nvPr/>
          </p:nvCxnSpPr>
          <p:spPr>
            <a:xfrm>
              <a:off x="4219461" y="1115590"/>
              <a:ext cx="0" cy="128016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7635CDEE-4D48-4BAA-BCD3-2A9B15CC3411}"/>
              </a:ext>
            </a:extLst>
          </p:cNvPr>
          <p:cNvCxnSpPr>
            <a:cxnSpLocks/>
          </p:cNvCxnSpPr>
          <p:nvPr/>
        </p:nvCxnSpPr>
        <p:spPr>
          <a:xfrm>
            <a:off x="1290059" y="2786981"/>
            <a:ext cx="426626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67B8CC54-0A0D-48DC-A5FB-C9A5D69AAD76}"/>
              </a:ext>
            </a:extLst>
          </p:cNvPr>
          <p:cNvCxnSpPr>
            <a:cxnSpLocks/>
          </p:cNvCxnSpPr>
          <p:nvPr/>
        </p:nvCxnSpPr>
        <p:spPr>
          <a:xfrm>
            <a:off x="1290059" y="4694736"/>
            <a:ext cx="426626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5D1116EB-A59B-4E15-B129-66C698D450C1}"/>
              </a:ext>
            </a:extLst>
          </p:cNvPr>
          <p:cNvCxnSpPr>
            <a:cxnSpLocks/>
          </p:cNvCxnSpPr>
          <p:nvPr/>
        </p:nvCxnSpPr>
        <p:spPr>
          <a:xfrm>
            <a:off x="1290059" y="1832405"/>
            <a:ext cx="59589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8D4CEFC0-30BC-4CB3-BDD3-36D744163352}"/>
              </a:ext>
            </a:extLst>
          </p:cNvPr>
          <p:cNvCxnSpPr>
            <a:cxnSpLocks/>
          </p:cNvCxnSpPr>
          <p:nvPr/>
        </p:nvCxnSpPr>
        <p:spPr>
          <a:xfrm>
            <a:off x="1290059" y="3740160"/>
            <a:ext cx="67209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C1A95D8C-3C1F-4E99-8CDC-12952B91CB9F}"/>
              </a:ext>
            </a:extLst>
          </p:cNvPr>
          <p:cNvCxnSpPr>
            <a:cxnSpLocks/>
          </p:cNvCxnSpPr>
          <p:nvPr/>
        </p:nvCxnSpPr>
        <p:spPr>
          <a:xfrm>
            <a:off x="1290059" y="5647917"/>
            <a:ext cx="67209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lg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rrow: Pentagon 50">
            <a:extLst>
              <a:ext uri="{FF2B5EF4-FFF2-40B4-BE49-F238E27FC236}">
                <a16:creationId xmlns:a16="http://schemas.microsoft.com/office/drawing/2014/main" id="{3F943D6D-4CA1-928B-8578-B3A67BDD64ED}"/>
              </a:ext>
            </a:extLst>
          </p:cNvPr>
          <p:cNvSpPr/>
          <p:nvPr/>
        </p:nvSpPr>
        <p:spPr>
          <a:xfrm>
            <a:off x="0" y="0"/>
            <a:ext cx="5467350" cy="829726"/>
          </a:xfrm>
          <a:prstGeom prst="homePlate">
            <a:avLst/>
          </a:prstGeom>
          <a:solidFill>
            <a:srgbClr val="00206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D0409E0C-F066-248A-B94A-339B8B4CAE2F}"/>
              </a:ext>
            </a:extLst>
          </p:cNvPr>
          <p:cNvSpPr txBox="1">
            <a:spLocks/>
          </p:cNvSpPr>
          <p:nvPr/>
        </p:nvSpPr>
        <p:spPr>
          <a:xfrm>
            <a:off x="209550" y="46037"/>
            <a:ext cx="11163300" cy="783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8518" tIns="58518" rIns="58518" bIns="58518" anchor="ctr">
            <a:normAutofit/>
          </a:bodyPr>
          <a:lstStyle>
            <a:lvl1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5pPr>
            <a:lvl6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6pPr>
            <a:lvl7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7pPr>
            <a:lvl8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8pPr>
            <a:lvl9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vi-VN" sz="4000" b="1" dirty="0">
                <a:solidFill>
                  <a:schemeClr val="bg1"/>
                </a:solidFill>
              </a:rPr>
              <a:t>QUI TRÌNH ĐẶT BÓNG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D153AFD-A83E-FE3D-9F1B-585B5B2935F6}"/>
              </a:ext>
            </a:extLst>
          </p:cNvPr>
          <p:cNvSpPr/>
          <p:nvPr/>
        </p:nvSpPr>
        <p:spPr>
          <a:xfrm>
            <a:off x="7960660" y="64028"/>
            <a:ext cx="3983690" cy="707884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C7A5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342900" marR="0" indent="-342900" algn="ctr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Rạch</a:t>
            </a:r>
            <a:r>
              <a:rPr kumimoji="0" lang="en-US" sz="2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da</a:t>
            </a:r>
          </a:p>
          <a:p>
            <a:pPr marL="342900" marR="0" indent="-342900" algn="ctr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dirty="0" err="1">
                <a:solidFill>
                  <a:srgbClr val="000000"/>
                </a:solidFill>
              </a:rPr>
              <a:t>Vào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Trocat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(</a:t>
            </a:r>
            <a:r>
              <a:rPr lang="en-US" sz="1400" dirty="0" err="1">
                <a:solidFill>
                  <a:srgbClr val="000000"/>
                </a:solidFill>
              </a:rPr>
              <a:t>Ống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kim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loại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hoặc</a:t>
            </a:r>
            <a:r>
              <a:rPr lang="en-US" sz="1400" dirty="0">
                <a:solidFill>
                  <a:srgbClr val="000000"/>
                </a:solidFill>
              </a:rPr>
              <a:t> KT </a:t>
            </a:r>
            <a:r>
              <a:rPr lang="en-US" sz="1400" dirty="0" err="1">
                <a:solidFill>
                  <a:srgbClr val="000000"/>
                </a:solidFill>
              </a:rPr>
              <a:t>Seldinger</a:t>
            </a:r>
            <a:r>
              <a:rPr lang="en-US" sz="1400" dirty="0">
                <a:solidFill>
                  <a:srgbClr val="000000"/>
                </a:solidFill>
              </a:rPr>
              <a:t>)</a:t>
            </a:r>
            <a:endParaRPr kumimoji="0" lang="en-US" sz="2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F52B9A7-1C1A-0D98-14C2-7F7358392FDB}"/>
              </a:ext>
            </a:extLst>
          </p:cNvPr>
          <p:cNvSpPr/>
          <p:nvPr/>
        </p:nvSpPr>
        <p:spPr>
          <a:xfrm>
            <a:off x="7960660" y="1143893"/>
            <a:ext cx="3983690" cy="707884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C7A5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R="0" algn="ctr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000" dirty="0" err="1">
                <a:solidFill>
                  <a:srgbClr val="000000"/>
                </a:solidFill>
              </a:rPr>
              <a:t>Đưa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dụng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cụ</a:t>
            </a:r>
            <a:r>
              <a:rPr lang="en-US" sz="2000" dirty="0">
                <a:solidFill>
                  <a:srgbClr val="000000"/>
                </a:solidFill>
              </a:rPr>
              <a:t> qua </a:t>
            </a:r>
            <a:r>
              <a:rPr lang="en-US" sz="2000" dirty="0" err="1">
                <a:solidFill>
                  <a:srgbClr val="000000"/>
                </a:solidFill>
              </a:rPr>
              <a:t>miệng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thai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</a:p>
          <a:p>
            <a:pPr marR="0" algn="ctr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000" dirty="0">
                <a:solidFill>
                  <a:srgbClr val="000000"/>
                </a:solidFill>
              </a:rPr>
              <a:t>-&gt; </a:t>
            </a:r>
            <a:r>
              <a:rPr lang="en-US" sz="2000" dirty="0" err="1">
                <a:solidFill>
                  <a:srgbClr val="000000"/>
                </a:solidFill>
              </a:rPr>
              <a:t>Khí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quản</a:t>
            </a:r>
            <a:r>
              <a:rPr lang="en-US" sz="2000" dirty="0">
                <a:solidFill>
                  <a:srgbClr val="000000"/>
                </a:solidFill>
              </a:rPr>
              <a:t> -&gt; </a:t>
            </a:r>
            <a:r>
              <a:rPr lang="en-US" sz="2000" dirty="0" err="1">
                <a:solidFill>
                  <a:srgbClr val="000000"/>
                </a:solidFill>
              </a:rPr>
              <a:t>Canira</a:t>
            </a:r>
            <a:endParaRPr kumimoji="0" lang="en-US" sz="2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E52DCFD-C517-44BC-E521-A8E9A491DCE9}"/>
              </a:ext>
            </a:extLst>
          </p:cNvPr>
          <p:cNvSpPr/>
          <p:nvPr/>
        </p:nvSpPr>
        <p:spPr>
          <a:xfrm>
            <a:off x="7960660" y="2240409"/>
            <a:ext cx="3983690" cy="40010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C7A5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R="0" algn="ctr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000" dirty="0" err="1">
                <a:solidFill>
                  <a:srgbClr val="000000"/>
                </a:solidFill>
              </a:rPr>
              <a:t>Bơm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bóng</a:t>
            </a:r>
            <a:endParaRPr kumimoji="0" lang="en-US" sz="2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E7BB58-EAC2-E326-1BF1-4CDB516D847B}"/>
              </a:ext>
            </a:extLst>
          </p:cNvPr>
          <p:cNvSpPr/>
          <p:nvPr/>
        </p:nvSpPr>
        <p:spPr>
          <a:xfrm>
            <a:off x="7960660" y="3065317"/>
            <a:ext cx="3983690" cy="40010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C7A5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R="0" algn="ctr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000" dirty="0" err="1">
                <a:solidFill>
                  <a:srgbClr val="000000"/>
                </a:solidFill>
              </a:rPr>
              <a:t>Rút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dụng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cụ</a:t>
            </a:r>
            <a:endParaRPr kumimoji="0" lang="en-US" sz="2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0B83B26-52A1-EA0E-24B2-7B4DFEAD456F}"/>
              </a:ext>
            </a:extLst>
          </p:cNvPr>
          <p:cNvSpPr/>
          <p:nvPr/>
        </p:nvSpPr>
        <p:spPr>
          <a:xfrm>
            <a:off x="7941610" y="3776858"/>
            <a:ext cx="3983690" cy="707884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C7A5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342900" marR="0" indent="-342900" algn="ctr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dirty="0" err="1">
                <a:solidFill>
                  <a:srgbClr val="000000"/>
                </a:solidFill>
              </a:rPr>
              <a:t>Rút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trocat</a:t>
            </a:r>
            <a:endParaRPr lang="en-US" sz="2000" dirty="0">
              <a:solidFill>
                <a:srgbClr val="000000"/>
              </a:solidFill>
            </a:endParaRPr>
          </a:p>
          <a:p>
            <a:pPr marL="342900" marR="0" indent="-342900" algn="ctr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Kh</a:t>
            </a:r>
            <a:r>
              <a:rPr lang="en-US" sz="2000" dirty="0" err="1">
                <a:solidFill>
                  <a:srgbClr val="000000"/>
                </a:solidFill>
              </a:rPr>
              <a:t>âu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lỗ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chọc</a:t>
            </a:r>
            <a:endParaRPr kumimoji="0" lang="en-US" sz="2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CB944EE-29AB-F0BA-6CEE-48E5A035F187}"/>
              </a:ext>
            </a:extLst>
          </p:cNvPr>
          <p:cNvSpPr/>
          <p:nvPr/>
        </p:nvSpPr>
        <p:spPr>
          <a:xfrm>
            <a:off x="7960660" y="4758783"/>
            <a:ext cx="3983690" cy="132343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C7A5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Theo </a:t>
            </a:r>
            <a:r>
              <a:rPr lang="en-US" sz="2000" dirty="0" err="1"/>
              <a:t>dõi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phẫu</a:t>
            </a:r>
            <a:r>
              <a:rPr lang="en-US" sz="2000" dirty="0"/>
              <a:t> </a:t>
            </a:r>
            <a:r>
              <a:rPr lang="en-US" sz="2000" dirty="0" err="1"/>
              <a:t>thuật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Giảm</a:t>
            </a:r>
            <a:r>
              <a:rPr lang="en-US" sz="2000" dirty="0"/>
              <a:t> co, BN </a:t>
            </a:r>
            <a:r>
              <a:rPr lang="en-US" sz="2000" dirty="0" err="1"/>
              <a:t>nằm</a:t>
            </a:r>
            <a:r>
              <a:rPr lang="en-US" sz="2000" dirty="0"/>
              <a:t> </a:t>
            </a:r>
            <a:r>
              <a:rPr lang="en-US" sz="2000" dirty="0" err="1"/>
              <a:t>viện</a:t>
            </a:r>
            <a:r>
              <a:rPr lang="en-US" sz="2000" dirty="0"/>
              <a:t> 1-2 </a:t>
            </a:r>
            <a:r>
              <a:rPr lang="en-US" sz="2000" dirty="0" err="1"/>
              <a:t>ngày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Đánh</a:t>
            </a:r>
            <a:r>
              <a:rPr lang="en-US" sz="2000" dirty="0"/>
              <a:t> </a:t>
            </a:r>
            <a:r>
              <a:rPr lang="en-US" sz="2000" dirty="0" err="1"/>
              <a:t>giá</a:t>
            </a:r>
            <a:r>
              <a:rPr lang="en-US" sz="2000" dirty="0"/>
              <a:t> </a:t>
            </a:r>
            <a:r>
              <a:rPr lang="en-US" sz="2000" dirty="0" err="1"/>
              <a:t>lại</a:t>
            </a:r>
            <a:r>
              <a:rPr lang="en-US" sz="2000" dirty="0"/>
              <a:t> </a:t>
            </a:r>
            <a:r>
              <a:rPr lang="en-US" sz="2000" dirty="0" err="1"/>
              <a:t>kích</a:t>
            </a:r>
            <a:r>
              <a:rPr lang="en-US" sz="2000" dirty="0"/>
              <a:t> </a:t>
            </a:r>
            <a:r>
              <a:rPr lang="en-US" sz="2000" dirty="0" err="1"/>
              <a:t>thước</a:t>
            </a:r>
            <a:r>
              <a:rPr lang="en-US" sz="2000" dirty="0"/>
              <a:t> </a:t>
            </a:r>
            <a:r>
              <a:rPr lang="en-US" sz="2000" dirty="0" err="1"/>
              <a:t>phổi</a:t>
            </a:r>
            <a:r>
              <a:rPr lang="en-US" sz="2000" dirty="0"/>
              <a:t> 1 </a:t>
            </a:r>
            <a:r>
              <a:rPr lang="en-US" sz="2000" dirty="0" err="1"/>
              <a:t>tuần</a:t>
            </a:r>
            <a:r>
              <a:rPr lang="en-US" sz="2000" dirty="0"/>
              <a:t>/ </a:t>
            </a:r>
            <a:r>
              <a:rPr lang="en-US" sz="2000" dirty="0" err="1"/>
              <a:t>lần</a:t>
            </a:r>
            <a:r>
              <a:rPr lang="en-US" sz="2000" dirty="0"/>
              <a:t> bang </a:t>
            </a:r>
            <a:r>
              <a:rPr lang="en-US" sz="2000" dirty="0" err="1"/>
              <a:t>siêu</a:t>
            </a:r>
            <a:r>
              <a:rPr lang="en-US" sz="2000" dirty="0"/>
              <a:t> </a:t>
            </a:r>
            <a:r>
              <a:rPr lang="en-US" sz="2000" dirty="0" err="1"/>
              <a:t>âm</a:t>
            </a:r>
            <a:r>
              <a:rPr lang="en-US" sz="2000" dirty="0"/>
              <a:t> </a:t>
            </a:r>
            <a:r>
              <a:rPr lang="en-US" sz="2000" dirty="0" err="1"/>
              <a:t>hoặc</a:t>
            </a:r>
            <a:r>
              <a:rPr lang="en-US" sz="2000" dirty="0"/>
              <a:t> MRI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C5E341C-6A6C-E63E-EE43-DFA73AAD1FC3}"/>
              </a:ext>
            </a:extLst>
          </p:cNvPr>
          <p:cNvSpPr/>
          <p:nvPr/>
        </p:nvSpPr>
        <p:spPr>
          <a:xfrm>
            <a:off x="7960660" y="6362917"/>
            <a:ext cx="3983690" cy="40010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C7A5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lang="en-US" sz="2000" dirty="0" err="1"/>
              <a:t>Tháo</a:t>
            </a:r>
            <a:r>
              <a:rPr lang="en-US" sz="2000" dirty="0"/>
              <a:t> </a:t>
            </a:r>
            <a:r>
              <a:rPr lang="en-US" sz="2000" dirty="0" err="1"/>
              <a:t>bóng</a:t>
            </a:r>
            <a:endParaRPr lang="en-US" sz="2000" dirty="0"/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181FB67A-88F1-32E2-E270-E0EF0E75567F}"/>
              </a:ext>
            </a:extLst>
          </p:cNvPr>
          <p:cNvSpPr/>
          <p:nvPr/>
        </p:nvSpPr>
        <p:spPr>
          <a:xfrm>
            <a:off x="9780101" y="854900"/>
            <a:ext cx="411649" cy="310830"/>
          </a:xfrm>
          <a:prstGeom prst="downArrow">
            <a:avLst/>
          </a:prstGeom>
          <a:solidFill>
            <a:srgbClr val="0C7A5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Arrow: Down 40">
            <a:extLst>
              <a:ext uri="{FF2B5EF4-FFF2-40B4-BE49-F238E27FC236}">
                <a16:creationId xmlns:a16="http://schemas.microsoft.com/office/drawing/2014/main" id="{977033BB-07B9-97A9-489B-9BBA76610821}"/>
              </a:ext>
            </a:extLst>
          </p:cNvPr>
          <p:cNvSpPr/>
          <p:nvPr/>
        </p:nvSpPr>
        <p:spPr>
          <a:xfrm>
            <a:off x="9780101" y="1895985"/>
            <a:ext cx="411649" cy="310830"/>
          </a:xfrm>
          <a:prstGeom prst="downArrow">
            <a:avLst/>
          </a:prstGeom>
          <a:solidFill>
            <a:srgbClr val="0C7A5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id="{DFE8A06C-CF0D-224D-591D-95CB6880903A}"/>
              </a:ext>
            </a:extLst>
          </p:cNvPr>
          <p:cNvSpPr/>
          <p:nvPr/>
        </p:nvSpPr>
        <p:spPr>
          <a:xfrm>
            <a:off x="9780101" y="2713735"/>
            <a:ext cx="411649" cy="310830"/>
          </a:xfrm>
          <a:prstGeom prst="downArrow">
            <a:avLst/>
          </a:prstGeom>
          <a:solidFill>
            <a:srgbClr val="0C7A5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24993DEB-9591-28D2-E204-4AF2C689FE4F}"/>
              </a:ext>
            </a:extLst>
          </p:cNvPr>
          <p:cNvSpPr/>
          <p:nvPr/>
        </p:nvSpPr>
        <p:spPr>
          <a:xfrm>
            <a:off x="9780101" y="3502817"/>
            <a:ext cx="411649" cy="310830"/>
          </a:xfrm>
          <a:prstGeom prst="downArrow">
            <a:avLst/>
          </a:prstGeom>
          <a:solidFill>
            <a:srgbClr val="0C7A5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6256BF53-6FDE-0D5C-E370-2E8AF44FC6B5}"/>
              </a:ext>
            </a:extLst>
          </p:cNvPr>
          <p:cNvSpPr/>
          <p:nvPr/>
        </p:nvSpPr>
        <p:spPr>
          <a:xfrm>
            <a:off x="9780101" y="4492337"/>
            <a:ext cx="411649" cy="310830"/>
          </a:xfrm>
          <a:prstGeom prst="downArrow">
            <a:avLst/>
          </a:prstGeom>
          <a:solidFill>
            <a:srgbClr val="0C7A5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E3B0983E-C1C2-B827-7603-7FF67FE0049C}"/>
              </a:ext>
            </a:extLst>
          </p:cNvPr>
          <p:cNvSpPr/>
          <p:nvPr/>
        </p:nvSpPr>
        <p:spPr>
          <a:xfrm>
            <a:off x="9780101" y="6106807"/>
            <a:ext cx="411649" cy="310830"/>
          </a:xfrm>
          <a:prstGeom prst="downArrow">
            <a:avLst/>
          </a:prstGeom>
          <a:solidFill>
            <a:srgbClr val="0C7A5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6860EC-7003-AC45-9A08-B4A7C1285B6D}"/>
              </a:ext>
            </a:extLst>
          </p:cNvPr>
          <p:cNvSpPr/>
          <p:nvPr/>
        </p:nvSpPr>
        <p:spPr>
          <a:xfrm>
            <a:off x="2047983" y="6562971"/>
            <a:ext cx="219322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Flake AW, et al. Fetal Diagn </a:t>
            </a:r>
            <a:r>
              <a:rPr lang="en-US" sz="1000" dirty="0" err="1"/>
              <a:t>Ther</a:t>
            </a:r>
            <a:r>
              <a:rPr lang="en-US" sz="1000" dirty="0"/>
              <a:t>. 2024</a:t>
            </a:r>
          </a:p>
        </p:txBody>
      </p:sp>
    </p:spTree>
    <p:extLst>
      <p:ext uri="{BB962C8B-B14F-4D97-AF65-F5344CB8AC3E}">
        <p14:creationId xmlns:p14="http://schemas.microsoft.com/office/powerpoint/2010/main" val="217022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6AF541-F839-7D42-989B-C3E06762BB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4122" y="990600"/>
            <a:ext cx="11035428" cy="1099741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err="1"/>
              <a:t>Thời</a:t>
            </a:r>
            <a:r>
              <a:rPr lang="en-US" sz="3200" dirty="0"/>
              <a:t> </a:t>
            </a:r>
            <a:r>
              <a:rPr lang="en-US" sz="3200" dirty="0" err="1"/>
              <a:t>điểm</a:t>
            </a:r>
            <a:r>
              <a:rPr lang="en-US" sz="3200" dirty="0"/>
              <a:t> 34 </a:t>
            </a:r>
            <a:r>
              <a:rPr lang="en-US" sz="3200" dirty="0" err="1"/>
              <a:t>tuần</a:t>
            </a:r>
            <a:r>
              <a:rPr lang="en-US" sz="3200" dirty="0"/>
              <a:t> </a:t>
            </a:r>
          </a:p>
          <a:p>
            <a:r>
              <a:rPr lang="en-US" sz="3200" dirty="0" err="1"/>
              <a:t>Phương</a:t>
            </a:r>
            <a:r>
              <a:rPr lang="en-US" sz="3200" dirty="0"/>
              <a:t> </a:t>
            </a:r>
            <a:r>
              <a:rPr lang="en-US" sz="3200" dirty="0" err="1"/>
              <a:t>pháp</a:t>
            </a:r>
            <a:endParaRPr lang="en-US" sz="3200" dirty="0"/>
          </a:p>
          <a:p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361AFF-5462-2144-9AC7-FF7488FE74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4140755"/>
            <a:ext cx="3886200" cy="22390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DB1E8A-EDDD-4F47-9DA9-622D221266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124" y="4140756"/>
            <a:ext cx="3411458" cy="22390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0F5B29-9E81-4848-8F4E-CEE21885FA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50" y="4437431"/>
            <a:ext cx="3289300" cy="2292984"/>
          </a:xfrm>
          <a:prstGeom prst="rect">
            <a:avLst/>
          </a:prstGeom>
        </p:spPr>
      </p:pic>
      <p:sp>
        <p:nvSpPr>
          <p:cNvPr id="5" name="Arrow: Pentagon 4">
            <a:extLst>
              <a:ext uri="{FF2B5EF4-FFF2-40B4-BE49-F238E27FC236}">
                <a16:creationId xmlns:a16="http://schemas.microsoft.com/office/drawing/2014/main" id="{42F1DDD3-6B0B-358C-70B4-9C14747C5886}"/>
              </a:ext>
            </a:extLst>
          </p:cNvPr>
          <p:cNvSpPr/>
          <p:nvPr/>
        </p:nvSpPr>
        <p:spPr>
          <a:xfrm>
            <a:off x="-1" y="0"/>
            <a:ext cx="3638551" cy="829726"/>
          </a:xfrm>
          <a:prstGeom prst="homePlate">
            <a:avLst/>
          </a:prstGeom>
          <a:solidFill>
            <a:srgbClr val="37BF4E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5784D8F-FA0D-E61B-0113-94BD94D61B16}"/>
              </a:ext>
            </a:extLst>
          </p:cNvPr>
          <p:cNvSpPr txBox="1">
            <a:spLocks/>
          </p:cNvSpPr>
          <p:nvPr/>
        </p:nvSpPr>
        <p:spPr>
          <a:xfrm>
            <a:off x="209550" y="46037"/>
            <a:ext cx="3429000" cy="783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8518" tIns="58518" rIns="58518" bIns="58518" anchor="ctr">
            <a:normAutofit/>
          </a:bodyPr>
          <a:lstStyle>
            <a:lvl1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5pPr>
            <a:lvl6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6pPr>
            <a:lvl7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7pPr>
            <a:lvl8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8pPr>
            <a:lvl9pPr algn="ctr" defTabSz="1170383">
              <a:defRPr sz="56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sz="4000" b="1" dirty="0">
                <a:solidFill>
                  <a:schemeClr val="bg1"/>
                </a:solidFill>
              </a:rPr>
              <a:t>THÁO BÓNG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C2C8E1-0666-9E83-23F2-74AE50DC7155}"/>
              </a:ext>
            </a:extLst>
          </p:cNvPr>
          <p:cNvSpPr/>
          <p:nvPr/>
        </p:nvSpPr>
        <p:spPr>
          <a:xfrm>
            <a:off x="153936" y="2047795"/>
            <a:ext cx="4246614" cy="203420"/>
          </a:xfrm>
          <a:prstGeom prst="rect">
            <a:avLst/>
          </a:prstGeom>
          <a:solidFill>
            <a:srgbClr val="37BF4E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F1CCF89-71BA-9F1B-DE21-C10FB0D2565F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4400550" y="2047795"/>
            <a:ext cx="16679" cy="4574438"/>
          </a:xfrm>
          <a:prstGeom prst="line">
            <a:avLst/>
          </a:prstGeom>
          <a:ln w="38100">
            <a:solidFill>
              <a:srgbClr val="37BF4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EBB686E-9A16-EC19-923A-E44C6FF37C29}"/>
              </a:ext>
            </a:extLst>
          </p:cNvPr>
          <p:cNvSpPr txBox="1"/>
          <p:nvPr/>
        </p:nvSpPr>
        <p:spPr>
          <a:xfrm>
            <a:off x="184639" y="2342551"/>
            <a:ext cx="4019062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i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Tháo</a:t>
            </a:r>
            <a:r>
              <a:rPr lang="en-US" sz="2400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nội</a:t>
            </a:r>
            <a:r>
              <a:rPr lang="en-US" sz="2400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soi qua da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i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Được</a:t>
            </a:r>
            <a:r>
              <a:rPr lang="en-US" sz="2400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2400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2400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nhiều</a:t>
            </a:r>
            <a:r>
              <a:rPr lang="en-US" sz="2400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nhất</a:t>
            </a:r>
            <a:r>
              <a:rPr lang="en-US" sz="2400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2400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nay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B1DE00-F8DA-983E-5D14-82332C9B5E73}"/>
              </a:ext>
            </a:extLst>
          </p:cNvPr>
          <p:cNvSpPr/>
          <p:nvPr/>
        </p:nvSpPr>
        <p:spPr>
          <a:xfrm>
            <a:off x="4417229" y="6553200"/>
            <a:ext cx="3945716" cy="138066"/>
          </a:xfrm>
          <a:prstGeom prst="rect">
            <a:avLst/>
          </a:prstGeom>
          <a:solidFill>
            <a:srgbClr val="0C7A50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875E4CD-B88D-731B-980C-E3F0FAE7786E}"/>
              </a:ext>
            </a:extLst>
          </p:cNvPr>
          <p:cNvCxnSpPr>
            <a:cxnSpLocks/>
          </p:cNvCxnSpPr>
          <p:nvPr/>
        </p:nvCxnSpPr>
        <p:spPr>
          <a:xfrm>
            <a:off x="8362945" y="2047795"/>
            <a:ext cx="0" cy="4643471"/>
          </a:xfrm>
          <a:prstGeom prst="line">
            <a:avLst/>
          </a:prstGeom>
          <a:ln w="38100">
            <a:solidFill>
              <a:srgbClr val="0C7A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0426E8D-805E-5CC1-10A8-FB7B0B87BB7B}"/>
              </a:ext>
            </a:extLst>
          </p:cNvPr>
          <p:cNvSpPr txBox="1"/>
          <p:nvPr/>
        </p:nvSpPr>
        <p:spPr>
          <a:xfrm>
            <a:off x="4671124" y="2146052"/>
            <a:ext cx="3661048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Tháo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bằng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kim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chọc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khí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quản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Nhiều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nguy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cơ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tổn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thương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mạch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máu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ít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dùng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CA9385-F8EB-68CE-CC58-A7FE533BE45C}"/>
              </a:ext>
            </a:extLst>
          </p:cNvPr>
          <p:cNvSpPr/>
          <p:nvPr/>
        </p:nvSpPr>
        <p:spPr>
          <a:xfrm>
            <a:off x="8362944" y="2047795"/>
            <a:ext cx="3637016" cy="203420"/>
          </a:xfrm>
          <a:prstGeom prst="rect">
            <a:avLst/>
          </a:prstGeom>
          <a:solidFill>
            <a:srgbClr val="9BBB59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B95A53-ECF7-EDC8-3363-DCEA79FA17E0}"/>
              </a:ext>
            </a:extLst>
          </p:cNvPr>
          <p:cNvSpPr txBox="1"/>
          <p:nvPr/>
        </p:nvSpPr>
        <p:spPr>
          <a:xfrm>
            <a:off x="8450874" y="2387314"/>
            <a:ext cx="3549085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Tháo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nội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soi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khí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quản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sơ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trường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hợp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cấp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cứu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EXIT (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mở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khí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quản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sơ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lấy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bóng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-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ít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dùng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BDADEA-D9C8-D94A-BEF1-B331BA187B4D}"/>
              </a:ext>
            </a:extLst>
          </p:cNvPr>
          <p:cNvSpPr/>
          <p:nvPr/>
        </p:nvSpPr>
        <p:spPr>
          <a:xfrm>
            <a:off x="89352" y="6611779"/>
            <a:ext cx="219322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Flake AW, et al. Fetal Diagn </a:t>
            </a:r>
            <a:r>
              <a:rPr lang="en-US" sz="1000" dirty="0" err="1"/>
              <a:t>Ther</a:t>
            </a:r>
            <a:r>
              <a:rPr lang="en-US" sz="1000" dirty="0"/>
              <a:t>. 2024</a:t>
            </a:r>
          </a:p>
        </p:txBody>
      </p:sp>
    </p:spTree>
    <p:extLst>
      <p:ext uri="{BB962C8B-B14F-4D97-AF65-F5344CB8AC3E}">
        <p14:creationId xmlns:p14="http://schemas.microsoft.com/office/powerpoint/2010/main" val="295110240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A864E-719F-7E4B-B596-3AC8D897B2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3083A7-5367-564A-A904-319C1D16F8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Fetoscopic Endoluminal Tracheal Occlusion FETO for Severe CDH (cut)">
            <a:hlinkClick r:id="" action="ppaction://media"/>
            <a:extLst>
              <a:ext uri="{FF2B5EF4-FFF2-40B4-BE49-F238E27FC236}">
                <a16:creationId xmlns:a16="http://schemas.microsoft.com/office/drawing/2014/main" id="{2356EBC8-15ED-D74E-984B-3EFF427852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53900" cy="683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0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F521B5-BEE1-4070-CAB0-240FCDC294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0051"/>
            <a:ext cx="12153900" cy="68378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C6197C-23BD-9140-A282-FABDEC623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2674938"/>
            <a:ext cx="4114800" cy="150812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BIẾN CHỨNG</a:t>
            </a:r>
            <a:br>
              <a:rPr lang="en-US" b="1" dirty="0"/>
            </a:br>
            <a:r>
              <a:rPr lang="en-US" b="1" dirty="0"/>
              <a:t>VÀ RỦI RO</a:t>
            </a:r>
          </a:p>
        </p:txBody>
      </p:sp>
      <p:pic>
        <p:nvPicPr>
          <p:cNvPr id="1030" name="Picture 6" descr="Thoát vị hoành ở trẻ em">
            <a:extLst>
              <a:ext uri="{FF2B5EF4-FFF2-40B4-BE49-F238E27FC236}">
                <a16:creationId xmlns:a16="http://schemas.microsoft.com/office/drawing/2014/main" id="{42721A78-E795-DA7B-3BDF-01D1C3627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883" y="186216"/>
            <a:ext cx="4759294" cy="269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 5">
            <a:extLst>
              <a:ext uri="{FF2B5EF4-FFF2-40B4-BE49-F238E27FC236}">
                <a16:creationId xmlns:a16="http://schemas.microsoft.com/office/drawing/2014/main" id="{4B994FDF-92CD-5947-F97C-E740F5FACD9C}"/>
              </a:ext>
            </a:extLst>
          </p:cNvPr>
          <p:cNvSpPr>
            <a:spLocks/>
          </p:cNvSpPr>
          <p:nvPr/>
        </p:nvSpPr>
        <p:spPr bwMode="auto">
          <a:xfrm flipH="1">
            <a:off x="5628291" y="3093486"/>
            <a:ext cx="4268185" cy="1044067"/>
          </a:xfrm>
          <a:custGeom>
            <a:avLst/>
            <a:gdLst>
              <a:gd name="T0" fmla="*/ 1933 w 2191"/>
              <a:gd name="T1" fmla="*/ 0 h 750"/>
              <a:gd name="T2" fmla="*/ 0 w 2191"/>
              <a:gd name="T3" fmla="*/ 0 h 750"/>
              <a:gd name="T4" fmla="*/ 0 w 2191"/>
              <a:gd name="T5" fmla="*/ 750 h 750"/>
              <a:gd name="T6" fmla="*/ 1933 w 2191"/>
              <a:gd name="T7" fmla="*/ 750 h 750"/>
              <a:gd name="T8" fmla="*/ 2191 w 2191"/>
              <a:gd name="T9" fmla="*/ 376 h 750"/>
              <a:gd name="T10" fmla="*/ 1933 w 2191"/>
              <a:gd name="T11" fmla="*/ 0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91" h="750">
                <a:moveTo>
                  <a:pt x="1933" y="0"/>
                </a:moveTo>
                <a:lnTo>
                  <a:pt x="0" y="0"/>
                </a:lnTo>
                <a:lnTo>
                  <a:pt x="0" y="750"/>
                </a:lnTo>
                <a:lnTo>
                  <a:pt x="1933" y="750"/>
                </a:lnTo>
                <a:lnTo>
                  <a:pt x="2191" y="376"/>
                </a:lnTo>
                <a:lnTo>
                  <a:pt x="1933" y="0"/>
                </a:lnTo>
                <a:close/>
              </a:path>
            </a:pathLst>
          </a:custGeom>
          <a:solidFill>
            <a:srgbClr val="9BBB59"/>
          </a:solidFill>
          <a:ln>
            <a:noFill/>
          </a:ln>
        </p:spPr>
        <p:txBody>
          <a:bodyPr vert="horz" wrap="square" lIns="0" tIns="182880" rIns="274320" bIns="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3200" b="1" dirty="0">
                <a:solidFill>
                  <a:prstClr val="white"/>
                </a:solidFill>
                <a:latin typeface="Norwester" panose="00000506000000000000" pitchFamily="50" charset="0"/>
              </a:rPr>
              <a:t>ỐI VỠ NON</a:t>
            </a:r>
            <a:endParaRPr lang="id-ID" sz="2400" b="1" dirty="0">
              <a:solidFill>
                <a:prstClr val="white"/>
              </a:solidFill>
              <a:latin typeface="Norwester" panose="00000506000000000000" pitchFamily="50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F379AEF-16E4-6293-8E05-63AD2067EF69}"/>
              </a:ext>
            </a:extLst>
          </p:cNvPr>
          <p:cNvGrpSpPr/>
          <p:nvPr/>
        </p:nvGrpSpPr>
        <p:grpSpPr>
          <a:xfrm>
            <a:off x="10273066" y="2801025"/>
            <a:ext cx="1004638" cy="1475160"/>
            <a:chOff x="10350900" y="964046"/>
            <a:chExt cx="914405" cy="1342666"/>
          </a:xfrm>
          <a:solidFill>
            <a:schemeClr val="accent3">
              <a:lumMod val="75000"/>
            </a:schemeClr>
          </a:solidFill>
        </p:grpSpPr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6B61ABF4-6277-D320-F703-27D736EDA598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10350900" y="964046"/>
              <a:ext cx="914405" cy="1342666"/>
            </a:xfrm>
            <a:custGeom>
              <a:avLst/>
              <a:gdLst>
                <a:gd name="T0" fmla="*/ 733 w 733"/>
                <a:gd name="T1" fmla="*/ 0 h 1240"/>
                <a:gd name="T2" fmla="*/ 0 w 733"/>
                <a:gd name="T3" fmla="*/ 100 h 1240"/>
                <a:gd name="T4" fmla="*/ 0 w 733"/>
                <a:gd name="T5" fmla="*/ 1072 h 1240"/>
                <a:gd name="T6" fmla="*/ 733 w 733"/>
                <a:gd name="T7" fmla="*/ 1240 h 1240"/>
                <a:gd name="T8" fmla="*/ 733 w 733"/>
                <a:gd name="T9" fmla="*/ 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3" h="1240">
                  <a:moveTo>
                    <a:pt x="733" y="0"/>
                  </a:moveTo>
                  <a:lnTo>
                    <a:pt x="0" y="100"/>
                  </a:lnTo>
                  <a:lnTo>
                    <a:pt x="0" y="1072"/>
                  </a:lnTo>
                  <a:lnTo>
                    <a:pt x="733" y="1240"/>
                  </a:lnTo>
                  <a:lnTo>
                    <a:pt x="733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800000"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C313993-5F51-CC8C-6915-C8BA63428162}"/>
                </a:ext>
              </a:extLst>
            </p:cNvPr>
            <p:cNvGrpSpPr/>
            <p:nvPr/>
          </p:nvGrpSpPr>
          <p:grpSpPr>
            <a:xfrm>
              <a:off x="10559653" y="1320049"/>
              <a:ext cx="506548" cy="411774"/>
              <a:chOff x="7546976" y="561975"/>
              <a:chExt cx="492125" cy="400050"/>
            </a:xfrm>
            <a:grpFill/>
            <a:scene3d>
              <a:camera prst="perspectiveContrastingRightFacing" fov="0">
                <a:rot lat="20406500" lon="20121072" rev="21495135"/>
              </a:camera>
              <a:lightRig rig="threePt" dir="t"/>
            </a:scene3d>
          </p:grpSpPr>
          <p:sp>
            <p:nvSpPr>
              <p:cNvPr id="12" name="Freeform 34">
                <a:extLst>
                  <a:ext uri="{FF2B5EF4-FFF2-40B4-BE49-F238E27FC236}">
                    <a16:creationId xmlns:a16="http://schemas.microsoft.com/office/drawing/2014/main" id="{8793552A-AE71-94F5-A75D-A80F134D1E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85113" y="684213"/>
                <a:ext cx="92075" cy="123825"/>
              </a:xfrm>
              <a:custGeom>
                <a:avLst/>
                <a:gdLst>
                  <a:gd name="T0" fmla="*/ 11 w 24"/>
                  <a:gd name="T1" fmla="*/ 2 h 32"/>
                  <a:gd name="T2" fmla="*/ 8 w 24"/>
                  <a:gd name="T3" fmla="*/ 0 h 32"/>
                  <a:gd name="T4" fmla="*/ 4 w 24"/>
                  <a:gd name="T5" fmla="*/ 0 h 32"/>
                  <a:gd name="T6" fmla="*/ 0 w 24"/>
                  <a:gd name="T7" fmla="*/ 4 h 32"/>
                  <a:gd name="T8" fmla="*/ 0 w 24"/>
                  <a:gd name="T9" fmla="*/ 28 h 32"/>
                  <a:gd name="T10" fmla="*/ 4 w 24"/>
                  <a:gd name="T11" fmla="*/ 32 h 32"/>
                  <a:gd name="T12" fmla="*/ 20 w 24"/>
                  <a:gd name="T13" fmla="*/ 32 h 32"/>
                  <a:gd name="T14" fmla="*/ 24 w 24"/>
                  <a:gd name="T15" fmla="*/ 28 h 32"/>
                  <a:gd name="T16" fmla="*/ 24 w 24"/>
                  <a:gd name="T17" fmla="*/ 22 h 32"/>
                  <a:gd name="T18" fmla="*/ 23 w 24"/>
                  <a:gd name="T19" fmla="*/ 20 h 32"/>
                  <a:gd name="T20" fmla="*/ 11 w 24"/>
                  <a:gd name="T21" fmla="*/ 2 h 32"/>
                  <a:gd name="T22" fmla="*/ 20 w 24"/>
                  <a:gd name="T23" fmla="*/ 28 h 32"/>
                  <a:gd name="T24" fmla="*/ 4 w 24"/>
                  <a:gd name="T25" fmla="*/ 28 h 32"/>
                  <a:gd name="T26" fmla="*/ 4 w 24"/>
                  <a:gd name="T27" fmla="*/ 4 h 32"/>
                  <a:gd name="T28" fmla="*/ 8 w 24"/>
                  <a:gd name="T29" fmla="*/ 4 h 32"/>
                  <a:gd name="T30" fmla="*/ 20 w 24"/>
                  <a:gd name="T31" fmla="*/ 22 h 32"/>
                  <a:gd name="T32" fmla="*/ 20 w 24"/>
                  <a:gd name="T33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32">
                    <a:moveTo>
                      <a:pt x="11" y="2"/>
                    </a:moveTo>
                    <a:cubicBezTo>
                      <a:pt x="11" y="1"/>
                      <a:pt x="9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2" y="32"/>
                      <a:pt x="4" y="32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2" y="32"/>
                      <a:pt x="24" y="30"/>
                      <a:pt x="24" y="2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1"/>
                      <a:pt x="24" y="20"/>
                      <a:pt x="23" y="20"/>
                    </a:cubicBezTo>
                    <a:lnTo>
                      <a:pt x="11" y="2"/>
                    </a:lnTo>
                    <a:close/>
                    <a:moveTo>
                      <a:pt x="20" y="28"/>
                    </a:moveTo>
                    <a:cubicBezTo>
                      <a:pt x="4" y="28"/>
                      <a:pt x="4" y="28"/>
                      <a:pt x="4" y="28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0" y="22"/>
                      <a:pt x="20" y="22"/>
                      <a:pt x="20" y="22"/>
                    </a:cubicBezTo>
                    <a:lnTo>
                      <a:pt x="20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35">
                <a:extLst>
                  <a:ext uri="{FF2B5EF4-FFF2-40B4-BE49-F238E27FC236}">
                    <a16:creationId xmlns:a16="http://schemas.microsoft.com/office/drawing/2014/main" id="{C78789A2-5900-D7FD-84AA-D28F062F57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46976" y="561975"/>
                <a:ext cx="492125" cy="400050"/>
              </a:xfrm>
              <a:custGeom>
                <a:avLst/>
                <a:gdLst>
                  <a:gd name="T0" fmla="*/ 126 w 128"/>
                  <a:gd name="T1" fmla="*/ 49 h 104"/>
                  <a:gd name="T2" fmla="*/ 110 w 128"/>
                  <a:gd name="T3" fmla="*/ 25 h 104"/>
                  <a:gd name="T4" fmla="*/ 100 w 128"/>
                  <a:gd name="T5" fmla="*/ 20 h 104"/>
                  <a:gd name="T6" fmla="*/ 84 w 128"/>
                  <a:gd name="T7" fmla="*/ 20 h 104"/>
                  <a:gd name="T8" fmla="*/ 84 w 128"/>
                  <a:gd name="T9" fmla="*/ 12 h 104"/>
                  <a:gd name="T10" fmla="*/ 72 w 128"/>
                  <a:gd name="T11" fmla="*/ 0 h 104"/>
                  <a:gd name="T12" fmla="*/ 12 w 128"/>
                  <a:gd name="T13" fmla="*/ 0 h 104"/>
                  <a:gd name="T14" fmla="*/ 0 w 128"/>
                  <a:gd name="T15" fmla="*/ 12 h 104"/>
                  <a:gd name="T16" fmla="*/ 0 w 128"/>
                  <a:gd name="T17" fmla="*/ 56 h 104"/>
                  <a:gd name="T18" fmla="*/ 12 w 128"/>
                  <a:gd name="T19" fmla="*/ 68 h 104"/>
                  <a:gd name="T20" fmla="*/ 12 w 128"/>
                  <a:gd name="T21" fmla="*/ 68 h 104"/>
                  <a:gd name="T22" fmla="*/ 12 w 128"/>
                  <a:gd name="T23" fmla="*/ 80 h 104"/>
                  <a:gd name="T24" fmla="*/ 24 w 128"/>
                  <a:gd name="T25" fmla="*/ 92 h 104"/>
                  <a:gd name="T26" fmla="*/ 29 w 128"/>
                  <a:gd name="T27" fmla="*/ 92 h 104"/>
                  <a:gd name="T28" fmla="*/ 44 w 128"/>
                  <a:gd name="T29" fmla="*/ 104 h 104"/>
                  <a:gd name="T30" fmla="*/ 59 w 128"/>
                  <a:gd name="T31" fmla="*/ 92 h 104"/>
                  <a:gd name="T32" fmla="*/ 81 w 128"/>
                  <a:gd name="T33" fmla="*/ 92 h 104"/>
                  <a:gd name="T34" fmla="*/ 96 w 128"/>
                  <a:gd name="T35" fmla="*/ 104 h 104"/>
                  <a:gd name="T36" fmla="*/ 111 w 128"/>
                  <a:gd name="T37" fmla="*/ 92 h 104"/>
                  <a:gd name="T38" fmla="*/ 116 w 128"/>
                  <a:gd name="T39" fmla="*/ 92 h 104"/>
                  <a:gd name="T40" fmla="*/ 128 w 128"/>
                  <a:gd name="T41" fmla="*/ 80 h 104"/>
                  <a:gd name="T42" fmla="*/ 128 w 128"/>
                  <a:gd name="T43" fmla="*/ 56 h 104"/>
                  <a:gd name="T44" fmla="*/ 126 w 128"/>
                  <a:gd name="T45" fmla="*/ 49 h 104"/>
                  <a:gd name="T46" fmla="*/ 12 w 128"/>
                  <a:gd name="T47" fmla="*/ 60 h 104"/>
                  <a:gd name="T48" fmla="*/ 8 w 128"/>
                  <a:gd name="T49" fmla="*/ 56 h 104"/>
                  <a:gd name="T50" fmla="*/ 8 w 128"/>
                  <a:gd name="T51" fmla="*/ 12 h 104"/>
                  <a:gd name="T52" fmla="*/ 12 w 128"/>
                  <a:gd name="T53" fmla="*/ 8 h 104"/>
                  <a:gd name="T54" fmla="*/ 72 w 128"/>
                  <a:gd name="T55" fmla="*/ 8 h 104"/>
                  <a:gd name="T56" fmla="*/ 76 w 128"/>
                  <a:gd name="T57" fmla="*/ 12 h 104"/>
                  <a:gd name="T58" fmla="*/ 76 w 128"/>
                  <a:gd name="T59" fmla="*/ 20 h 104"/>
                  <a:gd name="T60" fmla="*/ 76 w 128"/>
                  <a:gd name="T61" fmla="*/ 28 h 104"/>
                  <a:gd name="T62" fmla="*/ 76 w 128"/>
                  <a:gd name="T63" fmla="*/ 56 h 104"/>
                  <a:gd name="T64" fmla="*/ 72 w 128"/>
                  <a:gd name="T65" fmla="*/ 60 h 104"/>
                  <a:gd name="T66" fmla="*/ 12 w 128"/>
                  <a:gd name="T67" fmla="*/ 60 h 104"/>
                  <a:gd name="T68" fmla="*/ 44 w 128"/>
                  <a:gd name="T69" fmla="*/ 96 h 104"/>
                  <a:gd name="T70" fmla="*/ 36 w 128"/>
                  <a:gd name="T71" fmla="*/ 88 h 104"/>
                  <a:gd name="T72" fmla="*/ 44 w 128"/>
                  <a:gd name="T73" fmla="*/ 80 h 104"/>
                  <a:gd name="T74" fmla="*/ 52 w 128"/>
                  <a:gd name="T75" fmla="*/ 88 h 104"/>
                  <a:gd name="T76" fmla="*/ 44 w 128"/>
                  <a:gd name="T77" fmla="*/ 96 h 104"/>
                  <a:gd name="T78" fmla="*/ 96 w 128"/>
                  <a:gd name="T79" fmla="*/ 96 h 104"/>
                  <a:gd name="T80" fmla="*/ 88 w 128"/>
                  <a:gd name="T81" fmla="*/ 88 h 104"/>
                  <a:gd name="T82" fmla="*/ 96 w 128"/>
                  <a:gd name="T83" fmla="*/ 80 h 104"/>
                  <a:gd name="T84" fmla="*/ 104 w 128"/>
                  <a:gd name="T85" fmla="*/ 88 h 104"/>
                  <a:gd name="T86" fmla="*/ 96 w 128"/>
                  <a:gd name="T87" fmla="*/ 96 h 104"/>
                  <a:gd name="T88" fmla="*/ 120 w 128"/>
                  <a:gd name="T89" fmla="*/ 80 h 104"/>
                  <a:gd name="T90" fmla="*/ 116 w 128"/>
                  <a:gd name="T91" fmla="*/ 84 h 104"/>
                  <a:gd name="T92" fmla="*/ 111 w 128"/>
                  <a:gd name="T93" fmla="*/ 84 h 104"/>
                  <a:gd name="T94" fmla="*/ 96 w 128"/>
                  <a:gd name="T95" fmla="*/ 72 h 104"/>
                  <a:gd name="T96" fmla="*/ 81 w 128"/>
                  <a:gd name="T97" fmla="*/ 84 h 104"/>
                  <a:gd name="T98" fmla="*/ 59 w 128"/>
                  <a:gd name="T99" fmla="*/ 84 h 104"/>
                  <a:gd name="T100" fmla="*/ 44 w 128"/>
                  <a:gd name="T101" fmla="*/ 72 h 104"/>
                  <a:gd name="T102" fmla="*/ 29 w 128"/>
                  <a:gd name="T103" fmla="*/ 84 h 104"/>
                  <a:gd name="T104" fmla="*/ 24 w 128"/>
                  <a:gd name="T105" fmla="*/ 84 h 104"/>
                  <a:gd name="T106" fmla="*/ 20 w 128"/>
                  <a:gd name="T107" fmla="*/ 80 h 104"/>
                  <a:gd name="T108" fmla="*/ 20 w 128"/>
                  <a:gd name="T109" fmla="*/ 68 h 104"/>
                  <a:gd name="T110" fmla="*/ 72 w 128"/>
                  <a:gd name="T111" fmla="*/ 68 h 104"/>
                  <a:gd name="T112" fmla="*/ 84 w 128"/>
                  <a:gd name="T113" fmla="*/ 56 h 104"/>
                  <a:gd name="T114" fmla="*/ 84 w 128"/>
                  <a:gd name="T115" fmla="*/ 28 h 104"/>
                  <a:gd name="T116" fmla="*/ 100 w 128"/>
                  <a:gd name="T117" fmla="*/ 28 h 104"/>
                  <a:gd name="T118" fmla="*/ 103 w 128"/>
                  <a:gd name="T119" fmla="*/ 30 h 104"/>
                  <a:gd name="T120" fmla="*/ 119 w 128"/>
                  <a:gd name="T121" fmla="*/ 54 h 104"/>
                  <a:gd name="T122" fmla="*/ 120 w 128"/>
                  <a:gd name="T123" fmla="*/ 56 h 104"/>
                  <a:gd name="T124" fmla="*/ 120 w 128"/>
                  <a:gd name="T125" fmla="*/ 8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8" h="104">
                    <a:moveTo>
                      <a:pt x="126" y="49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08" y="22"/>
                      <a:pt x="104" y="20"/>
                      <a:pt x="100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5"/>
                      <a:pt x="79" y="0"/>
                      <a:pt x="7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3"/>
                      <a:pt x="5" y="68"/>
                      <a:pt x="12" y="68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2" y="87"/>
                      <a:pt x="17" y="92"/>
                      <a:pt x="24" y="92"/>
                    </a:cubicBezTo>
                    <a:cubicBezTo>
                      <a:pt x="29" y="92"/>
                      <a:pt x="29" y="92"/>
                      <a:pt x="29" y="92"/>
                    </a:cubicBezTo>
                    <a:cubicBezTo>
                      <a:pt x="30" y="99"/>
                      <a:pt x="37" y="104"/>
                      <a:pt x="44" y="104"/>
                    </a:cubicBezTo>
                    <a:cubicBezTo>
                      <a:pt x="51" y="104"/>
                      <a:pt x="58" y="99"/>
                      <a:pt x="59" y="92"/>
                    </a:cubicBezTo>
                    <a:cubicBezTo>
                      <a:pt x="81" y="92"/>
                      <a:pt x="81" y="92"/>
                      <a:pt x="81" y="92"/>
                    </a:cubicBezTo>
                    <a:cubicBezTo>
                      <a:pt x="82" y="99"/>
                      <a:pt x="89" y="104"/>
                      <a:pt x="96" y="104"/>
                    </a:cubicBezTo>
                    <a:cubicBezTo>
                      <a:pt x="103" y="104"/>
                      <a:pt x="110" y="99"/>
                      <a:pt x="111" y="92"/>
                    </a:cubicBezTo>
                    <a:cubicBezTo>
                      <a:pt x="116" y="92"/>
                      <a:pt x="116" y="92"/>
                      <a:pt x="116" y="92"/>
                    </a:cubicBezTo>
                    <a:cubicBezTo>
                      <a:pt x="123" y="92"/>
                      <a:pt x="128" y="87"/>
                      <a:pt x="128" y="80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28" y="54"/>
                      <a:pt x="127" y="51"/>
                      <a:pt x="126" y="49"/>
                    </a:cubicBezTo>
                    <a:close/>
                    <a:moveTo>
                      <a:pt x="12" y="60"/>
                    </a:moveTo>
                    <a:cubicBezTo>
                      <a:pt x="10" y="60"/>
                      <a:pt x="8" y="58"/>
                      <a:pt x="8" y="56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8"/>
                      <a:pt x="76" y="10"/>
                      <a:pt x="76" y="12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8"/>
                      <a:pt x="76" y="28"/>
                      <a:pt x="76" y="28"/>
                    </a:cubicBezTo>
                    <a:cubicBezTo>
                      <a:pt x="76" y="56"/>
                      <a:pt x="76" y="56"/>
                      <a:pt x="76" y="56"/>
                    </a:cubicBezTo>
                    <a:cubicBezTo>
                      <a:pt x="76" y="58"/>
                      <a:pt x="74" y="60"/>
                      <a:pt x="72" y="60"/>
                    </a:cubicBezTo>
                    <a:lnTo>
                      <a:pt x="12" y="60"/>
                    </a:lnTo>
                    <a:close/>
                    <a:moveTo>
                      <a:pt x="44" y="96"/>
                    </a:moveTo>
                    <a:cubicBezTo>
                      <a:pt x="40" y="96"/>
                      <a:pt x="36" y="92"/>
                      <a:pt x="36" y="88"/>
                    </a:cubicBezTo>
                    <a:cubicBezTo>
                      <a:pt x="36" y="84"/>
                      <a:pt x="40" y="80"/>
                      <a:pt x="44" y="80"/>
                    </a:cubicBezTo>
                    <a:cubicBezTo>
                      <a:pt x="48" y="80"/>
                      <a:pt x="52" y="84"/>
                      <a:pt x="52" y="88"/>
                    </a:cubicBezTo>
                    <a:cubicBezTo>
                      <a:pt x="52" y="92"/>
                      <a:pt x="48" y="96"/>
                      <a:pt x="44" y="96"/>
                    </a:cubicBezTo>
                    <a:close/>
                    <a:moveTo>
                      <a:pt x="96" y="96"/>
                    </a:moveTo>
                    <a:cubicBezTo>
                      <a:pt x="92" y="96"/>
                      <a:pt x="88" y="92"/>
                      <a:pt x="88" y="88"/>
                    </a:cubicBezTo>
                    <a:cubicBezTo>
                      <a:pt x="88" y="84"/>
                      <a:pt x="92" y="80"/>
                      <a:pt x="96" y="80"/>
                    </a:cubicBezTo>
                    <a:cubicBezTo>
                      <a:pt x="100" y="80"/>
                      <a:pt x="104" y="84"/>
                      <a:pt x="104" y="88"/>
                    </a:cubicBezTo>
                    <a:cubicBezTo>
                      <a:pt x="104" y="92"/>
                      <a:pt x="100" y="96"/>
                      <a:pt x="96" y="96"/>
                    </a:cubicBezTo>
                    <a:close/>
                    <a:moveTo>
                      <a:pt x="120" y="80"/>
                    </a:moveTo>
                    <a:cubicBezTo>
                      <a:pt x="120" y="82"/>
                      <a:pt x="118" y="84"/>
                      <a:pt x="116" y="84"/>
                    </a:cubicBezTo>
                    <a:cubicBezTo>
                      <a:pt x="111" y="84"/>
                      <a:pt x="111" y="84"/>
                      <a:pt x="111" y="84"/>
                    </a:cubicBezTo>
                    <a:cubicBezTo>
                      <a:pt x="110" y="77"/>
                      <a:pt x="103" y="72"/>
                      <a:pt x="96" y="72"/>
                    </a:cubicBezTo>
                    <a:cubicBezTo>
                      <a:pt x="89" y="72"/>
                      <a:pt x="82" y="77"/>
                      <a:pt x="81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58" y="77"/>
                      <a:pt x="51" y="72"/>
                      <a:pt x="44" y="72"/>
                    </a:cubicBezTo>
                    <a:cubicBezTo>
                      <a:pt x="37" y="72"/>
                      <a:pt x="30" y="77"/>
                      <a:pt x="29" y="84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2" y="84"/>
                      <a:pt x="20" y="82"/>
                      <a:pt x="20" y="80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9" y="68"/>
                      <a:pt x="84" y="63"/>
                      <a:pt x="84" y="56"/>
                    </a:cubicBezTo>
                    <a:cubicBezTo>
                      <a:pt x="84" y="28"/>
                      <a:pt x="84" y="28"/>
                      <a:pt x="84" y="28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101" y="28"/>
                      <a:pt x="103" y="29"/>
                      <a:pt x="103" y="30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20" y="54"/>
                      <a:pt x="120" y="55"/>
                      <a:pt x="120" y="56"/>
                    </a:cubicBezTo>
                    <a:lnTo>
                      <a:pt x="120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4" name="Freeform 12">
            <a:extLst>
              <a:ext uri="{FF2B5EF4-FFF2-40B4-BE49-F238E27FC236}">
                <a16:creationId xmlns:a16="http://schemas.microsoft.com/office/drawing/2014/main" id="{F7C05CBB-C354-2E35-BED2-1895B6E72888}"/>
              </a:ext>
            </a:extLst>
          </p:cNvPr>
          <p:cNvSpPr>
            <a:spLocks/>
          </p:cNvSpPr>
          <p:nvPr/>
        </p:nvSpPr>
        <p:spPr bwMode="auto">
          <a:xfrm flipH="1" flipV="1">
            <a:off x="9896476" y="2803487"/>
            <a:ext cx="389245" cy="1475160"/>
          </a:xfrm>
          <a:custGeom>
            <a:avLst/>
            <a:gdLst>
              <a:gd name="T0" fmla="*/ 0 w 284"/>
              <a:gd name="T1" fmla="*/ 0 h 1240"/>
              <a:gd name="T2" fmla="*/ 284 w 284"/>
              <a:gd name="T3" fmla="*/ 100 h 1240"/>
              <a:gd name="T4" fmla="*/ 284 w 284"/>
              <a:gd name="T5" fmla="*/ 1001 h 1240"/>
              <a:gd name="T6" fmla="*/ 0 w 284"/>
              <a:gd name="T7" fmla="*/ 1240 h 1240"/>
              <a:gd name="T8" fmla="*/ 0 w 284"/>
              <a:gd name="T9" fmla="*/ 0 h 1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1240">
                <a:moveTo>
                  <a:pt x="0" y="0"/>
                </a:moveTo>
                <a:lnTo>
                  <a:pt x="284" y="100"/>
                </a:lnTo>
                <a:lnTo>
                  <a:pt x="284" y="1001"/>
                </a:lnTo>
                <a:lnTo>
                  <a:pt x="0" y="12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>
              <a:solidFill>
                <a:prstClr val="black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74853B-3FF5-BBA5-852D-3ECC8CB1B2F6}"/>
              </a:ext>
            </a:extLst>
          </p:cNvPr>
          <p:cNvGrpSpPr/>
          <p:nvPr/>
        </p:nvGrpSpPr>
        <p:grpSpPr>
          <a:xfrm>
            <a:off x="10285721" y="3566773"/>
            <a:ext cx="1332206" cy="2201360"/>
            <a:chOff x="10359503" y="1847758"/>
            <a:chExt cx="1212552" cy="1281163"/>
          </a:xfrm>
          <a:solidFill>
            <a:srgbClr val="0C7A50"/>
          </a:solidFill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645EFEC-320C-5DE8-0DB6-B5DCAC23EBB4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10359503" y="1847758"/>
              <a:ext cx="1212552" cy="1281163"/>
            </a:xfrm>
            <a:custGeom>
              <a:avLst/>
              <a:gdLst>
                <a:gd name="T0" fmla="*/ 972 w 972"/>
                <a:gd name="T1" fmla="*/ 0 h 1027"/>
                <a:gd name="T2" fmla="*/ 0 w 972"/>
                <a:gd name="T3" fmla="*/ 90 h 1027"/>
                <a:gd name="T4" fmla="*/ 0 w 972"/>
                <a:gd name="T5" fmla="*/ 862 h 1027"/>
                <a:gd name="T6" fmla="*/ 972 w 972"/>
                <a:gd name="T7" fmla="*/ 1027 h 1027"/>
                <a:gd name="T8" fmla="*/ 972 w 972"/>
                <a:gd name="T9" fmla="*/ 0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2" h="1027">
                  <a:moveTo>
                    <a:pt x="972" y="0"/>
                  </a:moveTo>
                  <a:lnTo>
                    <a:pt x="0" y="90"/>
                  </a:lnTo>
                  <a:lnTo>
                    <a:pt x="0" y="862"/>
                  </a:lnTo>
                  <a:lnTo>
                    <a:pt x="972" y="1027"/>
                  </a:lnTo>
                  <a:lnTo>
                    <a:pt x="972" y="0"/>
                  </a:lnTo>
                  <a:close/>
                </a:path>
              </a:pathLst>
            </a:custGeom>
            <a:grpFill/>
            <a:ln w="12700">
              <a:noFill/>
              <a:miter lim="800000"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sp>
          <p:nvSpPr>
            <p:cNvPr id="17" name="Freeform 23">
              <a:extLst>
                <a:ext uri="{FF2B5EF4-FFF2-40B4-BE49-F238E27FC236}">
                  <a16:creationId xmlns:a16="http://schemas.microsoft.com/office/drawing/2014/main" id="{3A1B54C5-CC16-AA51-2603-30C651A868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18588" y="2267732"/>
              <a:ext cx="588581" cy="445719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</p:grpSp>
      <p:sp>
        <p:nvSpPr>
          <p:cNvPr id="18" name="Freeform 6">
            <a:extLst>
              <a:ext uri="{FF2B5EF4-FFF2-40B4-BE49-F238E27FC236}">
                <a16:creationId xmlns:a16="http://schemas.microsoft.com/office/drawing/2014/main" id="{C909B499-08C0-ED35-99C3-81ECD8EA5032}"/>
              </a:ext>
            </a:extLst>
          </p:cNvPr>
          <p:cNvSpPr>
            <a:spLocks/>
          </p:cNvSpPr>
          <p:nvPr/>
        </p:nvSpPr>
        <p:spPr bwMode="auto">
          <a:xfrm flipH="1">
            <a:off x="4446522" y="4137553"/>
            <a:ext cx="5215132" cy="1509929"/>
          </a:xfrm>
          <a:custGeom>
            <a:avLst/>
            <a:gdLst>
              <a:gd name="T0" fmla="*/ 3152 w 3410"/>
              <a:gd name="T1" fmla="*/ 0 h 750"/>
              <a:gd name="T2" fmla="*/ 0 w 3410"/>
              <a:gd name="T3" fmla="*/ 0 h 750"/>
              <a:gd name="T4" fmla="*/ 0 w 3410"/>
              <a:gd name="T5" fmla="*/ 750 h 750"/>
              <a:gd name="T6" fmla="*/ 3152 w 3410"/>
              <a:gd name="T7" fmla="*/ 750 h 750"/>
              <a:gd name="T8" fmla="*/ 3410 w 3410"/>
              <a:gd name="T9" fmla="*/ 376 h 750"/>
              <a:gd name="T10" fmla="*/ 3152 w 3410"/>
              <a:gd name="T11" fmla="*/ 0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10" h="750">
                <a:moveTo>
                  <a:pt x="3152" y="0"/>
                </a:moveTo>
                <a:lnTo>
                  <a:pt x="0" y="0"/>
                </a:lnTo>
                <a:lnTo>
                  <a:pt x="0" y="750"/>
                </a:lnTo>
                <a:lnTo>
                  <a:pt x="3152" y="750"/>
                </a:lnTo>
                <a:lnTo>
                  <a:pt x="3410" y="376"/>
                </a:lnTo>
                <a:lnTo>
                  <a:pt x="3152" y="0"/>
                </a:lnTo>
                <a:close/>
              </a:path>
            </a:pathLst>
          </a:custGeom>
          <a:solidFill>
            <a:srgbClr val="37BF4E"/>
          </a:solidFill>
          <a:ln>
            <a:noFill/>
          </a:ln>
        </p:spPr>
        <p:txBody>
          <a:bodyPr vert="horz" wrap="square" lIns="0" tIns="182880" rIns="274320" bIns="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3200" b="1" dirty="0">
                <a:solidFill>
                  <a:prstClr val="white"/>
                </a:solidFill>
                <a:latin typeface="Norwester" panose="00000506000000000000" pitchFamily="50" charset="0"/>
              </a:rPr>
              <a:t>CHUYỂN DẠ SINH NON</a:t>
            </a:r>
          </a:p>
          <a:p>
            <a:pPr algn="r"/>
            <a:r>
              <a:rPr lang="en-US" sz="2400" dirty="0" err="1">
                <a:solidFill>
                  <a:prstClr val="white"/>
                </a:solidFill>
                <a:latin typeface="Norwester" panose="00000506000000000000" pitchFamily="50" charset="0"/>
              </a:rPr>
              <a:t>Cần</a:t>
            </a:r>
            <a:r>
              <a:rPr lang="en-US" sz="2400" dirty="0">
                <a:solidFill>
                  <a:prstClr val="white"/>
                </a:solidFill>
                <a:latin typeface="Norwester" panose="00000506000000000000" pitchFamily="50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Norwester" panose="00000506000000000000" pitchFamily="50" charset="0"/>
              </a:rPr>
              <a:t>có</a:t>
            </a:r>
            <a:r>
              <a:rPr lang="en-US" sz="2400" dirty="0">
                <a:solidFill>
                  <a:prstClr val="white"/>
                </a:solidFill>
                <a:latin typeface="Norwester" panose="00000506000000000000" pitchFamily="50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Norwester" panose="00000506000000000000" pitchFamily="50" charset="0"/>
              </a:rPr>
              <a:t>kế</a:t>
            </a:r>
            <a:r>
              <a:rPr lang="en-US" sz="2400" dirty="0">
                <a:solidFill>
                  <a:prstClr val="white"/>
                </a:solidFill>
                <a:latin typeface="Norwester" panose="00000506000000000000" pitchFamily="50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Norwester" panose="00000506000000000000" pitchFamily="50" charset="0"/>
              </a:rPr>
              <a:t>hoạch</a:t>
            </a:r>
            <a:r>
              <a:rPr lang="en-US" sz="2400" dirty="0">
                <a:solidFill>
                  <a:prstClr val="white"/>
                </a:solidFill>
                <a:latin typeface="Norwester" panose="00000506000000000000" pitchFamily="50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Norwester" panose="00000506000000000000" pitchFamily="50" charset="0"/>
              </a:rPr>
              <a:t>tháo</a:t>
            </a:r>
            <a:r>
              <a:rPr lang="en-US" sz="2400" dirty="0">
                <a:solidFill>
                  <a:prstClr val="white"/>
                </a:solidFill>
                <a:latin typeface="Norwester" panose="00000506000000000000" pitchFamily="50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Norwester" panose="00000506000000000000" pitchFamily="50" charset="0"/>
              </a:rPr>
              <a:t>bóng</a:t>
            </a:r>
            <a:r>
              <a:rPr lang="en-US" sz="2400" dirty="0">
                <a:solidFill>
                  <a:prstClr val="white"/>
                </a:solidFill>
                <a:latin typeface="Norwester" panose="00000506000000000000" pitchFamily="50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Norwester" panose="00000506000000000000" pitchFamily="50" charset="0"/>
              </a:rPr>
              <a:t>cấp</a:t>
            </a:r>
            <a:r>
              <a:rPr lang="en-US" sz="2400" dirty="0">
                <a:solidFill>
                  <a:prstClr val="white"/>
                </a:solidFill>
                <a:latin typeface="Norwester" panose="00000506000000000000" pitchFamily="50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Norwester" panose="00000506000000000000" pitchFamily="50" charset="0"/>
              </a:rPr>
              <a:t>cứu</a:t>
            </a:r>
            <a:endParaRPr lang="id-ID" sz="2400" dirty="0">
              <a:solidFill>
                <a:prstClr val="white"/>
              </a:solidFill>
            </a:endParaRPr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CFED9652-610D-C29C-650C-735F693B6898}"/>
              </a:ext>
            </a:extLst>
          </p:cNvPr>
          <p:cNvSpPr>
            <a:spLocks/>
          </p:cNvSpPr>
          <p:nvPr/>
        </p:nvSpPr>
        <p:spPr bwMode="auto">
          <a:xfrm flipH="1" flipV="1">
            <a:off x="9661652" y="3566772"/>
            <a:ext cx="632421" cy="2201360"/>
          </a:xfrm>
          <a:custGeom>
            <a:avLst/>
            <a:gdLst>
              <a:gd name="T0" fmla="*/ 0 w 699"/>
              <a:gd name="T1" fmla="*/ 0 h 1027"/>
              <a:gd name="T2" fmla="*/ 699 w 699"/>
              <a:gd name="T3" fmla="*/ 90 h 1027"/>
              <a:gd name="T4" fmla="*/ 699 w 699"/>
              <a:gd name="T5" fmla="*/ 767 h 1027"/>
              <a:gd name="T6" fmla="*/ 0 w 699"/>
              <a:gd name="T7" fmla="*/ 1027 h 1027"/>
              <a:gd name="T8" fmla="*/ 0 w 699"/>
              <a:gd name="T9" fmla="*/ 0 h 1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9" h="1027">
                <a:moveTo>
                  <a:pt x="0" y="0"/>
                </a:moveTo>
                <a:lnTo>
                  <a:pt x="699" y="90"/>
                </a:lnTo>
                <a:lnTo>
                  <a:pt x="699" y="767"/>
                </a:lnTo>
                <a:lnTo>
                  <a:pt x="0" y="1027"/>
                </a:lnTo>
                <a:lnTo>
                  <a:pt x="0" y="0"/>
                </a:lnTo>
                <a:close/>
              </a:path>
            </a:pathLst>
          </a:custGeom>
          <a:solidFill>
            <a:srgbClr val="00CC0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F3053040-0DD6-C827-43FC-13A1D279DEB8}"/>
              </a:ext>
            </a:extLst>
          </p:cNvPr>
          <p:cNvSpPr>
            <a:spLocks/>
          </p:cNvSpPr>
          <p:nvPr/>
        </p:nvSpPr>
        <p:spPr bwMode="auto">
          <a:xfrm flipH="1">
            <a:off x="3104168" y="5391683"/>
            <a:ext cx="6171320" cy="1246206"/>
          </a:xfrm>
          <a:custGeom>
            <a:avLst/>
            <a:gdLst>
              <a:gd name="T0" fmla="*/ 3152 w 3410"/>
              <a:gd name="T1" fmla="*/ 0 h 753"/>
              <a:gd name="T2" fmla="*/ 0 w 3410"/>
              <a:gd name="T3" fmla="*/ 0 h 753"/>
              <a:gd name="T4" fmla="*/ 0 w 3410"/>
              <a:gd name="T5" fmla="*/ 753 h 753"/>
              <a:gd name="T6" fmla="*/ 3152 w 3410"/>
              <a:gd name="T7" fmla="*/ 753 h 753"/>
              <a:gd name="T8" fmla="*/ 3410 w 3410"/>
              <a:gd name="T9" fmla="*/ 376 h 753"/>
              <a:gd name="T10" fmla="*/ 3152 w 3410"/>
              <a:gd name="T11" fmla="*/ 0 h 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10" h="753">
                <a:moveTo>
                  <a:pt x="3152" y="0"/>
                </a:moveTo>
                <a:lnTo>
                  <a:pt x="0" y="0"/>
                </a:lnTo>
                <a:lnTo>
                  <a:pt x="0" y="753"/>
                </a:lnTo>
                <a:lnTo>
                  <a:pt x="3152" y="753"/>
                </a:lnTo>
                <a:lnTo>
                  <a:pt x="3410" y="376"/>
                </a:lnTo>
                <a:lnTo>
                  <a:pt x="3152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0" tIns="182880" rIns="274320" bIns="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3200" b="1" dirty="0">
                <a:solidFill>
                  <a:prstClr val="white"/>
                </a:solidFill>
                <a:latin typeface="Norwester" panose="00000506000000000000" pitchFamily="50" charset="0"/>
              </a:rPr>
              <a:t>RAU BONG NON</a:t>
            </a:r>
          </a:p>
          <a:p>
            <a:pPr algn="r"/>
            <a:r>
              <a:rPr lang="en-US" sz="2000" dirty="0" err="1">
                <a:solidFill>
                  <a:schemeClr val="bg1"/>
                </a:solidFill>
                <a:sym typeface="Wingdings" pitchFamily="2" charset="2"/>
              </a:rPr>
              <a:t>Biến</a:t>
            </a:r>
            <a:r>
              <a:rPr lang="en-US" sz="2000" dirty="0">
                <a:solidFill>
                  <a:schemeClr val="bg1"/>
                </a:solidFill>
                <a:sym typeface="Wingdings" pitchFamily="2" charset="2"/>
              </a:rPr>
              <a:t> </a:t>
            </a:r>
            <a:r>
              <a:rPr lang="en-US" sz="2000" dirty="0" err="1">
                <a:solidFill>
                  <a:schemeClr val="bg1"/>
                </a:solidFill>
                <a:sym typeface="Wingdings" pitchFamily="2" charset="2"/>
              </a:rPr>
              <a:t>chứng</a:t>
            </a:r>
            <a:r>
              <a:rPr lang="en-US" sz="2000" dirty="0">
                <a:solidFill>
                  <a:schemeClr val="bg1"/>
                </a:solidFill>
                <a:sym typeface="Wingdings" pitchFamily="2" charset="2"/>
              </a:rPr>
              <a:t> </a:t>
            </a:r>
            <a:r>
              <a:rPr lang="en-US" sz="2000" dirty="0" err="1">
                <a:solidFill>
                  <a:schemeClr val="bg1"/>
                </a:solidFill>
                <a:sym typeface="Wingdings" pitchFamily="2" charset="2"/>
              </a:rPr>
              <a:t>nghiêm</a:t>
            </a:r>
            <a:r>
              <a:rPr lang="en-US" sz="2000" dirty="0">
                <a:solidFill>
                  <a:schemeClr val="bg1"/>
                </a:solidFill>
                <a:sym typeface="Wingdings" pitchFamily="2" charset="2"/>
              </a:rPr>
              <a:t> </a:t>
            </a:r>
            <a:r>
              <a:rPr lang="en-US" sz="2000" dirty="0" err="1">
                <a:solidFill>
                  <a:schemeClr val="bg1"/>
                </a:solidFill>
                <a:sym typeface="Wingdings" pitchFamily="2" charset="2"/>
              </a:rPr>
              <a:t>trọng</a:t>
            </a:r>
            <a:r>
              <a:rPr lang="en-US" sz="2000" dirty="0">
                <a:solidFill>
                  <a:schemeClr val="bg1"/>
                </a:solidFill>
                <a:sym typeface="Wingdings" pitchFamily="2" charset="2"/>
              </a:rPr>
              <a:t> </a:t>
            </a:r>
            <a:r>
              <a:rPr lang="en-US" sz="2000" dirty="0" err="1">
                <a:solidFill>
                  <a:schemeClr val="bg1"/>
                </a:solidFill>
                <a:sym typeface="Wingdings" pitchFamily="2" charset="2"/>
              </a:rPr>
              <a:t>nhất</a:t>
            </a:r>
            <a:r>
              <a:rPr lang="en-US" sz="2000" dirty="0">
                <a:solidFill>
                  <a:schemeClr val="bg1"/>
                </a:solidFill>
                <a:sym typeface="Wingdings" pitchFamily="2" charset="2"/>
              </a:rPr>
              <a:t> </a:t>
            </a:r>
            <a:r>
              <a:rPr lang="en-US" sz="2000" dirty="0" err="1">
                <a:solidFill>
                  <a:schemeClr val="bg1"/>
                </a:solidFill>
                <a:sym typeface="Wingdings" pitchFamily="2" charset="2"/>
              </a:rPr>
              <a:t>nhưng</a:t>
            </a:r>
            <a:r>
              <a:rPr lang="en-US" sz="2000" dirty="0">
                <a:solidFill>
                  <a:schemeClr val="bg1"/>
                </a:solidFill>
                <a:sym typeface="Wingdings" pitchFamily="2" charset="2"/>
              </a:rPr>
              <a:t> </a:t>
            </a:r>
            <a:r>
              <a:rPr lang="en-US" sz="2000" dirty="0" err="1">
                <a:solidFill>
                  <a:schemeClr val="bg1"/>
                </a:solidFill>
                <a:sym typeface="Wingdings" pitchFamily="2" charset="2"/>
              </a:rPr>
              <a:t>tỷ</a:t>
            </a:r>
            <a:r>
              <a:rPr lang="en-US" sz="2000" dirty="0">
                <a:solidFill>
                  <a:schemeClr val="bg1"/>
                </a:solidFill>
                <a:sym typeface="Wingdings" pitchFamily="2" charset="2"/>
              </a:rPr>
              <a:t> </a:t>
            </a:r>
            <a:r>
              <a:rPr lang="en-US" sz="2000" dirty="0" err="1">
                <a:solidFill>
                  <a:schemeClr val="bg1"/>
                </a:solidFill>
                <a:sym typeface="Wingdings" pitchFamily="2" charset="2"/>
              </a:rPr>
              <a:t>lệ</a:t>
            </a:r>
            <a:r>
              <a:rPr lang="en-US" sz="2000" dirty="0">
                <a:solidFill>
                  <a:schemeClr val="bg1"/>
                </a:solidFill>
                <a:sym typeface="Wingdings" pitchFamily="2" charset="2"/>
              </a:rPr>
              <a:t> </a:t>
            </a:r>
            <a:r>
              <a:rPr lang="en-US" sz="2000" dirty="0" err="1">
                <a:solidFill>
                  <a:schemeClr val="bg1"/>
                </a:solidFill>
                <a:sym typeface="Wingdings" pitchFamily="2" charset="2"/>
              </a:rPr>
              <a:t>thấp</a:t>
            </a:r>
            <a:endParaRPr lang="en-US" sz="2000" dirty="0">
              <a:solidFill>
                <a:schemeClr val="bg1"/>
              </a:solidFill>
            </a:endParaRPr>
          </a:p>
          <a:p>
            <a:pPr algn="r"/>
            <a:endParaRPr lang="id-ID" sz="3200" b="1" dirty="0">
              <a:solidFill>
                <a:prstClr val="black"/>
              </a:solidFill>
            </a:endParaRPr>
          </a:p>
        </p:txBody>
      </p:sp>
      <p:sp>
        <p:nvSpPr>
          <p:cNvPr id="21" name="Freeform 25">
            <a:extLst>
              <a:ext uri="{FF2B5EF4-FFF2-40B4-BE49-F238E27FC236}">
                <a16:creationId xmlns:a16="http://schemas.microsoft.com/office/drawing/2014/main" id="{5D7FB0CC-2719-745A-ED03-9A42C24A20F9}"/>
              </a:ext>
            </a:extLst>
          </p:cNvPr>
          <p:cNvSpPr>
            <a:spLocks/>
          </p:cNvSpPr>
          <p:nvPr/>
        </p:nvSpPr>
        <p:spPr bwMode="auto">
          <a:xfrm flipH="1" flipV="1">
            <a:off x="9275487" y="5259273"/>
            <a:ext cx="1018587" cy="1520534"/>
          </a:xfrm>
          <a:custGeom>
            <a:avLst/>
            <a:gdLst>
              <a:gd name="T0" fmla="*/ 0 w 1133"/>
              <a:gd name="T1" fmla="*/ 954 h 954"/>
              <a:gd name="T2" fmla="*/ 1133 w 1133"/>
              <a:gd name="T3" fmla="*/ 852 h 954"/>
              <a:gd name="T4" fmla="*/ 1133 w 1133"/>
              <a:gd name="T5" fmla="*/ 102 h 954"/>
              <a:gd name="T6" fmla="*/ 0 w 1133"/>
              <a:gd name="T7" fmla="*/ 0 h 954"/>
              <a:gd name="T8" fmla="*/ 0 w 1133"/>
              <a:gd name="T9" fmla="*/ 954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33" h="954">
                <a:moveTo>
                  <a:pt x="0" y="954"/>
                </a:moveTo>
                <a:lnTo>
                  <a:pt x="1133" y="852"/>
                </a:lnTo>
                <a:lnTo>
                  <a:pt x="1133" y="102"/>
                </a:lnTo>
                <a:lnTo>
                  <a:pt x="0" y="0"/>
                </a:lnTo>
                <a:lnTo>
                  <a:pt x="0" y="95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>
              <a:solidFill>
                <a:prstClr val="black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534D98-042F-538B-2BE1-042D0B15C19C}"/>
              </a:ext>
            </a:extLst>
          </p:cNvPr>
          <p:cNvGrpSpPr/>
          <p:nvPr/>
        </p:nvGrpSpPr>
        <p:grpSpPr>
          <a:xfrm>
            <a:off x="10285721" y="5259275"/>
            <a:ext cx="1552870" cy="1520534"/>
            <a:chOff x="10359503" y="2859635"/>
            <a:chExt cx="1413397" cy="1190097"/>
          </a:xfrm>
          <a:solidFill>
            <a:srgbClr val="002060"/>
          </a:solidFill>
        </p:grpSpPr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B0BF5F31-80E8-B748-162E-3D1B8E2B1B0F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10359503" y="2859635"/>
              <a:ext cx="1413397" cy="1190097"/>
            </a:xfrm>
            <a:custGeom>
              <a:avLst/>
              <a:gdLst>
                <a:gd name="T0" fmla="*/ 1133 w 1133"/>
                <a:gd name="T1" fmla="*/ 954 h 954"/>
                <a:gd name="T2" fmla="*/ 0 w 1133"/>
                <a:gd name="T3" fmla="*/ 852 h 954"/>
                <a:gd name="T4" fmla="*/ 0 w 1133"/>
                <a:gd name="T5" fmla="*/ 102 h 954"/>
                <a:gd name="T6" fmla="*/ 1133 w 1133"/>
                <a:gd name="T7" fmla="*/ 0 h 954"/>
                <a:gd name="T8" fmla="*/ 1133 w 1133"/>
                <a:gd name="T9" fmla="*/ 954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3" h="954">
                  <a:moveTo>
                    <a:pt x="1133" y="954"/>
                  </a:moveTo>
                  <a:lnTo>
                    <a:pt x="0" y="852"/>
                  </a:lnTo>
                  <a:lnTo>
                    <a:pt x="0" y="102"/>
                  </a:lnTo>
                  <a:lnTo>
                    <a:pt x="1133" y="0"/>
                  </a:lnTo>
                  <a:lnTo>
                    <a:pt x="1133" y="954"/>
                  </a:lnTo>
                  <a:close/>
                </a:path>
              </a:pathLst>
            </a:custGeom>
            <a:grpFill/>
            <a:ln w="12700">
              <a:noFill/>
              <a:miter lim="800000"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black"/>
                </a:solidFill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2AEF228-5A70-EBC1-C424-0CAF0BC7A82A}"/>
                </a:ext>
              </a:extLst>
            </p:cNvPr>
            <p:cNvGrpSpPr/>
            <p:nvPr/>
          </p:nvGrpSpPr>
          <p:grpSpPr>
            <a:xfrm>
              <a:off x="10749511" y="3140233"/>
              <a:ext cx="692568" cy="591382"/>
              <a:chOff x="5975421" y="268364"/>
              <a:chExt cx="488950" cy="417513"/>
            </a:xfrm>
            <a:grpFill/>
          </p:grpSpPr>
          <p:sp>
            <p:nvSpPr>
              <p:cNvPr id="25" name="Freeform 13">
                <a:extLst>
                  <a:ext uri="{FF2B5EF4-FFF2-40B4-BE49-F238E27FC236}">
                    <a16:creationId xmlns:a16="http://schemas.microsoft.com/office/drawing/2014/main" id="{363A6383-25DA-3C03-9BAD-E81AB5CCEA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97659" y="376314"/>
                <a:ext cx="244475" cy="247650"/>
              </a:xfrm>
              <a:custGeom>
                <a:avLst/>
                <a:gdLst>
                  <a:gd name="T0" fmla="*/ 32 w 64"/>
                  <a:gd name="T1" fmla="*/ 0 h 64"/>
                  <a:gd name="T2" fmla="*/ 0 w 64"/>
                  <a:gd name="T3" fmla="*/ 32 h 64"/>
                  <a:gd name="T4" fmla="*/ 32 w 64"/>
                  <a:gd name="T5" fmla="*/ 64 h 64"/>
                  <a:gd name="T6" fmla="*/ 64 w 64"/>
                  <a:gd name="T7" fmla="*/ 32 h 64"/>
                  <a:gd name="T8" fmla="*/ 32 w 64"/>
                  <a:gd name="T9" fmla="*/ 0 h 64"/>
                  <a:gd name="T10" fmla="*/ 50 w 64"/>
                  <a:gd name="T11" fmla="*/ 48 h 64"/>
                  <a:gd name="T12" fmla="*/ 16 w 64"/>
                  <a:gd name="T13" fmla="*/ 50 h 64"/>
                  <a:gd name="T14" fmla="*/ 14 w 64"/>
                  <a:gd name="T15" fmla="*/ 16 h 64"/>
                  <a:gd name="T16" fmla="*/ 48 w 64"/>
                  <a:gd name="T17" fmla="*/ 14 h 64"/>
                  <a:gd name="T18" fmla="*/ 50 w 64"/>
                  <a:gd name="T19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  <a:moveTo>
                      <a:pt x="50" y="48"/>
                    </a:moveTo>
                    <a:cubicBezTo>
                      <a:pt x="42" y="58"/>
                      <a:pt x="26" y="59"/>
                      <a:pt x="16" y="50"/>
                    </a:cubicBezTo>
                    <a:cubicBezTo>
                      <a:pt x="6" y="42"/>
                      <a:pt x="5" y="26"/>
                      <a:pt x="14" y="16"/>
                    </a:cubicBezTo>
                    <a:cubicBezTo>
                      <a:pt x="22" y="6"/>
                      <a:pt x="38" y="5"/>
                      <a:pt x="48" y="14"/>
                    </a:cubicBezTo>
                    <a:cubicBezTo>
                      <a:pt x="58" y="22"/>
                      <a:pt x="59" y="38"/>
                      <a:pt x="5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14">
                <a:extLst>
                  <a:ext uri="{FF2B5EF4-FFF2-40B4-BE49-F238E27FC236}">
                    <a16:creationId xmlns:a16="http://schemas.microsoft.com/office/drawing/2014/main" id="{7BBA2F2D-A731-5C02-1598-64BA9EED22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7984" y="438226"/>
                <a:ext cx="69850" cy="68263"/>
              </a:xfrm>
              <a:custGeom>
                <a:avLst/>
                <a:gdLst>
                  <a:gd name="T0" fmla="*/ 16 w 18"/>
                  <a:gd name="T1" fmla="*/ 0 h 18"/>
                  <a:gd name="T2" fmla="*/ 0 w 18"/>
                  <a:gd name="T3" fmla="*/ 16 h 18"/>
                  <a:gd name="T4" fmla="*/ 0 w 18"/>
                  <a:gd name="T5" fmla="*/ 16 h 18"/>
                  <a:gd name="T6" fmla="*/ 2 w 18"/>
                  <a:gd name="T7" fmla="*/ 18 h 18"/>
                  <a:gd name="T8" fmla="*/ 4 w 18"/>
                  <a:gd name="T9" fmla="*/ 16 h 18"/>
                  <a:gd name="T10" fmla="*/ 4 w 18"/>
                  <a:gd name="T11" fmla="*/ 16 h 18"/>
                  <a:gd name="T12" fmla="*/ 16 w 18"/>
                  <a:gd name="T13" fmla="*/ 4 h 18"/>
                  <a:gd name="T14" fmla="*/ 18 w 18"/>
                  <a:gd name="T15" fmla="*/ 2 h 18"/>
                  <a:gd name="T16" fmla="*/ 16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1" y="18"/>
                      <a:pt x="2" y="18"/>
                    </a:cubicBezTo>
                    <a:cubicBezTo>
                      <a:pt x="3" y="18"/>
                      <a:pt x="4" y="17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9"/>
                      <a:pt x="9" y="4"/>
                      <a:pt x="16" y="4"/>
                    </a:cubicBezTo>
                    <a:cubicBezTo>
                      <a:pt x="17" y="4"/>
                      <a:pt x="18" y="3"/>
                      <a:pt x="18" y="2"/>
                    </a:cubicBezTo>
                    <a:cubicBezTo>
                      <a:pt x="18" y="1"/>
                      <a:pt x="17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15">
                <a:extLst>
                  <a:ext uri="{FF2B5EF4-FFF2-40B4-BE49-F238E27FC236}">
                    <a16:creationId xmlns:a16="http://schemas.microsoft.com/office/drawing/2014/main" id="{8DADAB08-9623-0012-ED98-350C0EB490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75421" y="268364"/>
                <a:ext cx="488950" cy="417513"/>
              </a:xfrm>
              <a:custGeom>
                <a:avLst/>
                <a:gdLst>
                  <a:gd name="T0" fmla="*/ 118 w 128"/>
                  <a:gd name="T1" fmla="*/ 24 h 108"/>
                  <a:gd name="T2" fmla="*/ 101 w 128"/>
                  <a:gd name="T3" fmla="*/ 21 h 108"/>
                  <a:gd name="T4" fmla="*/ 95 w 128"/>
                  <a:gd name="T5" fmla="*/ 8 h 108"/>
                  <a:gd name="T6" fmla="*/ 84 w 128"/>
                  <a:gd name="T7" fmla="*/ 0 h 108"/>
                  <a:gd name="T8" fmla="*/ 44 w 128"/>
                  <a:gd name="T9" fmla="*/ 0 h 108"/>
                  <a:gd name="T10" fmla="*/ 33 w 128"/>
                  <a:gd name="T11" fmla="*/ 8 h 108"/>
                  <a:gd name="T12" fmla="*/ 27 w 128"/>
                  <a:gd name="T13" fmla="*/ 21 h 108"/>
                  <a:gd name="T14" fmla="*/ 10 w 128"/>
                  <a:gd name="T15" fmla="*/ 24 h 108"/>
                  <a:gd name="T16" fmla="*/ 0 w 128"/>
                  <a:gd name="T17" fmla="*/ 36 h 108"/>
                  <a:gd name="T18" fmla="*/ 0 w 128"/>
                  <a:gd name="T19" fmla="*/ 96 h 108"/>
                  <a:gd name="T20" fmla="*/ 12 w 128"/>
                  <a:gd name="T21" fmla="*/ 108 h 108"/>
                  <a:gd name="T22" fmla="*/ 116 w 128"/>
                  <a:gd name="T23" fmla="*/ 108 h 108"/>
                  <a:gd name="T24" fmla="*/ 128 w 128"/>
                  <a:gd name="T25" fmla="*/ 96 h 108"/>
                  <a:gd name="T26" fmla="*/ 128 w 128"/>
                  <a:gd name="T27" fmla="*/ 36 h 108"/>
                  <a:gd name="T28" fmla="*/ 118 w 128"/>
                  <a:gd name="T29" fmla="*/ 24 h 108"/>
                  <a:gd name="T30" fmla="*/ 120 w 128"/>
                  <a:gd name="T31" fmla="*/ 96 h 108"/>
                  <a:gd name="T32" fmla="*/ 116 w 128"/>
                  <a:gd name="T33" fmla="*/ 100 h 108"/>
                  <a:gd name="T34" fmla="*/ 12 w 128"/>
                  <a:gd name="T35" fmla="*/ 100 h 108"/>
                  <a:gd name="T36" fmla="*/ 8 w 128"/>
                  <a:gd name="T37" fmla="*/ 96 h 108"/>
                  <a:gd name="T38" fmla="*/ 8 w 128"/>
                  <a:gd name="T39" fmla="*/ 36 h 108"/>
                  <a:gd name="T40" fmla="*/ 11 w 128"/>
                  <a:gd name="T41" fmla="*/ 32 h 108"/>
                  <a:gd name="T42" fmla="*/ 33 w 128"/>
                  <a:gd name="T43" fmla="*/ 28 h 108"/>
                  <a:gd name="T44" fmla="*/ 40 w 128"/>
                  <a:gd name="T45" fmla="*/ 11 h 108"/>
                  <a:gd name="T46" fmla="*/ 44 w 128"/>
                  <a:gd name="T47" fmla="*/ 8 h 108"/>
                  <a:gd name="T48" fmla="*/ 84 w 128"/>
                  <a:gd name="T49" fmla="*/ 8 h 108"/>
                  <a:gd name="T50" fmla="*/ 88 w 128"/>
                  <a:gd name="T51" fmla="*/ 11 h 108"/>
                  <a:gd name="T52" fmla="*/ 95 w 128"/>
                  <a:gd name="T53" fmla="*/ 28 h 108"/>
                  <a:gd name="T54" fmla="*/ 117 w 128"/>
                  <a:gd name="T55" fmla="*/ 32 h 108"/>
                  <a:gd name="T56" fmla="*/ 120 w 128"/>
                  <a:gd name="T57" fmla="*/ 36 h 108"/>
                  <a:gd name="T58" fmla="*/ 120 w 128"/>
                  <a:gd name="T59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8" h="108">
                    <a:moveTo>
                      <a:pt x="118" y="24"/>
                    </a:moveTo>
                    <a:cubicBezTo>
                      <a:pt x="101" y="21"/>
                      <a:pt x="101" y="21"/>
                      <a:pt x="101" y="21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3" y="3"/>
                      <a:pt x="89" y="0"/>
                      <a:pt x="8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9" y="0"/>
                      <a:pt x="35" y="3"/>
                      <a:pt x="33" y="8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4" y="25"/>
                      <a:pt x="0" y="30"/>
                      <a:pt x="0" y="36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3"/>
                      <a:pt x="5" y="108"/>
                      <a:pt x="12" y="108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23" y="108"/>
                      <a:pt x="128" y="103"/>
                      <a:pt x="128" y="96"/>
                    </a:cubicBezTo>
                    <a:cubicBezTo>
                      <a:pt x="128" y="36"/>
                      <a:pt x="128" y="36"/>
                      <a:pt x="128" y="36"/>
                    </a:cubicBezTo>
                    <a:cubicBezTo>
                      <a:pt x="128" y="30"/>
                      <a:pt x="124" y="25"/>
                      <a:pt x="118" y="24"/>
                    </a:cubicBezTo>
                    <a:close/>
                    <a:moveTo>
                      <a:pt x="120" y="96"/>
                    </a:moveTo>
                    <a:cubicBezTo>
                      <a:pt x="120" y="98"/>
                      <a:pt x="118" y="100"/>
                      <a:pt x="116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10" y="100"/>
                      <a:pt x="8" y="98"/>
                      <a:pt x="8" y="9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4"/>
                      <a:pt x="9" y="32"/>
                      <a:pt x="11" y="32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9"/>
                      <a:pt x="42" y="8"/>
                      <a:pt x="44" y="8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86" y="8"/>
                      <a:pt x="87" y="9"/>
                      <a:pt x="88" y="11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19" y="32"/>
                      <a:pt x="120" y="34"/>
                      <a:pt x="120" y="36"/>
                    </a:cubicBezTo>
                    <a:lnTo>
                      <a:pt x="120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2B79B1DB-1C23-E94B-835D-4A981958A288}"/>
              </a:ext>
            </a:extLst>
          </p:cNvPr>
          <p:cNvSpPr/>
          <p:nvPr/>
        </p:nvSpPr>
        <p:spPr>
          <a:xfrm>
            <a:off x="112878" y="6496698"/>
            <a:ext cx="607695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Flake AW, et al. Fetal Diagn </a:t>
            </a:r>
            <a:r>
              <a:rPr lang="en-US" sz="1000" dirty="0" err="1"/>
              <a:t>Ther</a:t>
            </a:r>
            <a:r>
              <a:rPr lang="en-US" sz="1000" dirty="0"/>
              <a:t>. 2024</a:t>
            </a:r>
          </a:p>
        </p:txBody>
      </p:sp>
    </p:spTree>
    <p:extLst>
      <p:ext uri="{BB962C8B-B14F-4D97-AF65-F5344CB8AC3E}">
        <p14:creationId xmlns:p14="http://schemas.microsoft.com/office/powerpoint/2010/main" val="32840992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"/>
                            </p:stCondLst>
                            <p:childTnLst>
                              <p:par>
                                <p:cTn id="5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84A523-E796-FE10-03AF-B7BF20BD9C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15"/>
            <a:ext cx="12153900" cy="68365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C6197C-23BD-9140-A282-FABDEC623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2213768"/>
            <a:ext cx="2201705" cy="243046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C7A50"/>
                </a:solidFill>
              </a:rPr>
              <a:t>KẾT QUẢ FETO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6D2E25-B52D-E3C5-389A-66B9C357F3F4}"/>
              </a:ext>
            </a:extLst>
          </p:cNvPr>
          <p:cNvCxnSpPr>
            <a:cxnSpLocks/>
          </p:cNvCxnSpPr>
          <p:nvPr/>
        </p:nvCxnSpPr>
        <p:spPr>
          <a:xfrm>
            <a:off x="2919593" y="779966"/>
            <a:ext cx="795157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87206BC-E262-EE7A-31DD-015B7A6772BF}"/>
              </a:ext>
            </a:extLst>
          </p:cNvPr>
          <p:cNvSpPr/>
          <p:nvPr/>
        </p:nvSpPr>
        <p:spPr>
          <a:xfrm>
            <a:off x="3961376" y="455930"/>
            <a:ext cx="1124974" cy="648072"/>
          </a:xfrm>
          <a:prstGeom prst="rect">
            <a:avLst/>
          </a:prstGeom>
          <a:solidFill>
            <a:srgbClr val="9BB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 sz="2800" dirty="0">
              <a:solidFill>
                <a:prstClr val="white"/>
              </a:solidFill>
              <a:latin typeface="Source Sans Pro Black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AE1CCD-5CE1-8056-41FD-729257933B15}"/>
              </a:ext>
            </a:extLst>
          </p:cNvPr>
          <p:cNvSpPr txBox="1"/>
          <p:nvPr/>
        </p:nvSpPr>
        <p:spPr>
          <a:xfrm>
            <a:off x="5265511" y="516643"/>
            <a:ext cx="6676570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tỷ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sót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0CCA661-7F14-651A-B2E1-2FD1342FD304}"/>
              </a:ext>
            </a:extLst>
          </p:cNvPr>
          <p:cNvCxnSpPr>
            <a:cxnSpLocks/>
          </p:cNvCxnSpPr>
          <p:nvPr/>
        </p:nvCxnSpPr>
        <p:spPr>
          <a:xfrm>
            <a:off x="2919593" y="1899755"/>
            <a:ext cx="795157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5026CB5-6487-216F-A014-3C605F7C4EC7}"/>
              </a:ext>
            </a:extLst>
          </p:cNvPr>
          <p:cNvSpPr/>
          <p:nvPr/>
        </p:nvSpPr>
        <p:spPr>
          <a:xfrm>
            <a:off x="3961376" y="1575719"/>
            <a:ext cx="1124974" cy="64807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Source Sans Pro Black" pitchFamily="34" charset="0"/>
              </a:rPr>
              <a:t>2009</a:t>
            </a:r>
            <a:endParaRPr lang="ms-MY" sz="2800" dirty="0">
              <a:solidFill>
                <a:prstClr val="white"/>
              </a:solidFill>
              <a:latin typeface="Source Sans Pro Black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2DAF21-0B3B-DE87-B931-62F33879EF53}"/>
              </a:ext>
            </a:extLst>
          </p:cNvPr>
          <p:cNvSpPr txBox="1"/>
          <p:nvPr/>
        </p:nvSpPr>
        <p:spPr>
          <a:xfrm>
            <a:off x="5244647" y="1587650"/>
            <a:ext cx="6676570" cy="1815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vi-VN" sz="2800" dirty="0"/>
              <a:t>Năm 2009: tỷ lệ sống tăng từ </a:t>
            </a:r>
            <a:r>
              <a:rPr lang="vi-VN" sz="2800" b="1" dirty="0"/>
              <a:t>24,1%</a:t>
            </a:r>
            <a:r>
              <a:rPr lang="vi-VN" sz="2800" dirty="0"/>
              <a:t> (dự kiến) lên </a:t>
            </a:r>
            <a:r>
              <a:rPr lang="vi-VN" sz="2800" b="1" dirty="0"/>
              <a:t>49,1% (FETO</a:t>
            </a:r>
            <a:r>
              <a:rPr lang="vi-VN" sz="2800" dirty="0"/>
              <a:t>) ở CDH bên trái và từ 0% (dự kiến) lên </a:t>
            </a:r>
            <a:r>
              <a:rPr lang="vi-VN" sz="2800" b="1" dirty="0"/>
              <a:t>35,3% (FETO) </a:t>
            </a:r>
            <a:r>
              <a:rPr lang="vi-VN" sz="2800" dirty="0"/>
              <a:t>ở CDH bên phải</a:t>
            </a:r>
            <a:r>
              <a:rPr lang="en-US" sz="2800" dirty="0"/>
              <a:t>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353D5C1-F5DD-46DB-79F2-A8F8098A8181}"/>
              </a:ext>
            </a:extLst>
          </p:cNvPr>
          <p:cNvCxnSpPr>
            <a:cxnSpLocks/>
          </p:cNvCxnSpPr>
          <p:nvPr/>
        </p:nvCxnSpPr>
        <p:spPr>
          <a:xfrm>
            <a:off x="2919593" y="4003169"/>
            <a:ext cx="795157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422A082-F2FA-5933-4BAB-25308FD6E5B5}"/>
              </a:ext>
            </a:extLst>
          </p:cNvPr>
          <p:cNvSpPr/>
          <p:nvPr/>
        </p:nvSpPr>
        <p:spPr>
          <a:xfrm>
            <a:off x="3961376" y="3679133"/>
            <a:ext cx="1124974" cy="648072"/>
          </a:xfrm>
          <a:prstGeom prst="rect">
            <a:avLst/>
          </a:prstGeom>
          <a:solidFill>
            <a:srgbClr val="0C7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Source Sans Pro Black" pitchFamily="34" charset="0"/>
              </a:rPr>
              <a:t>2016</a:t>
            </a:r>
            <a:endParaRPr lang="ms-MY" sz="2800" dirty="0">
              <a:solidFill>
                <a:prstClr val="white"/>
              </a:solidFill>
              <a:latin typeface="Source Sans Pro Black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FCA458-675D-29C7-128F-0A3D6CCB93CC}"/>
              </a:ext>
            </a:extLst>
          </p:cNvPr>
          <p:cNvSpPr txBox="1"/>
          <p:nvPr/>
        </p:nvSpPr>
        <p:spPr>
          <a:xfrm>
            <a:off x="5281840" y="3640746"/>
            <a:ext cx="6676570" cy="1384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vi-VN" sz="2800" dirty="0"/>
              <a:t>(5 nghiên cứu; n=110 FETO và n=101 đối chứng): </a:t>
            </a:r>
            <a:r>
              <a:rPr lang="vi-VN" sz="2800" b="1" dirty="0"/>
              <a:t>FETO giúp tăng khả năng sống sót </a:t>
            </a:r>
            <a:r>
              <a:rPr lang="vi-VN" sz="2800" dirty="0"/>
              <a:t>[OR 13,32 (5,40–32,87)]</a:t>
            </a:r>
            <a:endParaRPr lang="en-US" sz="28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700B8E1-6992-9F77-F293-24C552EC8F76}"/>
              </a:ext>
            </a:extLst>
          </p:cNvPr>
          <p:cNvCxnSpPr>
            <a:cxnSpLocks/>
          </p:cNvCxnSpPr>
          <p:nvPr/>
        </p:nvCxnSpPr>
        <p:spPr>
          <a:xfrm>
            <a:off x="2919593" y="6131877"/>
            <a:ext cx="795157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A1311C0-679D-C9EE-3DAB-2169EC85673C}"/>
              </a:ext>
            </a:extLst>
          </p:cNvPr>
          <p:cNvSpPr/>
          <p:nvPr/>
        </p:nvSpPr>
        <p:spPr>
          <a:xfrm>
            <a:off x="3961376" y="5807841"/>
            <a:ext cx="1124974" cy="64807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Source Sans Pro Black" pitchFamily="34" charset="0"/>
              </a:rPr>
              <a:t>2017</a:t>
            </a:r>
            <a:endParaRPr lang="ms-MY" sz="2800" dirty="0">
              <a:solidFill>
                <a:prstClr val="white"/>
              </a:solidFill>
              <a:latin typeface="Source Sans Pro Black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6509F7-0AC9-8C75-CEBB-FEBB01542204}"/>
              </a:ext>
            </a:extLst>
          </p:cNvPr>
          <p:cNvSpPr txBox="1"/>
          <p:nvPr/>
        </p:nvSpPr>
        <p:spPr>
          <a:xfrm>
            <a:off x="5281840" y="5890346"/>
            <a:ext cx="6872060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(n=805):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tỷ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6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endParaRPr lang="en-US" sz="28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4F8AEB-4AA7-F347-964A-227E907C0095}"/>
              </a:ext>
            </a:extLst>
          </p:cNvPr>
          <p:cNvSpPr/>
          <p:nvPr/>
        </p:nvSpPr>
        <p:spPr>
          <a:xfrm>
            <a:off x="210980" y="6550161"/>
            <a:ext cx="607695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Flake AW, et al. Fetal Diagn </a:t>
            </a:r>
            <a:r>
              <a:rPr lang="en-US" sz="1000" dirty="0" err="1"/>
              <a:t>Ther</a:t>
            </a:r>
            <a:r>
              <a:rPr lang="en-US" sz="1000" dirty="0"/>
              <a:t>. 2024</a:t>
            </a:r>
          </a:p>
        </p:txBody>
      </p:sp>
    </p:spTree>
    <p:extLst>
      <p:ext uri="{BB962C8B-B14F-4D97-AF65-F5344CB8AC3E}">
        <p14:creationId xmlns:p14="http://schemas.microsoft.com/office/powerpoint/2010/main" val="407864457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D8A33A-4A7F-A031-2A39-B79F41BE06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7"/>
          <a:stretch/>
        </p:blipFill>
        <p:spPr>
          <a:xfrm>
            <a:off x="0" y="0"/>
            <a:ext cx="12153900" cy="68479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36" y="544286"/>
            <a:ext cx="4402058" cy="1508124"/>
          </a:xfrm>
        </p:spPr>
        <p:txBody>
          <a:bodyPr>
            <a:noAutofit/>
          </a:bodyPr>
          <a:lstStyle/>
          <a:p>
            <a:r>
              <a:rPr lang="vi-VN" sz="6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HƯỚNG ĐI </a:t>
            </a:r>
            <a:br>
              <a:rPr lang="vi-VN" sz="6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vi-VN" sz="6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TƯƠNG LAI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294" y="1984008"/>
            <a:ext cx="7257902" cy="2378076"/>
          </a:xfrm>
        </p:spPr>
        <p:txBody>
          <a:bodyPr>
            <a:normAutofit/>
          </a:bodyPr>
          <a:lstStyle/>
          <a:p>
            <a:pPr algn="just"/>
            <a:r>
              <a:rPr sz="3600" dirty="0" err="1"/>
              <a:t>Nghiên</a:t>
            </a:r>
            <a:r>
              <a:rPr sz="3600" dirty="0"/>
              <a:t> </a:t>
            </a:r>
            <a:r>
              <a:rPr sz="3600" dirty="0" err="1"/>
              <a:t>cứu</a:t>
            </a:r>
            <a:r>
              <a:rPr sz="3600" dirty="0"/>
              <a:t> </a:t>
            </a:r>
            <a:r>
              <a:rPr sz="3600" dirty="0" err="1"/>
              <a:t>đang</a:t>
            </a:r>
            <a:r>
              <a:rPr sz="3600" dirty="0"/>
              <a:t> </a:t>
            </a:r>
            <a:r>
              <a:rPr sz="3600" dirty="0" err="1"/>
              <a:t>diễn</a:t>
            </a:r>
            <a:r>
              <a:rPr sz="3600" dirty="0"/>
              <a:t> </a:t>
            </a:r>
            <a:r>
              <a:rPr sz="3600" dirty="0" err="1"/>
              <a:t>ra</a:t>
            </a:r>
            <a:r>
              <a:rPr sz="3600" dirty="0"/>
              <a:t> </a:t>
            </a:r>
            <a:r>
              <a:rPr sz="3600" dirty="0" err="1"/>
              <a:t>tập</a:t>
            </a:r>
            <a:r>
              <a:rPr sz="3600" dirty="0"/>
              <a:t> </a:t>
            </a:r>
            <a:r>
              <a:rPr sz="3600" dirty="0" err="1"/>
              <a:t>trung</a:t>
            </a:r>
            <a:r>
              <a:rPr sz="3600" dirty="0"/>
              <a:t> </a:t>
            </a:r>
            <a:r>
              <a:rPr sz="3600" dirty="0" err="1"/>
              <a:t>vào</a:t>
            </a:r>
            <a:r>
              <a:rPr sz="3600" dirty="0"/>
              <a:t> </a:t>
            </a:r>
            <a:r>
              <a:rPr sz="3600" dirty="0" err="1"/>
              <a:t>việc</a:t>
            </a:r>
            <a:r>
              <a:rPr sz="3600" dirty="0"/>
              <a:t> </a:t>
            </a:r>
            <a:r>
              <a:rPr sz="3600" dirty="0" err="1"/>
              <a:t>hoàn</a:t>
            </a:r>
            <a:r>
              <a:rPr sz="3600" dirty="0"/>
              <a:t> </a:t>
            </a:r>
            <a:r>
              <a:rPr sz="3600" dirty="0" err="1"/>
              <a:t>thiện</a:t>
            </a:r>
            <a:r>
              <a:rPr sz="3600" dirty="0"/>
              <a:t> </a:t>
            </a:r>
            <a:r>
              <a:rPr sz="3600" dirty="0" err="1"/>
              <a:t>lựa</a:t>
            </a:r>
            <a:r>
              <a:rPr sz="3600" dirty="0"/>
              <a:t> </a:t>
            </a:r>
            <a:r>
              <a:rPr sz="3600" dirty="0" err="1"/>
              <a:t>chọn</a:t>
            </a:r>
            <a:r>
              <a:rPr sz="3600" dirty="0"/>
              <a:t> </a:t>
            </a:r>
            <a:r>
              <a:rPr sz="3600" dirty="0" err="1"/>
              <a:t>bệnh</a:t>
            </a:r>
            <a:r>
              <a:rPr sz="3600" dirty="0"/>
              <a:t> </a:t>
            </a:r>
            <a:r>
              <a:rPr sz="3600" dirty="0" err="1"/>
              <a:t>nhân</a:t>
            </a:r>
            <a:r>
              <a:rPr sz="3600" dirty="0"/>
              <a:t> </a:t>
            </a:r>
            <a:r>
              <a:rPr sz="3600" dirty="0" err="1"/>
              <a:t>và</a:t>
            </a:r>
            <a:r>
              <a:rPr sz="3600" dirty="0"/>
              <a:t> </a:t>
            </a:r>
            <a:r>
              <a:rPr lang="vi-VN" sz="3600" dirty="0"/>
              <a:t>ghi nhận, </a:t>
            </a:r>
            <a:r>
              <a:rPr sz="3600" dirty="0" err="1"/>
              <a:t>giảm</a:t>
            </a:r>
            <a:r>
              <a:rPr sz="3600" dirty="0"/>
              <a:t> </a:t>
            </a:r>
            <a:r>
              <a:rPr sz="3600" dirty="0" err="1"/>
              <a:t>thiểu</a:t>
            </a:r>
            <a:r>
              <a:rPr sz="3600" dirty="0"/>
              <a:t> </a:t>
            </a:r>
            <a:r>
              <a:rPr lang="vi-VN" sz="3600" dirty="0"/>
              <a:t>biến chứng</a:t>
            </a:r>
            <a:endParaRPr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D71596-8740-26EC-69F4-8FA5BC326E6F}"/>
              </a:ext>
            </a:extLst>
          </p:cNvPr>
          <p:cNvSpPr txBox="1"/>
          <p:nvPr/>
        </p:nvSpPr>
        <p:spPr>
          <a:xfrm>
            <a:off x="4419294" y="4450854"/>
            <a:ext cx="7372054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3600" dirty="0"/>
              <a:t>Liệu pháp gen và can thiệp tế bào gốc đang được nghiên cứu như là các liệu pháp bổ trợ giúp tăng thể tích phổi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6B8DED-520F-921C-3EE1-55BE553F1030}"/>
              </a:ext>
            </a:extLst>
          </p:cNvPr>
          <p:cNvSpPr txBox="1"/>
          <p:nvPr/>
        </p:nvSpPr>
        <p:spPr>
          <a:xfrm>
            <a:off x="362552" y="6553200"/>
            <a:ext cx="8113484" cy="2308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900" dirty="0"/>
              <a:t>Reference: Flake AW, et al. Fetal </a:t>
            </a:r>
            <a:r>
              <a:rPr lang="en-US" sz="900" dirty="0" err="1"/>
              <a:t>Diagn</a:t>
            </a:r>
            <a:r>
              <a:rPr lang="en-US" sz="900" dirty="0"/>
              <a:t> </a:t>
            </a:r>
            <a:r>
              <a:rPr lang="en-US" sz="900" dirty="0" err="1"/>
              <a:t>Ther</a:t>
            </a:r>
            <a:r>
              <a:rPr lang="en-US" sz="900" dirty="0"/>
              <a:t>. 2024.</a:t>
            </a:r>
          </a:p>
        </p:txBody>
      </p:sp>
    </p:spTree>
    <p:extLst>
      <p:ext uri="{BB962C8B-B14F-4D97-AF65-F5344CB8AC3E}">
        <p14:creationId xmlns:p14="http://schemas.microsoft.com/office/powerpoint/2010/main" val="59755775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6D74DA-D890-DFAB-5502-9C424EC33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08"/>
            <a:ext cx="12153900" cy="68375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2" y="-11221"/>
            <a:ext cx="10945655" cy="1508124"/>
          </a:xfrm>
        </p:spPr>
        <p:txBody>
          <a:bodyPr/>
          <a:lstStyle/>
          <a:p>
            <a:r>
              <a:rPr lang="en-US" b="1" dirty="0">
                <a:solidFill>
                  <a:srgbClr val="006600"/>
                </a:solidFill>
              </a:rPr>
              <a:t>KẾT LUẬN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50" y="1496903"/>
            <a:ext cx="11545808" cy="5257800"/>
          </a:xfrm>
        </p:spPr>
        <p:txBody>
          <a:bodyPr/>
          <a:lstStyle/>
          <a:p>
            <a:pPr algn="just"/>
            <a:r>
              <a:rPr dirty="0" err="1"/>
              <a:t>Phẫu</a:t>
            </a:r>
            <a:r>
              <a:rPr dirty="0"/>
              <a:t> </a:t>
            </a:r>
            <a:r>
              <a:rPr dirty="0" err="1"/>
              <a:t>thuật</a:t>
            </a:r>
            <a:r>
              <a:rPr dirty="0"/>
              <a:t> </a:t>
            </a:r>
            <a:r>
              <a:rPr dirty="0" err="1"/>
              <a:t>nội</a:t>
            </a:r>
            <a:r>
              <a:rPr dirty="0"/>
              <a:t> </a:t>
            </a:r>
            <a:r>
              <a:rPr dirty="0" err="1"/>
              <a:t>soi</a:t>
            </a:r>
            <a:r>
              <a:rPr dirty="0"/>
              <a:t> </a:t>
            </a:r>
            <a:r>
              <a:rPr dirty="0" err="1"/>
              <a:t>thai</a:t>
            </a:r>
            <a:r>
              <a:rPr dirty="0"/>
              <a:t> </a:t>
            </a:r>
            <a:r>
              <a:rPr dirty="0" err="1"/>
              <a:t>nhi</a:t>
            </a:r>
            <a:r>
              <a:rPr dirty="0"/>
              <a:t>, </a:t>
            </a:r>
            <a:r>
              <a:rPr dirty="0" err="1"/>
              <a:t>đặc</a:t>
            </a:r>
            <a:r>
              <a:rPr dirty="0"/>
              <a:t> </a:t>
            </a:r>
            <a:r>
              <a:rPr dirty="0" err="1"/>
              <a:t>biệt</a:t>
            </a:r>
            <a:r>
              <a:rPr dirty="0"/>
              <a:t> </a:t>
            </a:r>
            <a:r>
              <a:rPr dirty="0" err="1"/>
              <a:t>là</a:t>
            </a:r>
            <a:r>
              <a:rPr dirty="0"/>
              <a:t> FETO, </a:t>
            </a:r>
            <a:r>
              <a:rPr dirty="0" err="1"/>
              <a:t>đã</a:t>
            </a:r>
            <a:r>
              <a:rPr dirty="0"/>
              <a:t> </a:t>
            </a:r>
            <a:r>
              <a:rPr dirty="0" err="1"/>
              <a:t>nổi</a:t>
            </a:r>
            <a:r>
              <a:rPr dirty="0"/>
              <a:t> </a:t>
            </a:r>
            <a:r>
              <a:rPr dirty="0" err="1"/>
              <a:t>lên</a:t>
            </a:r>
            <a:r>
              <a:rPr dirty="0"/>
              <a:t> </a:t>
            </a:r>
            <a:r>
              <a:rPr dirty="0" err="1"/>
              <a:t>như</a:t>
            </a:r>
            <a:r>
              <a:rPr dirty="0"/>
              <a:t> </a:t>
            </a:r>
            <a:r>
              <a:rPr dirty="0" err="1"/>
              <a:t>một</a:t>
            </a:r>
            <a:r>
              <a:rPr dirty="0"/>
              <a:t> can </a:t>
            </a:r>
            <a:r>
              <a:rPr dirty="0" err="1"/>
              <a:t>thiệp</a:t>
            </a:r>
            <a:r>
              <a:rPr dirty="0"/>
              <a:t> </a:t>
            </a:r>
            <a:r>
              <a:rPr dirty="0" err="1"/>
              <a:t>đầy</a:t>
            </a:r>
            <a:r>
              <a:rPr dirty="0"/>
              <a:t> </a:t>
            </a:r>
            <a:r>
              <a:rPr dirty="0" err="1"/>
              <a:t>hứa</a:t>
            </a:r>
            <a:r>
              <a:rPr dirty="0"/>
              <a:t> </a:t>
            </a:r>
            <a:r>
              <a:rPr dirty="0" err="1"/>
              <a:t>hẹn</a:t>
            </a:r>
            <a:r>
              <a:rPr dirty="0"/>
              <a:t> </a:t>
            </a:r>
            <a:r>
              <a:rPr dirty="0" err="1"/>
              <a:t>cho</a:t>
            </a:r>
            <a:r>
              <a:rPr dirty="0"/>
              <a:t> CDH </a:t>
            </a:r>
            <a:r>
              <a:rPr dirty="0" err="1"/>
              <a:t>nặng</a:t>
            </a:r>
            <a:r>
              <a:rPr lang="vi-VN" dirty="0"/>
              <a:t> và trung bình</a:t>
            </a:r>
            <a:endParaRPr dirty="0"/>
          </a:p>
          <a:p>
            <a:pPr algn="just"/>
            <a:r>
              <a:rPr dirty="0" err="1"/>
              <a:t>Mặc</a:t>
            </a:r>
            <a:r>
              <a:rPr dirty="0"/>
              <a:t> </a:t>
            </a:r>
            <a:r>
              <a:rPr dirty="0" err="1"/>
              <a:t>dù</a:t>
            </a:r>
            <a:r>
              <a:rPr dirty="0"/>
              <a:t> </a:t>
            </a:r>
            <a:r>
              <a:rPr dirty="0" err="1"/>
              <a:t>còn</a:t>
            </a:r>
            <a:r>
              <a:rPr dirty="0"/>
              <a:t> </a:t>
            </a:r>
            <a:r>
              <a:rPr dirty="0" err="1"/>
              <a:t>nhiều</a:t>
            </a:r>
            <a:r>
              <a:rPr dirty="0"/>
              <a:t> </a:t>
            </a:r>
            <a:r>
              <a:rPr dirty="0" err="1"/>
              <a:t>thách</a:t>
            </a:r>
            <a:r>
              <a:rPr dirty="0"/>
              <a:t> </a:t>
            </a:r>
            <a:r>
              <a:rPr dirty="0" err="1"/>
              <a:t>thức</a:t>
            </a:r>
            <a:r>
              <a:rPr dirty="0"/>
              <a:t>, </a:t>
            </a:r>
            <a:r>
              <a:rPr dirty="0" err="1"/>
              <a:t>các</a:t>
            </a:r>
            <a:r>
              <a:rPr dirty="0"/>
              <a:t> </a:t>
            </a:r>
            <a:r>
              <a:rPr dirty="0" err="1"/>
              <a:t>tiến</a:t>
            </a:r>
            <a:r>
              <a:rPr dirty="0"/>
              <a:t> </a:t>
            </a:r>
            <a:r>
              <a:rPr dirty="0" err="1"/>
              <a:t>bộ</a:t>
            </a:r>
            <a:r>
              <a:rPr dirty="0"/>
              <a:t> </a:t>
            </a:r>
            <a:r>
              <a:rPr dirty="0" err="1"/>
              <a:t>liên</a:t>
            </a:r>
            <a:r>
              <a:rPr dirty="0"/>
              <a:t> </a:t>
            </a:r>
            <a:r>
              <a:rPr dirty="0" err="1"/>
              <a:t>tục</a:t>
            </a:r>
            <a:r>
              <a:rPr dirty="0"/>
              <a:t> </a:t>
            </a:r>
            <a:r>
              <a:rPr dirty="0" err="1"/>
              <a:t>đang</a:t>
            </a:r>
            <a:r>
              <a:rPr dirty="0"/>
              <a:t> </a:t>
            </a:r>
            <a:r>
              <a:rPr dirty="0" err="1"/>
              <a:t>hứa</a:t>
            </a:r>
            <a:r>
              <a:rPr dirty="0"/>
              <a:t> </a:t>
            </a:r>
            <a:r>
              <a:rPr dirty="0" err="1"/>
              <a:t>hẹn</a:t>
            </a:r>
            <a:r>
              <a:rPr dirty="0"/>
              <a:t> </a:t>
            </a:r>
            <a:r>
              <a:rPr dirty="0" err="1"/>
              <a:t>mang</a:t>
            </a:r>
            <a:r>
              <a:rPr dirty="0"/>
              <a:t> </a:t>
            </a:r>
            <a:r>
              <a:rPr dirty="0" err="1"/>
              <a:t>lại</a:t>
            </a:r>
            <a:r>
              <a:rPr dirty="0"/>
              <a:t> </a:t>
            </a:r>
            <a:r>
              <a:rPr dirty="0" err="1"/>
              <a:t>kết</a:t>
            </a:r>
            <a:r>
              <a:rPr dirty="0"/>
              <a:t> </a:t>
            </a:r>
            <a:r>
              <a:rPr dirty="0" err="1"/>
              <a:t>quả</a:t>
            </a:r>
            <a:r>
              <a:rPr dirty="0"/>
              <a:t> </a:t>
            </a:r>
            <a:r>
              <a:rPr dirty="0" err="1"/>
              <a:t>cải</a:t>
            </a:r>
            <a:r>
              <a:rPr dirty="0"/>
              <a:t> </a:t>
            </a:r>
            <a:r>
              <a:rPr dirty="0" err="1"/>
              <a:t>thiện</a:t>
            </a:r>
            <a:r>
              <a:t>.</a:t>
            </a:r>
            <a:endParaRPr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8100C1-6116-6344-19D8-CA09B5AD1162}"/>
              </a:ext>
            </a:extLst>
          </p:cNvPr>
          <p:cNvSpPr/>
          <p:nvPr/>
        </p:nvSpPr>
        <p:spPr>
          <a:xfrm>
            <a:off x="-4536" y="1529218"/>
            <a:ext cx="823686" cy="648072"/>
          </a:xfrm>
          <a:prstGeom prst="rect">
            <a:avLst/>
          </a:prstGeom>
          <a:solidFill>
            <a:srgbClr val="9BB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 sz="2800" dirty="0">
              <a:solidFill>
                <a:prstClr val="white"/>
              </a:solidFill>
              <a:latin typeface="Source Sans Pro Black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ABC256-AA22-0F74-F9BF-E41BA06944A6}"/>
              </a:ext>
            </a:extLst>
          </p:cNvPr>
          <p:cNvSpPr/>
          <p:nvPr/>
        </p:nvSpPr>
        <p:spPr>
          <a:xfrm>
            <a:off x="-4536" y="3663985"/>
            <a:ext cx="823686" cy="648072"/>
          </a:xfrm>
          <a:prstGeom prst="rect">
            <a:avLst/>
          </a:prstGeom>
          <a:solidFill>
            <a:srgbClr val="0C7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 sz="2800" dirty="0">
              <a:solidFill>
                <a:prstClr val="white"/>
              </a:solidFill>
              <a:latin typeface="Source Sans Pro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72967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" y="0"/>
            <a:ext cx="12148501" cy="68365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1084" b="26091"/>
          <a:stretch/>
        </p:blipFill>
        <p:spPr>
          <a:xfrm>
            <a:off x="5428" y="1052141"/>
            <a:ext cx="5355312" cy="5795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1346" y="183180"/>
            <a:ext cx="5322232" cy="82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3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 Y TẾ HÀ NỘI</a:t>
            </a:r>
          </a:p>
          <a:p>
            <a:pPr algn="ctr"/>
            <a:r>
              <a:rPr lang="en-US" sz="2393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 VIỆN PHỤ SẢN HÀ NỘI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286" y="1600200"/>
            <a:ext cx="112833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 sz="1800"/>
            </a:pPr>
            <a:r>
              <a:rPr lang="vi-VN" sz="3600" b="1" dirty="0">
                <a:solidFill>
                  <a:srgbClr val="0C7A5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NGHIÊN CỨU XÂY DỰNG VÀ ĐÁNH GIÁ KẾT QUẢ THỰC HIỆN QUI TRÌNH CAN THIỆP TRƯỚC SINH THOÁT VỊ CƠ HOÀNH BẨM SINH BẰNG </a:t>
            </a:r>
          </a:p>
          <a:p>
            <a:pPr lvl="0" algn="ctr">
              <a:defRPr sz="1800"/>
            </a:pPr>
            <a:r>
              <a:rPr lang="vi-VN" sz="3600" b="1" dirty="0">
                <a:solidFill>
                  <a:srgbClr val="0C7A5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KỸ THUẬT GÂY BÍT KHÍ QUẢN QUA NỘI SOI THAI NHI TẠI BỆNH VIỆN TRÊN ĐỊA BÀN HÀ NỘI </a:t>
            </a:r>
            <a:endParaRPr lang="en-US" sz="3600" b="1" dirty="0">
              <a:solidFill>
                <a:srgbClr val="0C7A5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94" y="144110"/>
            <a:ext cx="1273673" cy="105100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81350" y="6177233"/>
            <a:ext cx="5322232" cy="460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3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n-US" sz="2393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93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393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393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393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 </a:t>
            </a:r>
            <a:r>
              <a:rPr lang="en-US" sz="2393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393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04 </a:t>
            </a:r>
            <a:r>
              <a:rPr lang="en-US" sz="2393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393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79BCA4-6C62-304C-8D93-73724A4CDFC4}"/>
              </a:ext>
            </a:extLst>
          </p:cNvPr>
          <p:cNvSpPr txBox="1"/>
          <p:nvPr/>
        </p:nvSpPr>
        <p:spPr>
          <a:xfrm>
            <a:off x="5571458" y="4867609"/>
            <a:ext cx="594646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117038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Chủ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nhiệm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đề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tài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: TS.BS. Mai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Trọng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Hưng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5138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D23D81-9C65-E936-C51B-90964D3D6F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08"/>
            <a:ext cx="12153900" cy="68375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28E44C-538F-F847-BC91-7320A96A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92" y="92077"/>
            <a:ext cx="10945655" cy="974723"/>
          </a:xfrm>
        </p:spPr>
        <p:txBody>
          <a:bodyPr/>
          <a:lstStyle/>
          <a:p>
            <a:r>
              <a:rPr 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 TIÊU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F4A85-FF4B-2F44-9B72-6DE45825E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092" y="1066800"/>
            <a:ext cx="10945655" cy="5791200"/>
          </a:xfrm>
        </p:spPr>
        <p:txBody>
          <a:bodyPr/>
          <a:lstStyle/>
          <a:p>
            <a:pPr marL="742950" indent="-742950" algn="just">
              <a:buFont typeface="+mj-lt"/>
              <a:buAutoNum type="arabicPeriod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gây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bít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bẩm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vi-V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áp dụng qui trình can thiệp trước sinh thoát vị cơ hoành bẩm sinh bằng kỹ thuật gây bít khí quản qua nội soi thai nhi</a:t>
            </a:r>
            <a:r>
              <a:rPr lang="vi-VN" dirty="0"/>
              <a:t>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229878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4A10743-7EF7-1B20-900C-8D091046B8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08"/>
            <a:ext cx="12153900" cy="68375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B56F62-4E69-FB4C-94B9-B211F9F77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063" y="0"/>
            <a:ext cx="10945655" cy="974723"/>
          </a:xfrm>
        </p:spPr>
        <p:txBody>
          <a:bodyPr>
            <a:normAutofit/>
          </a:bodyPr>
          <a:lstStyle/>
          <a:p>
            <a:pPr algn="ctr" defTabSz="1170383" rtl="0"/>
            <a:r>
              <a:rPr lang="en-US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ĐỐI TƯỢNG PHƯƠNG PHÁP NGHIÊN CỨU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87B5E-143A-4D49-88A4-5B9E4635D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4721" y="870154"/>
            <a:ext cx="11267997" cy="577646"/>
          </a:xfrm>
        </p:spPr>
        <p:txBody>
          <a:bodyPr>
            <a:normAutofit/>
          </a:bodyPr>
          <a:lstStyle/>
          <a:p>
            <a:pPr marL="438893" indent="-438893" algn="just" defTabSz="1170383" rtl="0">
              <a:spcBef>
                <a:spcPts val="900"/>
              </a:spcBef>
              <a:buSzPct val="100000"/>
              <a:buFont typeface="Arial"/>
              <a:buChar char="•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chẩn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CDH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bẩm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BE4C64E-37E6-9346-862C-6AE23580CC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285663"/>
              </p:ext>
            </p:extLst>
          </p:nvPr>
        </p:nvGraphicFramePr>
        <p:xfrm>
          <a:off x="274721" y="1447801"/>
          <a:ext cx="5345029" cy="5085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45029">
                  <a:extLst>
                    <a:ext uri="{9D8B030D-6E8A-4147-A177-3AD203B41FA5}">
                      <a16:colId xmlns:a16="http://schemas.microsoft.com/office/drawing/2014/main" val="2341564806"/>
                    </a:ext>
                  </a:extLst>
                </a:gridCol>
              </a:tblGrid>
              <a:tr h="643990">
                <a:tc>
                  <a:txBody>
                    <a:bodyPr/>
                    <a:lstStyle/>
                    <a:p>
                      <a:pPr algn="ctr" defTabSz="1170383" rtl="0"/>
                      <a:r>
                        <a:rPr lang="en-US" sz="2600" b="1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Tiêu</a:t>
                      </a: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600" b="1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chuẩn</a:t>
                      </a: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600" b="1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lựa</a:t>
                      </a: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600" b="1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chọn</a:t>
                      </a:r>
                      <a:endParaRPr lang="en-US" sz="26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1760772"/>
                  </a:ext>
                </a:extLst>
              </a:tr>
              <a:tr h="4441954">
                <a:tc>
                  <a:txBody>
                    <a:bodyPr/>
                    <a:lstStyle/>
                    <a:p>
                      <a:pPr marL="285750" lvl="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vi-VN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CDH đơn độc.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285750" lvl="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vi-VN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Thiểu sản phổi nặng </a:t>
                      </a:r>
                      <a:r>
                        <a:rPr lang="vi-VN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trên O/E LHR &lt; 25% tại thời điểm phẫu thuật: Tuổi thai khi thực hiện thủ thuật FETO </a:t>
                      </a:r>
                      <a:r>
                        <a:rPr lang="vi-VN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27 tuần 0 ngày đến 29 tuần 6 ngày.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285750" lvl="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vi-VN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Thiểu sản phổi mức độ trung bình </a:t>
                      </a:r>
                      <a:r>
                        <a:rPr lang="vi-VN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với siêu âm O/E LHR &lt;45% và thoát vị gan tại thời điểm phẫu thuật: Tuổi thai khi thực hiện thủ thuật FETO </a:t>
                      </a:r>
                      <a:r>
                        <a:rPr lang="vi-VN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30 tuần 0 ngày đến 31 tuần 6 ngày </a:t>
                      </a:r>
                      <a:r>
                        <a:rPr lang="vi-VN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Không phát hiện bất thường hình thái lớn khác ảnh hưởng đến tính mạng trên SÂ</a:t>
                      </a:r>
                      <a:r>
                        <a:rPr lang="vi-VN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285750" lvl="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vi-VN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Mang thai đơn.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285750" lvl="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vi-VN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Tuổi mẹ lớn hơn hoặc bằng 18 tuổi.</a:t>
                      </a:r>
                    </a:p>
                    <a:p>
                      <a:pPr marL="285750" lvl="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vi-VN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Thai phụ đồng ý tham gia nghiên cứu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74397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2098E04-4E4D-5E49-86CC-80C41527EE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133029"/>
              </p:ext>
            </p:extLst>
          </p:nvPr>
        </p:nvGraphicFramePr>
        <p:xfrm>
          <a:off x="6069890" y="1447800"/>
          <a:ext cx="5345029" cy="5085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45029">
                  <a:extLst>
                    <a:ext uri="{9D8B030D-6E8A-4147-A177-3AD203B41FA5}">
                      <a16:colId xmlns:a16="http://schemas.microsoft.com/office/drawing/2014/main" val="2341564806"/>
                    </a:ext>
                  </a:extLst>
                </a:gridCol>
              </a:tblGrid>
              <a:tr h="706596">
                <a:tc>
                  <a:txBody>
                    <a:bodyPr/>
                    <a:lstStyle/>
                    <a:p>
                      <a:pPr algn="ctr" defTabSz="1170383" rtl="0"/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Tiêu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chuẩn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loại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trừ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1760772"/>
                  </a:ext>
                </a:extLst>
              </a:tr>
              <a:tr h="4379348">
                <a:tc>
                  <a:txBody>
                    <a:bodyPr/>
                    <a:lstStyle/>
                    <a:p>
                      <a:pPr marL="285750" lvl="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Dị ứng mủ cao su.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285750" lvl="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Chuyển dạ sinh non, cổ tử cung ngắn (&lt;15 mm) hoặc bất thường tử cung dễ dẫn đến sinh non, rau tiền đạo.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285750" lvl="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CDH hai bên, CDH đơn độc bên trái với O/E &gt; 45%.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285750" lvl="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Bất thường nhiễm sắc thể.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285750" lvl="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Chống chỉ định của mẹ đối với phẫu thuật nội soi thai nhi hoặc tình trạng mẹ nặng trong thai kỳ.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285750" lvl="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Những bất thường về rau thai được phát hiện tại thời điểm sàng lọc.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vi-VN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Mẹ bị các bệnh lý toàn thân như: nhiễm HIV, Viêm gan B, Viêm gan C, mẹ bị dị tật tử cung…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743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8719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DF29F-69C2-714B-8E57-6BA0837CB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92" y="92077"/>
            <a:ext cx="10945655" cy="746123"/>
          </a:xfrm>
        </p:spPr>
        <p:txBody>
          <a:bodyPr>
            <a:normAutofit/>
          </a:bodyPr>
          <a:lstStyle/>
          <a:p>
            <a:pPr rtl="0"/>
            <a:r>
              <a:rPr lang="en-US" sz="40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 TƯỢNG PHƯƠNG PHÁP NGHIÊN CỨU</a:t>
            </a:r>
            <a:endParaRPr lang="en-US" sz="4000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1B8F4D-8F4B-2F4A-B235-63A51D66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750" y="1219200"/>
            <a:ext cx="11868150" cy="5486400"/>
          </a:xfrm>
        </p:spPr>
        <p:txBody>
          <a:bodyPr>
            <a:noAutofit/>
          </a:bodyPr>
          <a:lstStyle/>
          <a:p>
            <a:pPr marL="438893" indent="-438893" algn="l" defTabSz="1170383" rtl="0">
              <a:spcBef>
                <a:spcPts val="900"/>
              </a:spcBef>
              <a:buSzPct val="100000"/>
              <a:buFont typeface="Arial"/>
              <a:buChar char="•"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341" lvl="1" indent="-571500" algn="l" rtl="0">
              <a:buFont typeface="Wingdings" pitchFamily="2" charset="2"/>
              <a:buChar char="ü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341" lvl="1" indent="-571500" algn="l" rtl="0">
              <a:buFont typeface="Wingdings" pitchFamily="2" charset="2"/>
              <a:buChar char="ü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07/2024 – 06/2027 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341" lvl="1" indent="-571500" algn="l" rtl="0">
              <a:buFont typeface="Wingdings" pitchFamily="2" charset="2"/>
              <a:buChar char="ü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8893" indent="-438893" algn="l" defTabSz="1170383" rtl="0">
              <a:spcBef>
                <a:spcPts val="900"/>
              </a:spcBef>
              <a:buSzPct val="100000"/>
              <a:buFont typeface="Arial"/>
              <a:buChar char="•"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8893" indent="-438893" algn="l" defTabSz="1170383" rtl="0">
              <a:spcBef>
                <a:spcPts val="900"/>
              </a:spcBef>
              <a:buSzPct val="100000"/>
              <a:buFont typeface="Arial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8893" indent="-438893" algn="l" defTabSz="1170383" rtl="0">
              <a:spcBef>
                <a:spcPts val="900"/>
              </a:spcBef>
              <a:buSzPct val="100000"/>
              <a:buFont typeface="Arial"/>
              <a:buChar char="•"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Cỡ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Cỡ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98818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47602" y="3760493"/>
            <a:ext cx="11156193" cy="290312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93"/>
          </a:p>
        </p:txBody>
      </p:sp>
      <p:sp>
        <p:nvSpPr>
          <p:cNvPr id="10" name="Oval 9"/>
          <p:cNvSpPr/>
          <p:nvPr/>
        </p:nvSpPr>
        <p:spPr>
          <a:xfrm>
            <a:off x="695407" y="637197"/>
            <a:ext cx="1972741" cy="1972741"/>
          </a:xfrm>
          <a:prstGeom prst="ellipse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93"/>
          </a:p>
        </p:txBody>
      </p:sp>
      <p:sp>
        <p:nvSpPr>
          <p:cNvPr id="11" name="TextBox 10"/>
          <p:cNvSpPr txBox="1"/>
          <p:nvPr/>
        </p:nvSpPr>
        <p:spPr>
          <a:xfrm>
            <a:off x="1979543" y="2609938"/>
            <a:ext cx="8394354" cy="230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178" b="1" spc="598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  <a:p>
            <a:pPr algn="ctr"/>
            <a:r>
              <a:rPr lang="en-US" sz="7178" b="1" spc="598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LISTENING</a:t>
            </a:r>
          </a:p>
        </p:txBody>
      </p:sp>
      <p:sp>
        <p:nvSpPr>
          <p:cNvPr id="14" name="Oval 13"/>
          <p:cNvSpPr/>
          <p:nvPr/>
        </p:nvSpPr>
        <p:spPr>
          <a:xfrm>
            <a:off x="9452578" y="958059"/>
            <a:ext cx="614212" cy="614212"/>
          </a:xfrm>
          <a:prstGeom prst="ellipse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93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7343" y="3019743"/>
            <a:ext cx="4214028" cy="412833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404" y="-461449"/>
            <a:ext cx="2646056" cy="225161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 flipV="1">
            <a:off x="3171394" y="4885993"/>
            <a:ext cx="6010651" cy="50111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93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35"/>
          <a:stretch/>
        </p:blipFill>
        <p:spPr>
          <a:xfrm>
            <a:off x="4931417" y="637197"/>
            <a:ext cx="2493857" cy="1520052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10569620" y="-216994"/>
            <a:ext cx="1762700" cy="1762700"/>
          </a:xfrm>
          <a:prstGeom prst="ellipse">
            <a:avLst/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93"/>
          </a:p>
        </p:txBody>
      </p:sp>
    </p:spTree>
    <p:extLst>
      <p:ext uri="{BB962C8B-B14F-4D97-AF65-F5344CB8AC3E}">
        <p14:creationId xmlns:p14="http://schemas.microsoft.com/office/powerpoint/2010/main" val="117860365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117038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117038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117038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117038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33591</TotalTime>
  <Words>2285</Words>
  <Application>Microsoft Macintosh PowerPoint</Application>
  <PresentationFormat>Custom</PresentationFormat>
  <Paragraphs>253</Paragraphs>
  <Slides>22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Arial</vt:lpstr>
      <vt:lpstr>Calibri</vt:lpstr>
      <vt:lpstr>FontAwesome</vt:lpstr>
      <vt:lpstr>Helvetica</vt:lpstr>
      <vt:lpstr>Helvetica Neue</vt:lpstr>
      <vt:lpstr>Lato Bold</vt:lpstr>
      <vt:lpstr>Norwester</vt:lpstr>
      <vt:lpstr>Open Sans Extrabold</vt:lpstr>
      <vt:lpstr>Roboto</vt:lpstr>
      <vt:lpstr>Source Sans Pro Black</vt:lpstr>
      <vt:lpstr>Times New Roman</vt:lpstr>
      <vt:lpstr>Wingdings</vt:lpstr>
      <vt:lpstr>Default</vt:lpstr>
      <vt:lpstr>PowerPoint Presentation</vt:lpstr>
      <vt:lpstr>THOÁT VỊ HOÀNH</vt:lpstr>
      <vt:lpstr>PowerPoint Presentation</vt:lpstr>
      <vt:lpstr>CHẨN ĐOÁN  THOÁT VỊ HOÀNH</vt:lpstr>
      <vt:lpstr>PowerPoint Presentation</vt:lpstr>
      <vt:lpstr>ĐIỀU TRỊ</vt:lpstr>
      <vt:lpstr>ĐIỀU TRỊ SAU SINH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BIẾN CHỨNG VÀ RỦI RO</vt:lpstr>
      <vt:lpstr>KẾT QUẢ FETO</vt:lpstr>
      <vt:lpstr>HƯỚNG ĐI  TƯƠNG LAI</vt:lpstr>
      <vt:lpstr>KẾT LUẬN</vt:lpstr>
      <vt:lpstr>PowerPoint Presentation</vt:lpstr>
      <vt:lpstr>MỤC TIÊU</vt:lpstr>
      <vt:lpstr>ĐỐI TƯỢNG PHƯƠNG PHÁP NGHIÊN CỨU</vt:lpstr>
      <vt:lpstr>ĐỐI TƯỢNG PHƯƠNG PHÁP NGHIÊN CỨU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Tung</dc:creator>
  <cp:lastModifiedBy>Microsoft Office User</cp:lastModifiedBy>
  <cp:revision>450</cp:revision>
  <cp:lastPrinted>2020-06-12T02:07:55Z</cp:lastPrinted>
  <dcterms:modified xsi:type="dcterms:W3CDTF">2024-10-18T06:13:15Z</dcterms:modified>
</cp:coreProperties>
</file>