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 id="2147483686" r:id="rId2"/>
  </p:sldMasterIdLst>
  <p:notesMasterIdLst>
    <p:notesMasterId r:id="rId26"/>
  </p:notesMasterIdLst>
  <p:handoutMasterIdLst>
    <p:handoutMasterId r:id="rId27"/>
  </p:handoutMasterIdLst>
  <p:sldIdLst>
    <p:sldId id="4631" r:id="rId3"/>
    <p:sldId id="4709" r:id="rId4"/>
    <p:sldId id="4820" r:id="rId5"/>
    <p:sldId id="4680" r:id="rId6"/>
    <p:sldId id="4829" r:id="rId7"/>
    <p:sldId id="4830" r:id="rId8"/>
    <p:sldId id="4821" r:id="rId9"/>
    <p:sldId id="4831" r:id="rId10"/>
    <p:sldId id="4822" r:id="rId11"/>
    <p:sldId id="4823" r:id="rId12"/>
    <p:sldId id="4824" r:id="rId13"/>
    <p:sldId id="4832" r:id="rId14"/>
    <p:sldId id="4699" r:id="rId15"/>
    <p:sldId id="4825" r:id="rId16"/>
    <p:sldId id="4826" r:id="rId17"/>
    <p:sldId id="4827" r:id="rId18"/>
    <p:sldId id="4833" r:id="rId19"/>
    <p:sldId id="4834" r:id="rId20"/>
    <p:sldId id="4828" r:id="rId21"/>
    <p:sldId id="4835" r:id="rId22"/>
    <p:sldId id="4836" r:id="rId23"/>
    <p:sldId id="4837" r:id="rId24"/>
    <p:sldId id="4819" r:id="rId25"/>
  </p:sldIdLst>
  <p:sldSz cx="12192000" cy="6858000"/>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DEE80B4-08EE-4015-AF97-67FABD2A2F59}">
          <p14:sldIdLst>
            <p14:sldId id="4631"/>
            <p14:sldId id="4709"/>
            <p14:sldId id="4820"/>
            <p14:sldId id="4680"/>
            <p14:sldId id="4829"/>
            <p14:sldId id="4830"/>
            <p14:sldId id="4821"/>
            <p14:sldId id="4831"/>
            <p14:sldId id="4822"/>
            <p14:sldId id="4823"/>
            <p14:sldId id="4824"/>
            <p14:sldId id="4832"/>
            <p14:sldId id="4699"/>
            <p14:sldId id="4825"/>
            <p14:sldId id="4826"/>
            <p14:sldId id="4827"/>
            <p14:sldId id="4833"/>
            <p14:sldId id="4834"/>
            <p14:sldId id="4828"/>
            <p14:sldId id="4835"/>
            <p14:sldId id="4836"/>
            <p14:sldId id="4837"/>
            <p14:sldId id="481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1620" userDrawn="1">
          <p15:clr>
            <a:srgbClr val="A4A3A4"/>
          </p15:clr>
        </p15:guide>
        <p15:guide id="4" orient="horz" pos="2880" userDrawn="1">
          <p15:clr>
            <a:srgbClr val="A4A3A4"/>
          </p15:clr>
        </p15:guide>
      </p15:sldGuideLst>
    </p:ext>
    <p:ext uri="{2D200454-40CA-4A62-9FC3-DE9A4176ACB9}">
      <p15:notesGuideLst xmlns:p15="http://schemas.microsoft.com/office/powerpoint/2012/main">
        <p15:guide id="1" orient="horz" pos="3108" userDrawn="1">
          <p15:clr>
            <a:srgbClr val="A4A3A4"/>
          </p15:clr>
        </p15:guide>
        <p15:guide id="2" pos="212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B200"/>
    <a:srgbClr val="CC0000"/>
    <a:srgbClr val="BC0400"/>
    <a:srgbClr val="0000FF"/>
    <a:srgbClr val="B00000"/>
    <a:srgbClr val="AE3606"/>
    <a:srgbClr val="5E2106"/>
    <a:srgbClr val="996633"/>
    <a:srgbClr val="006600"/>
    <a:srgbClr val="FF19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481" autoAdjust="0"/>
    <p:restoredTop sz="94971" autoAdjust="0"/>
  </p:normalViewPr>
  <p:slideViewPr>
    <p:cSldViewPr snapToGrid="0">
      <p:cViewPr varScale="1">
        <p:scale>
          <a:sx n="65" d="100"/>
          <a:sy n="65" d="100"/>
        </p:scale>
        <p:origin x="512" y="48"/>
      </p:cViewPr>
      <p:guideLst>
        <p:guide orient="horz" pos="2160"/>
        <p:guide pos="3840"/>
        <p:guide orient="horz" pos="1620"/>
        <p:guide orient="horz" pos="2880"/>
      </p:guideLst>
    </p:cSldViewPr>
  </p:slideViewPr>
  <p:outlineViewPr>
    <p:cViewPr>
      <p:scale>
        <a:sx n="33" d="100"/>
        <a:sy n="33" d="100"/>
      </p:scale>
      <p:origin x="12" y="0"/>
    </p:cViewPr>
  </p:outlineViewPr>
  <p:notesTextViewPr>
    <p:cViewPr>
      <p:scale>
        <a:sx n="1" d="1"/>
        <a:sy n="1" d="1"/>
      </p:scale>
      <p:origin x="0" y="0"/>
    </p:cViewPr>
  </p:notesTextViewPr>
  <p:sorterViewPr>
    <p:cViewPr>
      <p:scale>
        <a:sx n="55" d="100"/>
        <a:sy n="55" d="100"/>
      </p:scale>
      <p:origin x="0" y="1710"/>
    </p:cViewPr>
  </p:sorterViewPr>
  <p:notesViewPr>
    <p:cSldViewPr snapToGrid="0">
      <p:cViewPr varScale="1">
        <p:scale>
          <a:sx n="67" d="100"/>
          <a:sy n="67" d="100"/>
        </p:scale>
        <p:origin x="-3312" y="-102"/>
      </p:cViewPr>
      <p:guideLst>
        <p:guide orient="horz" pos="3108"/>
        <p:guide pos="212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18830" cy="495029"/>
          </a:xfrm>
          <a:prstGeom prst="rect">
            <a:avLst/>
          </a:prstGeom>
        </p:spPr>
        <p:txBody>
          <a:bodyPr vert="horz" lIns="90754" tIns="45377" rIns="90754" bIns="45377" rtlCol="0"/>
          <a:lstStyle>
            <a:lvl1pPr algn="l">
              <a:defRPr sz="1200"/>
            </a:lvl1pPr>
          </a:lstStyle>
          <a:p>
            <a:endParaRPr lang="en-US"/>
          </a:p>
        </p:txBody>
      </p:sp>
      <p:sp>
        <p:nvSpPr>
          <p:cNvPr id="3" name="Date Placeholder 2"/>
          <p:cNvSpPr>
            <a:spLocks noGrp="1"/>
          </p:cNvSpPr>
          <p:nvPr>
            <p:ph type="dt" sz="quarter" idx="1"/>
          </p:nvPr>
        </p:nvSpPr>
        <p:spPr>
          <a:xfrm>
            <a:off x="3815376" y="0"/>
            <a:ext cx="2918830" cy="495029"/>
          </a:xfrm>
          <a:prstGeom prst="rect">
            <a:avLst/>
          </a:prstGeom>
        </p:spPr>
        <p:txBody>
          <a:bodyPr vert="horz" lIns="90754" tIns="45377" rIns="90754" bIns="45377" rtlCol="0"/>
          <a:lstStyle>
            <a:lvl1pPr algn="r">
              <a:defRPr sz="1200"/>
            </a:lvl1pPr>
          </a:lstStyle>
          <a:p>
            <a:fld id="{B5576627-F2A8-43F3-A7EC-1211E6B261E9}" type="datetime1">
              <a:rPr lang="en-US" smtClean="0"/>
              <a:pPr/>
              <a:t>11/04/2026</a:t>
            </a:fld>
            <a:endParaRPr lang="en-US"/>
          </a:p>
        </p:txBody>
      </p:sp>
      <p:sp>
        <p:nvSpPr>
          <p:cNvPr id="4" name="Footer Placeholder 3"/>
          <p:cNvSpPr>
            <a:spLocks noGrp="1"/>
          </p:cNvSpPr>
          <p:nvPr>
            <p:ph type="ftr" sz="quarter" idx="2"/>
          </p:nvPr>
        </p:nvSpPr>
        <p:spPr>
          <a:xfrm>
            <a:off x="2" y="9371285"/>
            <a:ext cx="2918830" cy="495028"/>
          </a:xfrm>
          <a:prstGeom prst="rect">
            <a:avLst/>
          </a:prstGeom>
        </p:spPr>
        <p:txBody>
          <a:bodyPr vert="horz" lIns="90754" tIns="45377" rIns="90754" bIns="45377" rtlCol="0" anchor="b"/>
          <a:lstStyle>
            <a:lvl1pPr algn="l">
              <a:defRPr sz="1200"/>
            </a:lvl1pPr>
          </a:lstStyle>
          <a:p>
            <a:endParaRPr lang="en-US"/>
          </a:p>
        </p:txBody>
      </p:sp>
      <p:sp>
        <p:nvSpPr>
          <p:cNvPr id="5" name="Slide Number Placeholder 4"/>
          <p:cNvSpPr>
            <a:spLocks noGrp="1"/>
          </p:cNvSpPr>
          <p:nvPr>
            <p:ph type="sldNum" sz="quarter" idx="3"/>
          </p:nvPr>
        </p:nvSpPr>
        <p:spPr>
          <a:xfrm>
            <a:off x="3815376" y="9371285"/>
            <a:ext cx="2918830" cy="495028"/>
          </a:xfrm>
          <a:prstGeom prst="rect">
            <a:avLst/>
          </a:prstGeom>
        </p:spPr>
        <p:txBody>
          <a:bodyPr vert="horz" lIns="90754" tIns="45377" rIns="90754" bIns="45377" rtlCol="0" anchor="b"/>
          <a:lstStyle>
            <a:lvl1pPr algn="r">
              <a:defRPr sz="1200"/>
            </a:lvl1pPr>
          </a:lstStyle>
          <a:p>
            <a:fld id="{A951ECD3-AD83-4911-B9EB-E13AEE484755}" type="slidenum">
              <a:rPr lang="en-US" smtClean="0"/>
              <a:pPr/>
              <a:t>‹#›</a:t>
            </a:fld>
            <a:endParaRPr lang="en-US"/>
          </a:p>
        </p:txBody>
      </p:sp>
    </p:spTree>
    <p:extLst>
      <p:ext uri="{BB962C8B-B14F-4D97-AF65-F5344CB8AC3E}">
        <p14:creationId xmlns:p14="http://schemas.microsoft.com/office/powerpoint/2010/main" val="3352342935"/>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18830" cy="495029"/>
          </a:xfrm>
          <a:prstGeom prst="rect">
            <a:avLst/>
          </a:prstGeom>
        </p:spPr>
        <p:txBody>
          <a:bodyPr vert="horz" lIns="90754" tIns="45377" rIns="90754" bIns="45377" rtlCol="0"/>
          <a:lstStyle>
            <a:lvl1pPr algn="l">
              <a:defRPr sz="1200"/>
            </a:lvl1pPr>
          </a:lstStyle>
          <a:p>
            <a:endParaRPr lang="en-US" dirty="0"/>
          </a:p>
        </p:txBody>
      </p:sp>
      <p:sp>
        <p:nvSpPr>
          <p:cNvPr id="3" name="Date Placeholder 2"/>
          <p:cNvSpPr>
            <a:spLocks noGrp="1"/>
          </p:cNvSpPr>
          <p:nvPr>
            <p:ph type="dt" idx="1"/>
          </p:nvPr>
        </p:nvSpPr>
        <p:spPr>
          <a:xfrm>
            <a:off x="3815376" y="0"/>
            <a:ext cx="2918830" cy="495029"/>
          </a:xfrm>
          <a:prstGeom prst="rect">
            <a:avLst/>
          </a:prstGeom>
        </p:spPr>
        <p:txBody>
          <a:bodyPr vert="horz" lIns="90754" tIns="45377" rIns="90754" bIns="45377" rtlCol="0"/>
          <a:lstStyle>
            <a:lvl1pPr algn="r">
              <a:defRPr sz="1200"/>
            </a:lvl1pPr>
          </a:lstStyle>
          <a:p>
            <a:fld id="{F4246864-8D07-4977-9785-721513392926}" type="datetime1">
              <a:rPr lang="en-US" smtClean="0"/>
              <a:pPr/>
              <a:t>11/04/2026</a:t>
            </a:fld>
            <a:endParaRPr lang="en-US"/>
          </a:p>
        </p:txBody>
      </p:sp>
      <p:sp>
        <p:nvSpPr>
          <p:cNvPr id="4" name="Slide Image Placeholder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0754" tIns="45377" rIns="90754" bIns="45377" rtlCol="0" anchor="ctr"/>
          <a:lstStyle/>
          <a:p>
            <a:endParaRPr lang="en-US"/>
          </a:p>
        </p:txBody>
      </p:sp>
      <p:sp>
        <p:nvSpPr>
          <p:cNvPr id="5" name="Notes Placeholder 4"/>
          <p:cNvSpPr>
            <a:spLocks noGrp="1"/>
          </p:cNvSpPr>
          <p:nvPr>
            <p:ph type="body" sz="quarter" idx="3"/>
          </p:nvPr>
        </p:nvSpPr>
        <p:spPr>
          <a:xfrm>
            <a:off x="673577" y="4748164"/>
            <a:ext cx="5388610" cy="3884861"/>
          </a:xfrm>
          <a:prstGeom prst="rect">
            <a:avLst/>
          </a:prstGeom>
        </p:spPr>
        <p:txBody>
          <a:bodyPr vert="horz" lIns="90754" tIns="45377" rIns="90754" bIns="4537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9371285"/>
            <a:ext cx="2918830" cy="495028"/>
          </a:xfrm>
          <a:prstGeom prst="rect">
            <a:avLst/>
          </a:prstGeom>
        </p:spPr>
        <p:txBody>
          <a:bodyPr vert="horz" lIns="90754" tIns="45377" rIns="90754" bIns="45377" rtlCol="0" anchor="b"/>
          <a:lstStyle>
            <a:lvl1pPr algn="l">
              <a:defRPr sz="1200"/>
            </a:lvl1pPr>
          </a:lstStyle>
          <a:p>
            <a:endParaRPr lang="en-US"/>
          </a:p>
        </p:txBody>
      </p:sp>
      <p:sp>
        <p:nvSpPr>
          <p:cNvPr id="7" name="Slide Number Placeholder 6"/>
          <p:cNvSpPr>
            <a:spLocks noGrp="1"/>
          </p:cNvSpPr>
          <p:nvPr>
            <p:ph type="sldNum" sz="quarter" idx="5"/>
          </p:nvPr>
        </p:nvSpPr>
        <p:spPr>
          <a:xfrm>
            <a:off x="3815376" y="9371285"/>
            <a:ext cx="2918830" cy="495028"/>
          </a:xfrm>
          <a:prstGeom prst="rect">
            <a:avLst/>
          </a:prstGeom>
        </p:spPr>
        <p:txBody>
          <a:bodyPr vert="horz" lIns="90754" tIns="45377" rIns="90754" bIns="45377" rtlCol="0" anchor="b"/>
          <a:lstStyle>
            <a:lvl1pPr algn="r">
              <a:defRPr sz="1200"/>
            </a:lvl1pPr>
          </a:lstStyle>
          <a:p>
            <a:fld id="{38D4DB8F-445B-465E-852A-E507299701FD}" type="slidenum">
              <a:rPr lang="en-US" smtClean="0"/>
              <a:pPr/>
              <a:t>‹#›</a:t>
            </a:fld>
            <a:endParaRPr lang="en-US"/>
          </a:p>
        </p:txBody>
      </p:sp>
    </p:spTree>
    <p:extLst>
      <p:ext uri="{BB962C8B-B14F-4D97-AF65-F5344CB8AC3E}">
        <p14:creationId xmlns:p14="http://schemas.microsoft.com/office/powerpoint/2010/main" val="1195435220"/>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Tree>
    <p:extLst>
      <p:ext uri="{BB962C8B-B14F-4D97-AF65-F5344CB8AC3E}">
        <p14:creationId xmlns:p14="http://schemas.microsoft.com/office/powerpoint/2010/main" val="38723094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EFCAB-DCBD-1693-A25C-408FBA3587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DAB26E-4BB3-C465-03E3-C167E747D0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A2525E-85A6-2AF4-20FB-61ABEA484B02}"/>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91F72696-A1A7-5D34-BC30-6907BD9D5489}"/>
              </a:ext>
            </a:extLst>
          </p:cNvPr>
          <p:cNvSpPr>
            <a:spLocks noGrp="1"/>
          </p:cNvSpPr>
          <p:nvPr>
            <p:ph type="hdr" sz="quarter"/>
          </p:nvPr>
        </p:nvSpPr>
        <p:spPr/>
        <p:txBody>
          <a:bodyPr/>
          <a:lstStyle/>
          <a:p>
            <a:endParaRPr lang="en-US" dirty="0"/>
          </a:p>
        </p:txBody>
      </p:sp>
    </p:spTree>
    <p:extLst>
      <p:ext uri="{BB962C8B-B14F-4D97-AF65-F5344CB8AC3E}">
        <p14:creationId xmlns:p14="http://schemas.microsoft.com/office/powerpoint/2010/main" val="9353546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23D05D-6348-3EC1-E6EC-F5422FB233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669BA1-F53F-2754-3F94-4D79B45C50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C0F711-036F-9A19-9326-3F0D35DBD643}"/>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77DA48FA-C894-EA06-D19D-F6888C919335}"/>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71590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8F29E9-BBC1-F456-A26C-C01D4FCD11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3B0E60-7743-BA1F-69BB-160BF58EF4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759261-1EB3-3C6C-DA8A-5CACE06E1A98}"/>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8553DD0D-5EC4-C078-AF8A-57C94D584743}"/>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11560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DED1A9C-2BF9-4539-AB54-FB4B83A076D1}" type="datetime5">
              <a:rPr lang="en-US" smtClean="0"/>
              <a:pPr/>
              <a:t>11-Apr-26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a:t>Trang </a:t>
            </a:r>
            <a:fld id="{ADA9B7FD-F2EE-41F6-8343-9D87AC07EB9C}" type="slidenum">
              <a:rPr lang="en-US" smtClean="0"/>
              <a:pPr/>
              <a:t>‹#›</a:t>
            </a:fld>
            <a:endParaRPr lang="en-US" dirty="0"/>
          </a:p>
        </p:txBody>
      </p:sp>
    </p:spTree>
    <p:extLst>
      <p:ext uri="{BB962C8B-B14F-4D97-AF65-F5344CB8AC3E}">
        <p14:creationId xmlns:p14="http://schemas.microsoft.com/office/powerpoint/2010/main" val="199820965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CBA8BF3-790F-4966-B7BE-C6C832DD1840}" type="datetime5">
              <a:rPr lang="en-US" smtClean="0"/>
              <a:pPr/>
              <a:t>11-Apr-26</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a:t>Trang </a:t>
            </a:r>
            <a:fld id="{ADA9B7FD-F2EE-41F6-8343-9D87AC07EB9C}" type="slidenum">
              <a:rPr lang="en-US" smtClean="0"/>
              <a:pPr/>
              <a:t>‹#›</a:t>
            </a:fld>
            <a:endParaRPr lang="en-US" dirty="0"/>
          </a:p>
        </p:txBody>
      </p:sp>
    </p:spTree>
    <p:extLst>
      <p:ext uri="{BB962C8B-B14F-4D97-AF65-F5344CB8AC3E}">
        <p14:creationId xmlns:p14="http://schemas.microsoft.com/office/powerpoint/2010/main" val="279324179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2200A6A-670A-477F-A9E3-778CF7838BC1}" type="datetime5">
              <a:rPr lang="en-US" smtClean="0"/>
              <a:pPr/>
              <a:t>11-Apr-26</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a:t>Trang </a:t>
            </a:r>
            <a:fld id="{ADA9B7FD-F2EE-41F6-8343-9D87AC07EB9C}" type="slidenum">
              <a:rPr lang="en-US" smtClean="0"/>
              <a:pPr/>
              <a:t>‹#›</a:t>
            </a:fld>
            <a:endParaRPr lang="en-US" dirty="0"/>
          </a:p>
        </p:txBody>
      </p:sp>
    </p:spTree>
    <p:extLst>
      <p:ext uri="{BB962C8B-B14F-4D97-AF65-F5344CB8AC3E}">
        <p14:creationId xmlns:p14="http://schemas.microsoft.com/office/powerpoint/2010/main" val="170602024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C48B524-F0B3-4F13-89EA-2C1ADD9D7559}" type="datetime5">
              <a:rPr lang="en-US" smtClean="0"/>
              <a:pPr/>
              <a:t>11-Apr-26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r>
              <a:rPr lang="en-US"/>
              <a:t>Trang </a:t>
            </a:r>
            <a:fld id="{ADA9B7FD-F2EE-41F6-8343-9D87AC07EB9C}" type="slidenum">
              <a:rPr lang="en-US" smtClean="0"/>
              <a:pPr/>
              <a:t>‹#›</a:t>
            </a:fld>
            <a:endParaRPr lang="en-US" dirty="0"/>
          </a:p>
        </p:txBody>
      </p:sp>
    </p:spTree>
    <p:extLst>
      <p:ext uri="{BB962C8B-B14F-4D97-AF65-F5344CB8AC3E}">
        <p14:creationId xmlns:p14="http://schemas.microsoft.com/office/powerpoint/2010/main" val="395092253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311B17C-BD11-4E2A-AFE2-BF52C2F8CB63}" type="datetime5">
              <a:rPr lang="en-US" smtClean="0"/>
              <a:pPr/>
              <a:t>11-Apr-26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r>
              <a:rPr lang="en-US"/>
              <a:t>Trang </a:t>
            </a:r>
            <a:fld id="{ADA9B7FD-F2EE-41F6-8343-9D87AC07EB9C}" type="slidenum">
              <a:rPr lang="en-US" smtClean="0"/>
              <a:pPr/>
              <a:t>‹#›</a:t>
            </a:fld>
            <a:endParaRPr lang="en-US" dirty="0"/>
          </a:p>
        </p:txBody>
      </p:sp>
    </p:spTree>
    <p:extLst>
      <p:ext uri="{BB962C8B-B14F-4D97-AF65-F5344CB8AC3E}">
        <p14:creationId xmlns:p14="http://schemas.microsoft.com/office/powerpoint/2010/main" val="250491915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C35F4B8-BC0E-41EE-8BD9-B7393C7D675C}" type="datetime5">
              <a:rPr lang="en-US" smtClean="0"/>
              <a:pPr/>
              <a:t>11-Apr-26</a:t>
            </a:fld>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r>
              <a:rPr lang="en-US"/>
              <a:t>Trang </a:t>
            </a:r>
            <a:fld id="{ADA9B7FD-F2EE-41F6-8343-9D87AC07EB9C}" type="slidenum">
              <a:rPr lang="en-US" smtClean="0"/>
              <a:pPr/>
              <a:t>‹#›</a:t>
            </a:fld>
            <a:endParaRPr lang="en-US" dirty="0"/>
          </a:p>
        </p:txBody>
      </p:sp>
    </p:spTree>
    <p:extLst>
      <p:ext uri="{BB962C8B-B14F-4D97-AF65-F5344CB8AC3E}">
        <p14:creationId xmlns:p14="http://schemas.microsoft.com/office/powerpoint/2010/main" val="254810232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EBDA04-D64E-40CC-8572-2B01F721446D}" type="datetime5">
              <a:rPr lang="en-US" smtClean="0"/>
              <a:pPr/>
              <a:t>11-Apr-26</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r>
              <a:rPr lang="en-US"/>
              <a:t>Trang </a:t>
            </a:r>
            <a:fld id="{ADA9B7FD-F2EE-41F6-8343-9D87AC07EB9C}" type="slidenum">
              <a:rPr lang="en-US" smtClean="0"/>
              <a:pPr/>
              <a:t>‹#›</a:t>
            </a:fld>
            <a:endParaRPr lang="en-US" dirty="0"/>
          </a:p>
        </p:txBody>
      </p:sp>
    </p:spTree>
    <p:extLst>
      <p:ext uri="{BB962C8B-B14F-4D97-AF65-F5344CB8AC3E}">
        <p14:creationId xmlns:p14="http://schemas.microsoft.com/office/powerpoint/2010/main" val="8417033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75B0664-0F4D-4737-A14D-0863414B6B47}" type="datetime5">
              <a:rPr lang="en-US" smtClean="0"/>
              <a:pPr/>
              <a:t>11-Apr-26</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a:t>Trang </a:t>
            </a:r>
            <a:fld id="{ADA9B7FD-F2EE-41F6-8343-9D87AC07EB9C}" type="slidenum">
              <a:rPr lang="en-US" smtClean="0"/>
              <a:pPr/>
              <a:t>‹#›</a:t>
            </a:fld>
            <a:endParaRPr lang="en-US" dirty="0"/>
          </a:p>
        </p:txBody>
      </p:sp>
    </p:spTree>
    <p:extLst>
      <p:ext uri="{BB962C8B-B14F-4D97-AF65-F5344CB8AC3E}">
        <p14:creationId xmlns:p14="http://schemas.microsoft.com/office/powerpoint/2010/main" val="428133688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538FA14-84A9-4F9F-BDEE-0003F14A0382}" type="datetime5">
              <a:rPr lang="en-US" smtClean="0"/>
              <a:pPr/>
              <a:t>11-Apr-26</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a:t>Trang </a:t>
            </a:r>
            <a:fld id="{ADA9B7FD-F2EE-41F6-8343-9D87AC07EB9C}" type="slidenum">
              <a:rPr lang="en-US" smtClean="0"/>
              <a:pPr/>
              <a:t>‹#›</a:t>
            </a:fld>
            <a:endParaRPr lang="en-US" dirty="0"/>
          </a:p>
        </p:txBody>
      </p:sp>
    </p:spTree>
    <p:extLst>
      <p:ext uri="{BB962C8B-B14F-4D97-AF65-F5344CB8AC3E}">
        <p14:creationId xmlns:p14="http://schemas.microsoft.com/office/powerpoint/2010/main" val="378022880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5DBE1E-F404-4287-B1E9-84568FE230F1}" type="datetime5">
              <a:rPr lang="en-US" smtClean="0"/>
              <a:pPr/>
              <a:t>11-Apr-26</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a:t>Trang </a:t>
            </a:r>
            <a:fld id="{ADA9B7FD-F2EE-41F6-8343-9D87AC07EB9C}" type="slidenum">
              <a:rPr lang="en-US" smtClean="0"/>
              <a:pPr/>
              <a:t>‹#›</a:t>
            </a:fld>
            <a:endParaRPr lang="en-US" dirty="0"/>
          </a:p>
        </p:txBody>
      </p:sp>
    </p:spTree>
    <p:extLst>
      <p:ext uri="{BB962C8B-B14F-4D97-AF65-F5344CB8AC3E}">
        <p14:creationId xmlns:p14="http://schemas.microsoft.com/office/powerpoint/2010/main" val="50664699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C21EAD-91E9-4B50-8094-41678F90865A}" type="datetime5">
              <a:rPr lang="en-US" smtClean="0"/>
              <a:pPr/>
              <a:t>11-Apr-26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r>
              <a:rPr lang="en-US"/>
              <a:t>Trang </a:t>
            </a:r>
            <a:fld id="{ADA9B7FD-F2EE-41F6-8343-9D87AC07EB9C}" type="slidenum">
              <a:rPr lang="en-US" smtClean="0"/>
              <a:pPr/>
              <a:t>‹#›</a:t>
            </a:fld>
            <a:endParaRPr lang="en-US" dirty="0"/>
          </a:p>
        </p:txBody>
      </p:sp>
    </p:spTree>
    <p:extLst>
      <p:ext uri="{BB962C8B-B14F-4D97-AF65-F5344CB8AC3E}">
        <p14:creationId xmlns:p14="http://schemas.microsoft.com/office/powerpoint/2010/main" val="91685511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609601"/>
            <a:ext cx="10363200" cy="4267200"/>
          </a:xfrm>
        </p:spPr>
        <p:txBody>
          <a:bodyPr anchor="b">
            <a:noAutofit/>
          </a:bodyPr>
          <a:lstStyle>
            <a:lvl1pPr>
              <a:lnSpc>
                <a:spcPct val="100000"/>
              </a:lnSpc>
              <a:defRPr sz="8000"/>
            </a:lvl1pPr>
          </a:lstStyle>
          <a:p>
            <a:r>
              <a:rPr lang="en-US"/>
              <a:t>Click to edit Master title style</a:t>
            </a:r>
            <a:endParaRPr lang="en-US" dirty="0"/>
          </a:p>
        </p:txBody>
      </p:sp>
      <p:sp>
        <p:nvSpPr>
          <p:cNvPr id="3" name="Subtitle 2"/>
          <p:cNvSpPr>
            <a:spLocks noGrp="1"/>
          </p:cNvSpPr>
          <p:nvPr>
            <p:ph type="subTitle" idx="1"/>
          </p:nvPr>
        </p:nvSpPr>
        <p:spPr>
          <a:xfrm>
            <a:off x="1828800" y="4953000"/>
            <a:ext cx="85344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452A0CB2-6657-4AD8-9317-3E1A07B3E826}" type="datetimeFigureOut">
              <a:rPr lang="en-US" smtClean="0">
                <a:solidFill>
                  <a:prstClr val="black">
                    <a:lumMod val="65000"/>
                    <a:lumOff val="35000"/>
                  </a:prstClr>
                </a:solidFill>
              </a:rPr>
              <a:pPr/>
              <a:t>11/04/2026</a:t>
            </a:fld>
            <a:endParaRPr lang="en-US">
              <a:solidFill>
                <a:prstClr val="black">
                  <a:lumMod val="65000"/>
                  <a:lumOff val="35000"/>
                </a:prstClr>
              </a:solidFill>
            </a:endParaRPr>
          </a:p>
        </p:txBody>
      </p:sp>
      <p:sp>
        <p:nvSpPr>
          <p:cNvPr id="8" name="Slide Number Placeholder 7"/>
          <p:cNvSpPr>
            <a:spLocks noGrp="1"/>
          </p:cNvSpPr>
          <p:nvPr>
            <p:ph type="sldNum" sz="quarter" idx="11"/>
          </p:nvPr>
        </p:nvSpPr>
        <p:spPr/>
        <p:txBody>
          <a:bodyPr/>
          <a:lstStyle/>
          <a:p>
            <a:fld id="{433AAE6F-5168-4596-8BDC-6E8191467529}"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9" name="Footer Placeholder 8"/>
          <p:cNvSpPr>
            <a:spLocks noGrp="1"/>
          </p:cNvSpPr>
          <p:nvPr>
            <p:ph type="ftr" sz="quarter" idx="12"/>
          </p:nvPr>
        </p:nvSpPr>
        <p:spPr/>
        <p:txBody>
          <a:bodyPr/>
          <a:lstStyle/>
          <a:p>
            <a:endParaRPr lang="en-US">
              <a:solidFill>
                <a:prstClr val="black">
                  <a:lumMod val="65000"/>
                  <a:lumOff val="35000"/>
                </a:prstClr>
              </a:solidFill>
            </a:endParaRPr>
          </a:p>
        </p:txBody>
      </p:sp>
    </p:spTree>
    <p:extLst>
      <p:ext uri="{BB962C8B-B14F-4D97-AF65-F5344CB8AC3E}">
        <p14:creationId xmlns:p14="http://schemas.microsoft.com/office/powerpoint/2010/main" val="26236067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2A0CB2-6657-4AD8-9317-3E1A07B3E826}" type="datetimeFigureOut">
              <a:rPr lang="en-US" smtClean="0">
                <a:solidFill>
                  <a:prstClr val="black">
                    <a:lumMod val="65000"/>
                    <a:lumOff val="35000"/>
                  </a:prstClr>
                </a:solidFill>
              </a:rPr>
              <a:pPr/>
              <a:t>11/04/2026</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433AAE6F-5168-4596-8BDC-6E8191467529}"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6571738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1371601"/>
            <a:ext cx="103632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a:t>Click to edit Master title style</a:t>
            </a:r>
            <a:endParaRPr lang="en-US" dirty="0"/>
          </a:p>
        </p:txBody>
      </p:sp>
      <p:sp>
        <p:nvSpPr>
          <p:cNvPr id="3" name="Text Placeholder 2"/>
          <p:cNvSpPr>
            <a:spLocks noGrp="1"/>
          </p:cNvSpPr>
          <p:nvPr>
            <p:ph type="body" idx="1"/>
          </p:nvPr>
        </p:nvSpPr>
        <p:spPr>
          <a:xfrm>
            <a:off x="963084" y="4068764"/>
            <a:ext cx="103632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2A0CB2-6657-4AD8-9317-3E1A07B3E826}" type="datetimeFigureOut">
              <a:rPr lang="en-US" smtClean="0">
                <a:solidFill>
                  <a:prstClr val="black">
                    <a:lumMod val="65000"/>
                    <a:lumOff val="35000"/>
                  </a:prstClr>
                </a:solidFill>
              </a:rPr>
              <a:pPr/>
              <a:t>11/04/2026</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433AAE6F-5168-4596-8BDC-6E8191467529}"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7" name="Oval 6"/>
          <p:cNvSpPr/>
          <p:nvPr/>
        </p:nvSpPr>
        <p:spPr>
          <a:xfrm>
            <a:off x="5994400" y="3924300"/>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alatino Linotype"/>
              <a:ea typeface="+mn-ea"/>
              <a:cs typeface="+mn-cs"/>
            </a:endParaRPr>
          </a:p>
        </p:txBody>
      </p:sp>
      <p:sp>
        <p:nvSpPr>
          <p:cNvPr id="8" name="Oval 7"/>
          <p:cNvSpPr/>
          <p:nvPr/>
        </p:nvSpPr>
        <p:spPr>
          <a:xfrm>
            <a:off x="6261100" y="3924300"/>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alatino Linotype"/>
              <a:ea typeface="+mn-ea"/>
              <a:cs typeface="+mn-cs"/>
            </a:endParaRPr>
          </a:p>
        </p:txBody>
      </p:sp>
      <p:sp>
        <p:nvSpPr>
          <p:cNvPr id="9" name="Oval 8"/>
          <p:cNvSpPr/>
          <p:nvPr/>
        </p:nvSpPr>
        <p:spPr>
          <a:xfrm>
            <a:off x="5728971" y="3924300"/>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alatino Linotype"/>
              <a:ea typeface="+mn-ea"/>
              <a:cs typeface="+mn-cs"/>
            </a:endParaRPr>
          </a:p>
        </p:txBody>
      </p:sp>
    </p:spTree>
    <p:extLst>
      <p:ext uri="{BB962C8B-B14F-4D97-AF65-F5344CB8AC3E}">
        <p14:creationId xmlns:p14="http://schemas.microsoft.com/office/powerpoint/2010/main" val="5576982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3"/>
          <p:cNvSpPr>
            <a:spLocks noGrp="1"/>
          </p:cNvSpPr>
          <p:nvPr>
            <p:ph sz="half" idx="2"/>
          </p:nvPr>
        </p:nvSpPr>
        <p:spPr>
          <a:xfrm>
            <a:off x="6197600" y="1600201"/>
            <a:ext cx="53848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2A0CB2-6657-4AD8-9317-3E1A07B3E826}" type="datetimeFigureOut">
              <a:rPr lang="en-US" smtClean="0">
                <a:solidFill>
                  <a:prstClr val="black">
                    <a:lumMod val="65000"/>
                    <a:lumOff val="35000"/>
                  </a:prstClr>
                </a:solidFill>
              </a:rPr>
              <a:pPr/>
              <a:t>11/04/2026</a:t>
            </a:fld>
            <a:endParaRPr 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433AAE6F-5168-4596-8BDC-6E8191467529}"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9" name="Content Placeholder 8"/>
          <p:cNvSpPr>
            <a:spLocks noGrp="1"/>
          </p:cNvSpPr>
          <p:nvPr>
            <p:ph sz="quarter" idx="13"/>
          </p:nvPr>
        </p:nvSpPr>
        <p:spPr>
          <a:xfrm>
            <a:off x="487680" y="1600200"/>
            <a:ext cx="5388864" cy="4526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958948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600200"/>
            <a:ext cx="5386917"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6197601" y="1600200"/>
            <a:ext cx="5389033"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452A0CB2-6657-4AD8-9317-3E1A07B3E826}" type="datetimeFigureOut">
              <a:rPr lang="en-US" smtClean="0">
                <a:solidFill>
                  <a:prstClr val="black">
                    <a:lumMod val="65000"/>
                    <a:lumOff val="35000"/>
                  </a:prstClr>
                </a:solidFill>
              </a:rPr>
              <a:pPr/>
              <a:t>11/04/2026</a:t>
            </a:fld>
            <a:endParaRPr lang="en-US">
              <a:solidFill>
                <a:prstClr val="black">
                  <a:lumMod val="65000"/>
                  <a:lumOff val="35000"/>
                </a:prstClr>
              </a:solidFill>
            </a:endParaRPr>
          </a:p>
        </p:txBody>
      </p:sp>
      <p:sp>
        <p:nvSpPr>
          <p:cNvPr id="8" name="Footer Placeholder 7"/>
          <p:cNvSpPr>
            <a:spLocks noGrp="1"/>
          </p:cNvSpPr>
          <p:nvPr>
            <p:ph type="ftr" sz="quarter" idx="11"/>
          </p:nvPr>
        </p:nvSpPr>
        <p:spPr/>
        <p:txBody>
          <a:bodyPr/>
          <a:lstStyle/>
          <a:p>
            <a:endParaRPr lang="en-US">
              <a:solidFill>
                <a:prstClr val="black">
                  <a:lumMod val="65000"/>
                  <a:lumOff val="35000"/>
                </a:prstClr>
              </a:solidFill>
            </a:endParaRPr>
          </a:p>
        </p:txBody>
      </p:sp>
      <p:sp>
        <p:nvSpPr>
          <p:cNvPr id="9" name="Slide Number Placeholder 8"/>
          <p:cNvSpPr>
            <a:spLocks noGrp="1"/>
          </p:cNvSpPr>
          <p:nvPr>
            <p:ph type="sldNum" sz="quarter" idx="12"/>
          </p:nvPr>
        </p:nvSpPr>
        <p:spPr/>
        <p:txBody>
          <a:bodyPr/>
          <a:lstStyle/>
          <a:p>
            <a:fld id="{433AAE6F-5168-4596-8BDC-6E8191467529}"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11" name="Content Placeholder 10"/>
          <p:cNvSpPr>
            <a:spLocks noGrp="1"/>
          </p:cNvSpPr>
          <p:nvPr>
            <p:ph sz="quarter" idx="13"/>
          </p:nvPr>
        </p:nvSpPr>
        <p:spPr>
          <a:xfrm>
            <a:off x="609600" y="2212848"/>
            <a:ext cx="5388864" cy="39136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6230112" y="2212849"/>
            <a:ext cx="5388864" cy="3913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470018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2A0CB2-6657-4AD8-9317-3E1A07B3E826}" type="datetimeFigureOut">
              <a:rPr lang="en-US" smtClean="0">
                <a:solidFill>
                  <a:prstClr val="black">
                    <a:lumMod val="65000"/>
                    <a:lumOff val="35000"/>
                  </a:prstClr>
                </a:solidFill>
              </a:rPr>
              <a:pPr/>
              <a:t>11/04/2026</a:t>
            </a:fld>
            <a:endParaRPr lang="en-US">
              <a:solidFill>
                <a:prstClr val="black">
                  <a:lumMod val="65000"/>
                  <a:lumOff val="35000"/>
                </a:prstClr>
              </a:solidFill>
            </a:endParaRPr>
          </a:p>
        </p:txBody>
      </p:sp>
      <p:sp>
        <p:nvSpPr>
          <p:cNvPr id="4" name="Footer Placeholder 3"/>
          <p:cNvSpPr>
            <a:spLocks noGrp="1"/>
          </p:cNvSpPr>
          <p:nvPr>
            <p:ph type="ftr" sz="quarter" idx="11"/>
          </p:nvPr>
        </p:nvSpPr>
        <p:spPr/>
        <p:txBody>
          <a:bodyPr/>
          <a:lstStyle/>
          <a:p>
            <a:endParaRPr lang="en-US">
              <a:solidFill>
                <a:prstClr val="black">
                  <a:lumMod val="65000"/>
                  <a:lumOff val="35000"/>
                </a:prstClr>
              </a:solidFill>
            </a:endParaRPr>
          </a:p>
        </p:txBody>
      </p:sp>
      <p:sp>
        <p:nvSpPr>
          <p:cNvPr id="5" name="Slide Number Placeholder 4"/>
          <p:cNvSpPr>
            <a:spLocks noGrp="1"/>
          </p:cNvSpPr>
          <p:nvPr>
            <p:ph type="sldNum" sz="quarter" idx="12"/>
          </p:nvPr>
        </p:nvSpPr>
        <p:spPr/>
        <p:txBody>
          <a:bodyPr/>
          <a:lstStyle/>
          <a:p>
            <a:fld id="{433AAE6F-5168-4596-8BDC-6E8191467529}"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2857783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2A0CB2-6657-4AD8-9317-3E1A07B3E826}" type="datetimeFigureOut">
              <a:rPr lang="en-US" smtClean="0">
                <a:solidFill>
                  <a:prstClr val="black">
                    <a:lumMod val="65000"/>
                    <a:lumOff val="35000"/>
                  </a:prstClr>
                </a:solidFill>
              </a:rPr>
              <a:pPr/>
              <a:t>11/04/2026</a:t>
            </a:fld>
            <a:endParaRPr lang="en-US">
              <a:solidFill>
                <a:prstClr val="black">
                  <a:lumMod val="65000"/>
                  <a:lumOff val="35000"/>
                </a:prstClr>
              </a:solidFill>
            </a:endParaRPr>
          </a:p>
        </p:txBody>
      </p:sp>
      <p:sp>
        <p:nvSpPr>
          <p:cNvPr id="3" name="Footer Placeholder 2"/>
          <p:cNvSpPr>
            <a:spLocks noGrp="1"/>
          </p:cNvSpPr>
          <p:nvPr>
            <p:ph type="ftr" sz="quarter" idx="11"/>
          </p:nvPr>
        </p:nvSpPr>
        <p:spPr/>
        <p:txBody>
          <a:bodyPr/>
          <a:lstStyle/>
          <a:p>
            <a:endParaRPr lang="en-US">
              <a:solidFill>
                <a:prstClr val="black">
                  <a:lumMod val="65000"/>
                  <a:lumOff val="35000"/>
                </a:prstClr>
              </a:solidFill>
            </a:endParaRPr>
          </a:p>
        </p:txBody>
      </p:sp>
      <p:sp>
        <p:nvSpPr>
          <p:cNvPr id="4" name="Slide Number Placeholder 3"/>
          <p:cNvSpPr>
            <a:spLocks noGrp="1"/>
          </p:cNvSpPr>
          <p:nvPr>
            <p:ph type="sldNum" sz="quarter" idx="12"/>
          </p:nvPr>
        </p:nvSpPr>
        <p:spPr/>
        <p:txBody>
          <a:bodyPr/>
          <a:lstStyle/>
          <a:p>
            <a:fld id="{433AAE6F-5168-4596-8BDC-6E8191467529}"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6478477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76117" y="266700"/>
            <a:ext cx="4011084"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a:t>Click to edit Master title style</a:t>
            </a:r>
            <a:endParaRPr lang="en-US" dirty="0"/>
          </a:p>
        </p:txBody>
      </p:sp>
      <p:sp>
        <p:nvSpPr>
          <p:cNvPr id="3" name="Content Placeholder 2"/>
          <p:cNvSpPr>
            <a:spLocks noGrp="1"/>
          </p:cNvSpPr>
          <p:nvPr>
            <p:ph idx="1"/>
          </p:nvPr>
        </p:nvSpPr>
        <p:spPr>
          <a:xfrm>
            <a:off x="958850" y="273051"/>
            <a:ext cx="66611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876117" y="2438401"/>
            <a:ext cx="4011084"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2A0CB2-6657-4AD8-9317-3E1A07B3E826}" type="datetimeFigureOut">
              <a:rPr lang="en-US" smtClean="0">
                <a:solidFill>
                  <a:prstClr val="black">
                    <a:lumMod val="65000"/>
                    <a:lumOff val="35000"/>
                  </a:prstClr>
                </a:solidFill>
              </a:rPr>
              <a:pPr/>
              <a:t>11/04/2026</a:t>
            </a:fld>
            <a:endParaRPr 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433AAE6F-5168-4596-8BDC-6E8191467529}"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1750606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39435" y="228600"/>
            <a:ext cx="7615765" cy="895350"/>
          </a:xfrm>
        </p:spPr>
        <p:txBody>
          <a:bodyPr anchor="b"/>
          <a:lstStyle>
            <a:lvl1pPr algn="ctr">
              <a:lnSpc>
                <a:spcPct val="100000"/>
              </a:lnSpc>
              <a:defRPr sz="2800" b="0"/>
            </a:lvl1pPr>
          </a:lstStyle>
          <a:p>
            <a:r>
              <a:rPr lang="en-US"/>
              <a:t>Click to edit Master title style</a:t>
            </a:r>
            <a:endParaRPr lang="en-US" dirty="0"/>
          </a:p>
        </p:txBody>
      </p:sp>
      <p:sp>
        <p:nvSpPr>
          <p:cNvPr id="3" name="Picture Placeholder 2"/>
          <p:cNvSpPr>
            <a:spLocks noGrp="1"/>
          </p:cNvSpPr>
          <p:nvPr>
            <p:ph type="pic" idx="1"/>
          </p:nvPr>
        </p:nvSpPr>
        <p:spPr>
          <a:xfrm>
            <a:off x="2010835" y="1143000"/>
            <a:ext cx="8072965"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239435" y="5810250"/>
            <a:ext cx="7615765"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2A0CB2-6657-4AD8-9317-3E1A07B3E826}" type="datetimeFigureOut">
              <a:rPr lang="en-US" smtClean="0">
                <a:solidFill>
                  <a:prstClr val="black">
                    <a:lumMod val="65000"/>
                    <a:lumOff val="35000"/>
                  </a:prstClr>
                </a:solidFill>
              </a:rPr>
              <a:pPr/>
              <a:t>11/04/2026</a:t>
            </a:fld>
            <a:endParaRPr 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433AAE6F-5168-4596-8BDC-6E8191467529}"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2924018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2A0CB2-6657-4AD8-9317-3E1A07B3E826}" type="datetimeFigureOut">
              <a:rPr lang="en-US" smtClean="0">
                <a:solidFill>
                  <a:prstClr val="black">
                    <a:lumMod val="65000"/>
                    <a:lumOff val="35000"/>
                  </a:prstClr>
                </a:solidFill>
              </a:rPr>
              <a:pPr/>
              <a:t>11/04/2026</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433AAE6F-5168-4596-8BDC-6E8191467529}"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5391159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2A0CB2-6657-4AD8-9317-3E1A07B3E826}" type="datetimeFigureOut">
              <a:rPr lang="en-US" smtClean="0">
                <a:solidFill>
                  <a:prstClr val="black">
                    <a:lumMod val="65000"/>
                    <a:lumOff val="35000"/>
                  </a:prstClr>
                </a:solidFill>
              </a:rPr>
              <a:pPr/>
              <a:t>11/04/2026</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433AAE6F-5168-4596-8BDC-6E8191467529}"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7452753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C437D5-11B2-465E-BBBA-3B4E35142072}" type="datetime5">
              <a:rPr lang="en-US" smtClean="0"/>
              <a:pPr/>
              <a:t>11-Apr-26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a:t>Trang </a:t>
            </a:r>
            <a:fld id="{ADA9B7FD-F2EE-41F6-8343-9D87AC07EB9C}" type="slidenum">
              <a:rPr lang="en-US" smtClean="0"/>
              <a:pPr/>
              <a:t>‹#›</a:t>
            </a:fld>
            <a:endParaRPr lang="en-US" dirty="0"/>
          </a:p>
        </p:txBody>
      </p:sp>
      <p:sp>
        <p:nvSpPr>
          <p:cNvPr id="7" name="Rectangle 6"/>
          <p:cNvSpPr/>
          <p:nvPr/>
        </p:nvSpPr>
        <p:spPr>
          <a:xfrm>
            <a:off x="0" y="6544639"/>
            <a:ext cx="12192000" cy="303088"/>
          </a:xfrm>
          <a:prstGeom prst="rect">
            <a:avLst/>
          </a:prstGeom>
          <a:solidFill>
            <a:srgbClr val="CD1D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12192000" cy="762000"/>
          </a:xfrm>
          <a:prstGeom prst="rect">
            <a:avLst/>
          </a:prstGeom>
        </p:spPr>
      </p:pic>
    </p:spTree>
    <p:extLst>
      <p:ext uri="{BB962C8B-B14F-4D97-AF65-F5344CB8AC3E}">
        <p14:creationId xmlns:p14="http://schemas.microsoft.com/office/powerpoint/2010/main" val="182595124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accent5">
                <a:lumMod val="6000"/>
                <a:lumOff val="94000"/>
              </a:schemeClr>
            </a:gs>
            <a:gs pos="100000">
              <a:schemeClr val="bg1">
                <a:tint val="90000"/>
                <a:shade val="70000"/>
                <a:satMod val="25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0"/>
            <a:ext cx="10972800" cy="1600200"/>
          </a:xfrm>
          <a:prstGeom prst="rect">
            <a:avLst/>
          </a:prstGeom>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484463" y="6356351"/>
            <a:ext cx="2781300"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452A0CB2-6657-4AD8-9317-3E1A07B3E826}" type="datetimeFigureOut">
              <a:rPr lang="en-US" smtClean="0">
                <a:solidFill>
                  <a:prstClr val="black">
                    <a:lumMod val="65000"/>
                    <a:lumOff val="35000"/>
                  </a:prstClr>
                </a:solidFill>
              </a:rPr>
              <a:pPr/>
              <a:t>11/04/2026</a:t>
            </a:fld>
            <a:endParaRPr lang="en-US">
              <a:solidFill>
                <a:prstClr val="black">
                  <a:lumMod val="65000"/>
                  <a:lumOff val="35000"/>
                </a:prstClr>
              </a:solidFill>
            </a:endParaRPr>
          </a:p>
        </p:txBody>
      </p:sp>
      <p:sp>
        <p:nvSpPr>
          <p:cNvPr id="5" name="Footer Placeholder 4"/>
          <p:cNvSpPr>
            <a:spLocks noGrp="1"/>
          </p:cNvSpPr>
          <p:nvPr>
            <p:ph type="ftr" sz="quarter" idx="3"/>
          </p:nvPr>
        </p:nvSpPr>
        <p:spPr>
          <a:xfrm>
            <a:off x="878887" y="6356351"/>
            <a:ext cx="3797300"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a:solidFill>
                <a:prstClr val="black">
                  <a:lumMod val="65000"/>
                  <a:lumOff val="35000"/>
                </a:prstClr>
              </a:solidFill>
            </a:endParaRPr>
          </a:p>
        </p:txBody>
      </p:sp>
      <p:sp>
        <p:nvSpPr>
          <p:cNvPr id="6" name="Slide Number Placeholder 5"/>
          <p:cNvSpPr>
            <a:spLocks noGrp="1"/>
          </p:cNvSpPr>
          <p:nvPr>
            <p:ph type="sldNum" sz="quarter" idx="4"/>
          </p:nvPr>
        </p:nvSpPr>
        <p:spPr>
          <a:xfrm>
            <a:off x="11391038" y="6356351"/>
            <a:ext cx="749300"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433AAE6F-5168-4596-8BDC-6E8191467529}"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7" name="Oval 6"/>
          <p:cNvSpPr/>
          <p:nvPr/>
        </p:nvSpPr>
        <p:spPr>
          <a:xfrm>
            <a:off x="11277014" y="6499384"/>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alatino Linotype"/>
              <a:ea typeface="+mn-ea"/>
              <a:cs typeface="+mn-cs"/>
            </a:endParaRPr>
          </a:p>
        </p:txBody>
      </p:sp>
      <p:sp>
        <p:nvSpPr>
          <p:cNvPr id="8" name="Oval 7"/>
          <p:cNvSpPr/>
          <p:nvPr/>
        </p:nvSpPr>
        <p:spPr>
          <a:xfrm>
            <a:off x="758826" y="6499384"/>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alatino Linotype"/>
              <a:ea typeface="+mn-ea"/>
              <a:cs typeface="+mn-cs"/>
            </a:endParaRPr>
          </a:p>
        </p:txBody>
      </p:sp>
    </p:spTree>
    <p:extLst>
      <p:ext uri="{BB962C8B-B14F-4D97-AF65-F5344CB8AC3E}">
        <p14:creationId xmlns:p14="http://schemas.microsoft.com/office/powerpoint/2010/main" val="1478478869"/>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609600"/>
            <a:ext cx="7772400" cy="1219200"/>
          </a:xfrm>
        </p:spPr>
        <p:txBody>
          <a:bodyPr/>
          <a:lstStyle/>
          <a:p>
            <a:pPr>
              <a:lnSpc>
                <a:spcPts val="3000"/>
              </a:lnSpc>
              <a:spcBef>
                <a:spcPts val="600"/>
              </a:spcBef>
            </a:pPr>
            <a:r>
              <a:rPr lang="en-US" sz="2400" dirty="0">
                <a:solidFill>
                  <a:srgbClr val="FF0000"/>
                </a:solidFill>
              </a:rPr>
              <a:t/>
            </a:r>
            <a:br>
              <a:rPr lang="en-US" sz="2400" dirty="0">
                <a:solidFill>
                  <a:srgbClr val="FF0000"/>
                </a:solidFill>
              </a:rPr>
            </a:br>
            <a:r>
              <a:rPr lang="en-US" sz="2500" dirty="0">
                <a:solidFill>
                  <a:srgbClr val="BC0400"/>
                </a:solidFill>
                <a:latin typeface="Times New Roman" pitchFamily="18" charset="0"/>
                <a:cs typeface="Times New Roman" pitchFamily="18" charset="0"/>
              </a:rPr>
              <a:t>ĐẢNG BỘ PHƯỜNG TRƯỜNG VINH</a:t>
            </a:r>
            <a:br>
              <a:rPr lang="en-US" sz="2500" dirty="0">
                <a:solidFill>
                  <a:srgbClr val="BC0400"/>
                </a:solidFill>
                <a:latin typeface="Times New Roman" pitchFamily="18" charset="0"/>
                <a:cs typeface="Times New Roman" pitchFamily="18" charset="0"/>
              </a:rPr>
            </a:br>
            <a:r>
              <a:rPr lang="en-US" sz="2500" b="1" dirty="0">
                <a:solidFill>
                  <a:srgbClr val="BC0400"/>
                </a:solidFill>
                <a:latin typeface="Times New Roman" pitchFamily="18" charset="0"/>
                <a:cs typeface="Times New Roman" pitchFamily="18" charset="0"/>
              </a:rPr>
              <a:t>ĐẢNG ỦY BỆNH VIỆN SẢN NHI</a:t>
            </a:r>
            <a:r>
              <a:rPr lang="en-US" sz="2800" b="1" dirty="0">
                <a:solidFill>
                  <a:schemeClr val="accent5">
                    <a:lumMod val="75000"/>
                  </a:schemeClr>
                </a:solidFill>
                <a:latin typeface="Times New Roman" pitchFamily="18" charset="0"/>
                <a:cs typeface="Times New Roman" pitchFamily="18" charset="0"/>
              </a:rPr>
              <a:t/>
            </a:r>
            <a:br>
              <a:rPr lang="en-US" sz="2800" b="1" dirty="0">
                <a:solidFill>
                  <a:schemeClr val="accent5">
                    <a:lumMod val="75000"/>
                  </a:schemeClr>
                </a:solidFill>
                <a:latin typeface="Times New Roman" pitchFamily="18" charset="0"/>
                <a:cs typeface="Times New Roman" pitchFamily="18" charset="0"/>
              </a:rPr>
            </a:br>
            <a:r>
              <a:rPr lang="en-US" sz="2800" b="1" dirty="0">
                <a:solidFill>
                  <a:srgbClr val="EAB200"/>
                </a:solidFill>
                <a:latin typeface="Times New Roman" pitchFamily="18" charset="0"/>
                <a:cs typeface="Times New Roman" pitchFamily="18" charset="0"/>
              </a:rPr>
              <a:t>*</a:t>
            </a:r>
            <a:r>
              <a:rPr lang="en-US" sz="2800" dirty="0"/>
              <a:t/>
            </a:r>
            <a:br>
              <a:rPr lang="en-US" sz="2800" dirty="0"/>
            </a:br>
            <a:endParaRPr lang="en-US" sz="2800" dirty="0"/>
          </a:p>
        </p:txBody>
      </p:sp>
      <p:sp>
        <p:nvSpPr>
          <p:cNvPr id="3" name="Subtitle 2"/>
          <p:cNvSpPr>
            <a:spLocks noGrp="1"/>
          </p:cNvSpPr>
          <p:nvPr>
            <p:ph type="subTitle" idx="1"/>
          </p:nvPr>
        </p:nvSpPr>
        <p:spPr/>
        <p:txBody>
          <a:bodyPr/>
          <a:lstStyle/>
          <a:p>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226917"/>
            <a:ext cx="12192000" cy="2635591"/>
          </a:xfrm>
          <a:prstGeom prst="rect">
            <a:avLst/>
          </a:prstGeom>
        </p:spPr>
      </p:pic>
      <p:sp>
        <p:nvSpPr>
          <p:cNvPr id="6" name="TextBox 5"/>
          <p:cNvSpPr txBox="1"/>
          <p:nvPr/>
        </p:nvSpPr>
        <p:spPr>
          <a:xfrm>
            <a:off x="246186" y="1659663"/>
            <a:ext cx="11693768" cy="2462213"/>
          </a:xfrm>
          <a:prstGeom prst="rect">
            <a:avLst/>
          </a:prstGeom>
          <a:noFill/>
        </p:spPr>
        <p:txBody>
          <a:bodyPr wrap="square" rtlCol="0">
            <a:spAutoFit/>
          </a:bodyPr>
          <a:lstStyle/>
          <a:p>
            <a:pPr algn="ctr">
              <a:spcBef>
                <a:spcPts val="600"/>
              </a:spcBef>
              <a:spcAft>
                <a:spcPts val="600"/>
              </a:spcAft>
            </a:pPr>
            <a:r>
              <a:rPr lang="en-US" sz="5400" b="1" dirty="0">
                <a:solidFill>
                  <a:srgbClr val="CC0000"/>
                </a:solidFill>
                <a:latin typeface="Times New Roman" pitchFamily="18" charset="0"/>
                <a:cs typeface="Times New Roman" pitchFamily="18" charset="0"/>
              </a:rPr>
              <a:t>HỘI NGHỊ</a:t>
            </a:r>
          </a:p>
          <a:p>
            <a:pPr marL="0" marR="0" lvl="0" indent="0" algn="ctr" defTabSz="914400" rtl="0" eaLnBrk="1" fontAlgn="auto" latinLnBrk="0" hangingPunct="1">
              <a:lnSpc>
                <a:spcPts val="3800"/>
              </a:lnSpc>
              <a:buClrTx/>
              <a:buSzTx/>
              <a:buFontTx/>
              <a:buNone/>
              <a:tabLst/>
              <a:defRPr/>
            </a:pPr>
            <a:r>
              <a:rPr kumimoji="0" lang="en-US" sz="2800" b="1" i="0" u="none" strike="noStrike" kern="1200" cap="none" spc="0" normalizeH="0" baseline="0" noProof="0" dirty="0">
                <a:ln>
                  <a:noFill/>
                </a:ln>
                <a:solidFill>
                  <a:srgbClr val="CC0000"/>
                </a:solidFill>
                <a:effectLst/>
                <a:uLnTx/>
                <a:uFillTx/>
                <a:latin typeface="Times New Roman" pitchFamily="18" charset="0"/>
                <a:ea typeface="+mn-ea"/>
                <a:cs typeface="Times New Roman" pitchFamily="18" charset="0"/>
              </a:rPr>
              <a:t>NGHIÊN CỨU, HỌC TẬP, QUÁN TRIỆT, TUYÊN TRUYỀN VÀ TRIỂN KHAI THỰC HIỆN NGHỊ QUYẾT ĐẠI HỘI ĐẠI BIỂU TOÀN QUỐC </a:t>
            </a:r>
          </a:p>
          <a:p>
            <a:pPr marL="0" marR="0" lvl="0" indent="0" algn="ctr" defTabSz="914400" rtl="0" eaLnBrk="1" fontAlgn="auto" latinLnBrk="0" hangingPunct="1">
              <a:lnSpc>
                <a:spcPts val="3800"/>
              </a:lnSpc>
              <a:buClrTx/>
              <a:buSzTx/>
              <a:buFontTx/>
              <a:buNone/>
              <a:tabLst/>
              <a:defRPr/>
            </a:pPr>
            <a:r>
              <a:rPr kumimoji="0" lang="en-US" sz="2800" b="1" i="0" u="none" strike="noStrike" kern="1200" cap="none" spc="0" normalizeH="0" baseline="0" noProof="0" dirty="0">
                <a:ln>
                  <a:noFill/>
                </a:ln>
                <a:solidFill>
                  <a:srgbClr val="CC0000"/>
                </a:solidFill>
                <a:effectLst/>
                <a:uLnTx/>
                <a:uFillTx/>
                <a:latin typeface="Times New Roman" pitchFamily="18" charset="0"/>
                <a:ea typeface="+mn-ea"/>
                <a:cs typeface="Times New Roman" pitchFamily="18" charset="0"/>
              </a:rPr>
              <a:t>LẦN THỨ XIV CỦA ĐẢNG </a:t>
            </a:r>
          </a:p>
        </p:txBody>
      </p:sp>
      <p:sp>
        <p:nvSpPr>
          <p:cNvPr id="7" name="TextBox 6"/>
          <p:cNvSpPr txBox="1"/>
          <p:nvPr/>
        </p:nvSpPr>
        <p:spPr>
          <a:xfrm>
            <a:off x="1957168" y="5186402"/>
            <a:ext cx="7848600" cy="492443"/>
          </a:xfrm>
          <a:prstGeom prst="rect">
            <a:avLst/>
          </a:prstGeom>
          <a:noFill/>
        </p:spPr>
        <p:txBody>
          <a:bodyPr wrap="square" rtlCol="0">
            <a:spAutoFit/>
          </a:bodyPr>
          <a:lstStyle/>
          <a:p>
            <a:pPr algn="ctr"/>
            <a:r>
              <a:rPr lang="en-US" sz="2600" b="1" i="1" dirty="0">
                <a:solidFill>
                  <a:srgbClr val="0070C0"/>
                </a:solidFill>
                <a:latin typeface="Times New Roman" pitchFamily="18" charset="0"/>
                <a:cs typeface="Times New Roman" pitchFamily="18" charset="0"/>
              </a:rPr>
              <a:t>Trường Vinh, </a:t>
            </a:r>
            <a:r>
              <a:rPr lang="en-US" sz="2600" b="1" i="1" dirty="0" err="1">
                <a:solidFill>
                  <a:srgbClr val="0070C0"/>
                </a:solidFill>
                <a:latin typeface="Times New Roman" pitchFamily="18" charset="0"/>
                <a:cs typeface="Times New Roman" pitchFamily="18" charset="0"/>
              </a:rPr>
              <a:t>ngày</a:t>
            </a:r>
            <a:r>
              <a:rPr lang="en-US" sz="2600" b="1" i="1" dirty="0">
                <a:solidFill>
                  <a:srgbClr val="0070C0"/>
                </a:solidFill>
                <a:latin typeface="Times New Roman" pitchFamily="18" charset="0"/>
                <a:cs typeface="Times New Roman" pitchFamily="18" charset="0"/>
              </a:rPr>
              <a:t> 13 </a:t>
            </a:r>
            <a:r>
              <a:rPr lang="en-US" sz="2600" b="1" i="1" dirty="0" err="1">
                <a:solidFill>
                  <a:srgbClr val="0070C0"/>
                </a:solidFill>
                <a:latin typeface="Times New Roman" pitchFamily="18" charset="0"/>
                <a:cs typeface="Times New Roman" pitchFamily="18" charset="0"/>
              </a:rPr>
              <a:t>tháng</a:t>
            </a:r>
            <a:r>
              <a:rPr lang="en-US" sz="2600" b="1" i="1" dirty="0">
                <a:solidFill>
                  <a:srgbClr val="0070C0"/>
                </a:solidFill>
                <a:latin typeface="Times New Roman" pitchFamily="18" charset="0"/>
                <a:cs typeface="Times New Roman" pitchFamily="18" charset="0"/>
              </a:rPr>
              <a:t> 4 </a:t>
            </a:r>
            <a:r>
              <a:rPr lang="en-US" sz="2600" b="1" i="1" dirty="0" err="1">
                <a:solidFill>
                  <a:srgbClr val="0070C0"/>
                </a:solidFill>
                <a:latin typeface="Times New Roman" pitchFamily="18" charset="0"/>
                <a:cs typeface="Times New Roman" pitchFamily="18" charset="0"/>
              </a:rPr>
              <a:t>năm</a:t>
            </a:r>
            <a:r>
              <a:rPr lang="en-US" sz="2600" b="1" i="1" dirty="0">
                <a:solidFill>
                  <a:srgbClr val="0070C0"/>
                </a:solidFill>
                <a:latin typeface="Times New Roman" pitchFamily="18" charset="0"/>
                <a:cs typeface="Times New Roman" pitchFamily="18" charset="0"/>
              </a:rPr>
              <a:t> 2026</a:t>
            </a:r>
          </a:p>
        </p:txBody>
      </p:sp>
    </p:spTree>
    <p:extLst>
      <p:ext uri="{BB962C8B-B14F-4D97-AF65-F5344CB8AC3E}">
        <p14:creationId xmlns:p14="http://schemas.microsoft.com/office/powerpoint/2010/main" val="20969867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B0827-43E7-1747-C472-A3C30471B8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B24BB5-8B1F-B769-C39D-C5A668844482}"/>
              </a:ext>
            </a:extLst>
          </p:cNvPr>
          <p:cNvSpPr>
            <a:spLocks noGrp="1"/>
          </p:cNvSpPr>
          <p:nvPr>
            <p:ph type="ctrTitle"/>
          </p:nvPr>
        </p:nvSpPr>
        <p:spPr>
          <a:xfrm>
            <a:off x="2286000" y="609600"/>
            <a:ext cx="7772400" cy="1219200"/>
          </a:xfrm>
        </p:spPr>
        <p:txBody>
          <a:bodyPr/>
          <a:lstStyle/>
          <a:p>
            <a:pPr>
              <a:lnSpc>
                <a:spcPts val="3000"/>
              </a:lnSpc>
              <a:spcBef>
                <a:spcPts val="600"/>
              </a:spcBef>
            </a:pPr>
            <a:r>
              <a:rPr lang="en-US" sz="2400" dirty="0">
                <a:solidFill>
                  <a:srgbClr val="FF0000"/>
                </a:solidFill>
              </a:rPr>
              <a:t/>
            </a:r>
            <a:br>
              <a:rPr lang="en-US" sz="2400" dirty="0">
                <a:solidFill>
                  <a:srgbClr val="FF0000"/>
                </a:solidFill>
              </a:rPr>
            </a:br>
            <a:r>
              <a:rPr lang="en-US" sz="2800" dirty="0"/>
              <a:t/>
            </a:r>
            <a:br>
              <a:rPr lang="en-US" sz="2800" dirty="0"/>
            </a:br>
            <a:endParaRPr lang="en-US" sz="2800" dirty="0"/>
          </a:p>
        </p:txBody>
      </p:sp>
      <p:sp>
        <p:nvSpPr>
          <p:cNvPr id="3" name="Subtitle 2">
            <a:extLst>
              <a:ext uri="{FF2B5EF4-FFF2-40B4-BE49-F238E27FC236}">
                <a16:creationId xmlns:a16="http://schemas.microsoft.com/office/drawing/2014/main" id="{7109B78D-1569-165A-F61C-7D0EB61D8AAF}"/>
              </a:ext>
            </a:extLst>
          </p:cNvPr>
          <p:cNvSpPr>
            <a:spLocks noGrp="1"/>
          </p:cNvSpPr>
          <p:nvPr>
            <p:ph type="subTitle" idx="1"/>
          </p:nvPr>
        </p:nvSpPr>
        <p:spPr/>
        <p:txBody>
          <a:bodyPr/>
          <a:lstStyle/>
          <a:p>
            <a:endParaRPr lang="en-US" dirty="0"/>
          </a:p>
        </p:txBody>
      </p:sp>
      <p:pic>
        <p:nvPicPr>
          <p:cNvPr id="5" name="Picture 4">
            <a:extLst>
              <a:ext uri="{FF2B5EF4-FFF2-40B4-BE49-F238E27FC236}">
                <a16:creationId xmlns:a16="http://schemas.microsoft.com/office/drawing/2014/main" id="{383B66D9-300F-1DE1-0324-2731A6F3D2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222409"/>
            <a:ext cx="12192000" cy="2635591"/>
          </a:xfrm>
          <a:prstGeom prst="rect">
            <a:avLst/>
          </a:prstGeom>
        </p:spPr>
      </p:pic>
      <p:sp>
        <p:nvSpPr>
          <p:cNvPr id="6" name="TextBox 5">
            <a:extLst>
              <a:ext uri="{FF2B5EF4-FFF2-40B4-BE49-F238E27FC236}">
                <a16:creationId xmlns:a16="http://schemas.microsoft.com/office/drawing/2014/main" id="{B6833447-8E74-DFC7-879B-04E95E403525}"/>
              </a:ext>
            </a:extLst>
          </p:cNvPr>
          <p:cNvSpPr txBox="1"/>
          <p:nvPr/>
        </p:nvSpPr>
        <p:spPr>
          <a:xfrm>
            <a:off x="335280" y="1097101"/>
            <a:ext cx="11673840" cy="3170099"/>
          </a:xfrm>
          <a:prstGeom prst="rect">
            <a:avLst/>
          </a:prstGeom>
          <a:noFill/>
        </p:spPr>
        <p:txBody>
          <a:bodyPr wrap="square" rtlCol="0">
            <a:spAutoFit/>
          </a:bodyPr>
          <a:lstStyle/>
          <a:p>
            <a:pPr marL="0" marR="0" indent="457200" algn="ctr">
              <a:lnSpc>
                <a:spcPts val="3800"/>
              </a:lnSpc>
              <a:spcBef>
                <a:spcPts val="600"/>
              </a:spcBef>
              <a:spcAft>
                <a:spcPts val="600"/>
              </a:spcAft>
            </a:pPr>
            <a:r>
              <a:rPr lang="en-US" sz="4000" b="1" dirty="0" smtClean="0">
                <a:solidFill>
                  <a:srgbClr val="CC0000"/>
                </a:solidFill>
                <a:latin typeface="Times New Roman" panose="02020603050405020304" pitchFamily="18" charset="0"/>
                <a:ea typeface="Times New Roman" panose="02020603050405020304" pitchFamily="18" charset="0"/>
                <a:cs typeface="Times New Roman" panose="02020603050405020304" pitchFamily="18" charset="0"/>
              </a:rPr>
              <a:t>CHUYÊN ĐỀ</a:t>
            </a:r>
          </a:p>
          <a:p>
            <a:pPr marL="0" marR="0" indent="457200" algn="ctr">
              <a:lnSpc>
                <a:spcPts val="3800"/>
              </a:lnSpc>
              <a:spcBef>
                <a:spcPts val="600"/>
              </a:spcBef>
              <a:spcAft>
                <a:spcPts val="600"/>
              </a:spcAft>
            </a:pPr>
            <a:r>
              <a:rPr lang="en-US" sz="3200" b="1" dirty="0" smtClean="0">
                <a:solidFill>
                  <a:srgbClr val="CC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3200" b="1" dirty="0">
                <a:solidFill>
                  <a:srgbClr val="CC0000"/>
                </a:solidFill>
                <a:effectLst/>
                <a:latin typeface="Times New Roman" panose="02020603050405020304" pitchFamily="18" charset="0"/>
                <a:ea typeface="Times New Roman" panose="02020603050405020304" pitchFamily="18" charset="0"/>
                <a:cs typeface="Times New Roman" panose="02020603050405020304" pitchFamily="18" charset="0"/>
              </a:rPr>
              <a:t>NỘI DUNG TRỌNG TÂM, CỐT LÕI, NỘI DUNG MỚI VÀ KINH NGHIỆM 40 NĂM ĐỔI MỚI TRONG BÁO CÁO CHÍNH TRỊ CỦA BAN CHẤP HÀNH TRUNG ƯƠNG ĐẢNG KHÓA XIII TẠI ĐẠI HỘI ĐẠI BIỂU TOÀN QUỐC </a:t>
            </a:r>
            <a:r>
              <a:rPr lang="en-US" sz="3200" b="1" dirty="0" smtClean="0">
                <a:solidFill>
                  <a:srgbClr val="CC0000"/>
                </a:solidFill>
                <a:effectLst/>
                <a:latin typeface="Times New Roman" panose="02020603050405020304" pitchFamily="18" charset="0"/>
                <a:ea typeface="Times New Roman" panose="02020603050405020304" pitchFamily="18" charset="0"/>
                <a:cs typeface="Times New Roman" panose="02020603050405020304" pitchFamily="18" charset="0"/>
              </a:rPr>
              <a:t>LẦN </a:t>
            </a:r>
            <a:r>
              <a:rPr lang="en-US" sz="3200" b="1" dirty="0">
                <a:solidFill>
                  <a:srgbClr val="CC0000"/>
                </a:solidFill>
                <a:effectLst/>
                <a:latin typeface="Times New Roman" panose="02020603050405020304" pitchFamily="18" charset="0"/>
                <a:ea typeface="Times New Roman" panose="02020603050405020304" pitchFamily="18" charset="0"/>
                <a:cs typeface="Times New Roman" panose="02020603050405020304" pitchFamily="18" charset="0"/>
              </a:rPr>
              <a:t>THỨ XIV CỦA ĐẢNG”</a:t>
            </a:r>
            <a:endParaRPr lang="en-US" sz="3200" b="1" dirty="0">
              <a:solidFill>
                <a:srgbClr val="CC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E11EA469-F098-08A7-E48B-AAB17019B201}"/>
              </a:ext>
            </a:extLst>
          </p:cNvPr>
          <p:cNvSpPr txBox="1"/>
          <p:nvPr/>
        </p:nvSpPr>
        <p:spPr>
          <a:xfrm>
            <a:off x="2978046" y="5313879"/>
            <a:ext cx="6235908" cy="461665"/>
          </a:xfrm>
          <a:prstGeom prst="rect">
            <a:avLst/>
          </a:prstGeom>
          <a:noFill/>
        </p:spPr>
        <p:txBody>
          <a:bodyPr wrap="square" rtlCol="0">
            <a:spAutoFit/>
          </a:bodyPr>
          <a:lstStyle/>
          <a:p>
            <a:pPr algn="ctr"/>
            <a:endParaRPr lang="en-US" sz="2400" b="1" i="1" dirty="0">
              <a:solidFill>
                <a:srgbClr val="0070C0"/>
              </a:solidFill>
              <a:latin typeface="Times New Roman" pitchFamily="18" charset="0"/>
              <a:cs typeface="Times New Roman" pitchFamily="18" charset="0"/>
            </a:endParaRPr>
          </a:p>
        </p:txBody>
      </p:sp>
    </p:spTree>
    <p:extLst>
      <p:ext uri="{BB962C8B-B14F-4D97-AF65-F5344CB8AC3E}">
        <p14:creationId xmlns:p14="http://schemas.microsoft.com/office/powerpoint/2010/main" val="1372633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93DC1E-7026-483C-B3B7-00AEA3207736}" type="slidenum">
              <a:rPr kumimoji="0" lang="en-US" alt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Title 1"/>
          <p:cNvSpPr txBox="1">
            <a:spLocks/>
          </p:cNvSpPr>
          <p:nvPr/>
        </p:nvSpPr>
        <p:spPr>
          <a:xfrm>
            <a:off x="1872762" y="26467"/>
            <a:ext cx="10204697" cy="7735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ts val="3000"/>
              </a:lnSpc>
              <a:spcBef>
                <a:spcPts val="0"/>
              </a:spcBef>
              <a:spcAft>
                <a:spcPts val="1200"/>
              </a:spcAft>
              <a:buClrTx/>
              <a:buSzTx/>
              <a:buFontTx/>
              <a:buNone/>
              <a:tabLst/>
              <a:defRPr/>
            </a:pPr>
            <a:endParaRPr kumimoji="0" lang="en-US" altLang="en-US" sz="2600" b="1" i="0" u="none" strike="noStrike" kern="1200" cap="none" spc="0" normalizeH="0" baseline="0" noProof="0" dirty="0">
              <a:ln>
                <a:noFill/>
              </a:ln>
              <a:solidFill>
                <a:srgbClr val="FFFF00"/>
              </a:solidFill>
              <a:effectLst/>
              <a:uLnTx/>
              <a:uFillTx/>
              <a:latin typeface="Times New Roman" panose="02020603050405020304" pitchFamily="18" charset="0"/>
              <a:ea typeface="+mj-ea"/>
              <a:cs typeface="Times New Roman" panose="02020603050405020304" pitchFamily="18" charset="0"/>
            </a:endParaRP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520" y="-3321"/>
            <a:ext cx="1452880" cy="833120"/>
          </a:xfrm>
          <a:prstGeom prst="rect">
            <a:avLst/>
          </a:prstGeom>
        </p:spPr>
      </p:pic>
      <p:sp>
        <p:nvSpPr>
          <p:cNvPr id="2" name="Rectangle 1"/>
          <p:cNvSpPr/>
          <p:nvPr/>
        </p:nvSpPr>
        <p:spPr>
          <a:xfrm>
            <a:off x="580103" y="1052052"/>
            <a:ext cx="10953136" cy="4191276"/>
          </a:xfrm>
          <a:prstGeom prst="rect">
            <a:avLst/>
          </a:prstGeom>
        </p:spPr>
        <p:txBody>
          <a:bodyPr wrap="square">
            <a:spAutoFit/>
          </a:bodyPr>
          <a:lstStyle/>
          <a:p>
            <a:pPr>
              <a:lnSpc>
                <a:spcPct val="107000"/>
              </a:lnSpc>
              <a:spcAft>
                <a:spcPts val="800"/>
              </a:spcAft>
            </a:pPr>
            <a:r>
              <a:rPr lang="en-US" sz="3200" b="1" kern="100" dirty="0" smtClean="0">
                <a:latin typeface="Times New Roman" panose="02020603050405020304" pitchFamily="18" charset="0"/>
                <a:ea typeface="Calibri" panose="020F0502020204030204" pitchFamily="34" charset="0"/>
                <a:cs typeface="Times New Roman" panose="02020603050405020304" pitchFamily="18" charset="0"/>
              </a:rPr>
              <a:t>CHUYÊN ĐỀ GỒM 4 NỘI DUNG:</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1)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Vai</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trò</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ý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nghĩa</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và</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thành</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công</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cơ</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bản</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của</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Đại</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hội</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smtClean="0">
                <a:latin typeface="Times New Roman" panose="02020603050405020304" pitchFamily="18" charset="0"/>
                <a:ea typeface="Calibri" panose="020F0502020204030204" pitchFamily="34" charset="0"/>
                <a:cs typeface="Times New Roman" panose="02020603050405020304" pitchFamily="18" charset="0"/>
              </a:rPr>
              <a:t>XIV</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2)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Cách</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tiếp</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cận</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mới</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và</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những</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đổi</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mới</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trong</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xây</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dựng</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văn</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kiện</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Đại</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hội</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smtClean="0">
                <a:latin typeface="Times New Roman" panose="02020603050405020304" pitchFamily="18" charset="0"/>
                <a:ea typeface="Calibri" panose="020F0502020204030204" pitchFamily="34" charset="0"/>
                <a:cs typeface="Times New Roman" panose="02020603050405020304" pitchFamily="18" charset="0"/>
              </a:rPr>
              <a:t>XIV</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3)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Những</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vấn</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đề</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cốt</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lõi</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trong</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Văn</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kiện</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Đại</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hội</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smtClean="0">
                <a:latin typeface="Times New Roman" panose="02020603050405020304" pitchFamily="18" charset="0"/>
                <a:ea typeface="Calibri" panose="020F0502020204030204" pitchFamily="34" charset="0"/>
                <a:cs typeface="Times New Roman" panose="02020603050405020304" pitchFamily="18" charset="0"/>
              </a:rPr>
              <a:t>XIV</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4)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Một</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số</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yêu</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cầu</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căn</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bản</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trong</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triển</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khai</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thực</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hiện</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Nghị</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smtClean="0">
                <a:latin typeface="Times New Roman" panose="02020603050405020304" pitchFamily="18" charset="0"/>
                <a:ea typeface="Calibri" panose="020F0502020204030204" pitchFamily="34" charset="0"/>
                <a:cs typeface="Times New Roman" panose="02020603050405020304" pitchFamily="18" charset="0"/>
              </a:rPr>
              <a:t>quyết</a:t>
            </a:r>
            <a:r>
              <a:rPr lang="en-US" sz="3200" b="1" kern="100" dirty="0" smtClean="0">
                <a:latin typeface="Times New Roman" panose="02020603050405020304" pitchFamily="18" charset="0"/>
                <a:ea typeface="Calibri" panose="020F0502020204030204" pitchFamily="34" charset="0"/>
                <a:cs typeface="Times New Roman" panose="02020603050405020304" pitchFamily="18" charset="0"/>
              </a:rPr>
              <a:t>.</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891639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93DC1E-7026-483C-B3B7-00AEA3207736}" type="slidenum">
              <a:rPr kumimoji="0" lang="en-US" alt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0" name="Rectangle 9"/>
          <p:cNvSpPr/>
          <p:nvPr/>
        </p:nvSpPr>
        <p:spPr>
          <a:xfrm>
            <a:off x="358881" y="935307"/>
            <a:ext cx="11474238" cy="22043727"/>
          </a:xfrm>
          <a:prstGeom prst="rect">
            <a:avLst/>
          </a:prstGeom>
        </p:spPr>
        <p:txBody>
          <a:bodyPr wrap="square">
            <a:spAutoFit/>
          </a:bodyPr>
          <a:lstStyle/>
          <a:p>
            <a:pPr algn="just">
              <a:lnSpc>
                <a:spcPct val="107000"/>
              </a:lnSpc>
              <a:spcAft>
                <a:spcPts val="800"/>
              </a:spcAft>
            </a:pP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Đại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hội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đại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biểu</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toàn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quốc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lần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thứ</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XIV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của</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Đảng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có</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ý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nghĩa</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đặc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biệt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quan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trọng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mang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tầm</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vóc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lịch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sử</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đối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với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sự</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nghiệp</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đổi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mới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và</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phát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triển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đất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nước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trong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giai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đoạn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mới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200" b="1" kern="100" dirty="0" smtClean="0">
                <a:latin typeface="Times New Roman" panose="02020603050405020304" pitchFamily="18" charset="0"/>
                <a:ea typeface="Calibri" panose="020F0502020204030204" pitchFamily="34" charset="0"/>
                <a:cs typeface="Times New Roman" panose="02020603050405020304" pitchFamily="18" charset="0"/>
              </a:rPr>
              <a:t>1</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Đại</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hội</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của</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bước</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chuyển</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giai</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đoạn</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phát</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triển</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Đó</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là</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bước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chuyển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Từ</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phát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triển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theo</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chiều</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rộng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sang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chiều</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sâu</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từ</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dựa</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vào</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tài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nguyên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lao</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động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giá</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rẻ</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sang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dựa</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vào</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tri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thức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khoa</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học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công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nghệ</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đổi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mới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sáng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tạo</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và</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chuyển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đổi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số</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từ</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theo</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kịp</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sang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vươn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lên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cạnh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tranh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từ</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ổn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định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để</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phát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triển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sang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tư</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duy</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biện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chứng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phát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triển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để</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ổn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định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ổn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định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để</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phát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triển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bền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vững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và</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cải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thiện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đời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sống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Nhân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smtClean="0">
                <a:latin typeface="Times New Roman" panose="02020603050405020304" pitchFamily="18" charset="0"/>
                <a:ea typeface="Calibri" panose="020F0502020204030204" pitchFamily="34" charset="0"/>
                <a:cs typeface="Times New Roman" panose="02020603050405020304" pitchFamily="18" charset="0"/>
              </a:rPr>
              <a:t>dân</a:t>
            </a:r>
            <a:r>
              <a:rPr lang="en-US" sz="3200" kern="100" dirty="0" smtClean="0">
                <a:latin typeface="Times New Roman" panose="02020603050405020304" pitchFamily="18" charset="0"/>
                <a:ea typeface="Calibri" panose="020F0502020204030204" pitchFamily="34" charset="0"/>
                <a:cs typeface="Times New Roman" panose="02020603050405020304" pitchFamily="18" charset="0"/>
              </a:rPr>
              <a:t>”.</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2.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Đại</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hội</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của</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tầm</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nhìn</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chiến</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lược</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dài</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hạn</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Một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trong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những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điểm</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nổi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bật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của</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Đại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hội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XIV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là</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tầm</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nhìn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chiến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lược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dài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hạn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vượt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ra</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ngoài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khuôn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khổ</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một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nhiệm</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kỳ</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Đại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hội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xác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lập</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rõ</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các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mục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tiêu</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chiến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lược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Đến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năm</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2030: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nước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đang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phát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triển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có</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công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nghiệp</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hiện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đại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thu</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nhập</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trung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bình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cao</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đến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năm</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2045: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nước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phát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triển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thu</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nhập</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cao</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theo</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định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hướng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xã</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hội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chủ</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nghĩa</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3.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Thành</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công</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nổi</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bật</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của</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Đại</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hội</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Thứ</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nhất</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thành</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công</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về</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tư</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duy</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và</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nhận</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thức</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lý</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luận</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Đại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hội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thể</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hiện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rõ</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tinh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thần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khoa</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học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thực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tiễn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dũng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cảm</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nhìn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thẳng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vào</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sự</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thật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đánh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giá</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khách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quan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cả</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thành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tựu</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và</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hạn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chế</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chỉ</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rõ</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những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điểm</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nghẽn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của</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phát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triển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Thứ</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hai</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thành</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công</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về</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định</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hướng</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chiến</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lược</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và</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thiết</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kế</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chính</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sách</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Lần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đầu</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tiên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một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hệ</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quan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điểm</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phát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triển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được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xây</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dựng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theo</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tư</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duy</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hệ</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thống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đa</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trụ</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cột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đa</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động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lực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gắn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chặt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kinh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tế</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với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văn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hóa</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xã</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hội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môi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trường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quốc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phòng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an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ninh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và</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đối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ngoại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Quan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trọng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hơn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về</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mặt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tổ</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chức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thực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tiễn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cán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bộ</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đảng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viên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dễ</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tiếp</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cận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dễ</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học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tập</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dễ</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quán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triệt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Thứ</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ba</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thành</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công</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về</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khơi</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dậy</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niềm</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tin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và</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khát</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vọng</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phát</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triển</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dân</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tộc</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Nếu</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văn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kiện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chỉ</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dừng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ở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chính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sách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mà</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không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tạo</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được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niềm</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tin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xã</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hội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thì</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khó</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trở</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thành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động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lực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phát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triển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Đại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hội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XIV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đã</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làm</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được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điều</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quan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trọng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hơn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khơi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dậy</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mạnh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mẽ</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tinh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thần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tự</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tin,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tự</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lực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tự</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cường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ý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chí</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vươn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lên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của</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toàn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dân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tộc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kết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nối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khát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vọng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của</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Đảng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với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mong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muốn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của</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Nhân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dân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biến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mục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tiêu</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phát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triển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thành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mệnh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lệnh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hành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động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chung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endParaRPr lang="vi-VN" sz="32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1" name="Title 1"/>
          <p:cNvSpPr txBox="1">
            <a:spLocks/>
          </p:cNvSpPr>
          <p:nvPr/>
        </p:nvSpPr>
        <p:spPr>
          <a:xfrm>
            <a:off x="1872762" y="26467"/>
            <a:ext cx="10204697" cy="7735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ts val="3000"/>
              </a:lnSpc>
              <a:spcBef>
                <a:spcPts val="0"/>
              </a:spcBef>
              <a:spcAft>
                <a:spcPts val="1200"/>
              </a:spcAft>
              <a:defRPr/>
            </a:pPr>
            <a:r>
              <a:rPr lang="vi-VN" sz="2600" b="1" dirty="0">
                <a:solidFill>
                  <a:srgbClr val="FFFF00"/>
                </a:solidFill>
                <a:cs typeface="Times New Roman" pitchFamily="18" charset="0"/>
              </a:rPr>
              <a:t>I. VAI TRÒ, Ý NGHĨA VÀ THÀNH CÔNG CƠ BẢN CỦA ĐẠI HỘI XIV CỦA ĐẢNG</a:t>
            </a:r>
            <a:endParaRPr kumimoji="0" lang="en-US" altLang="en-US" sz="2600" b="1" i="0" u="none" strike="noStrike" kern="1200" cap="none" spc="0" normalizeH="0" baseline="0" noProof="0" dirty="0">
              <a:ln>
                <a:noFill/>
              </a:ln>
              <a:solidFill>
                <a:srgbClr val="FFFF00"/>
              </a:solidFill>
              <a:effectLst/>
              <a:uLnTx/>
              <a:uFillTx/>
              <a:latin typeface="Times New Roman" panose="02020603050405020304" pitchFamily="18" charset="0"/>
              <a:ea typeface="+mj-ea"/>
              <a:cs typeface="Times New Roman" panose="02020603050405020304" pitchFamily="18" charset="0"/>
            </a:endParaRP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520" y="-3321"/>
            <a:ext cx="1452880" cy="833120"/>
          </a:xfrm>
          <a:prstGeom prst="rect">
            <a:avLst/>
          </a:prstGeom>
        </p:spPr>
      </p:pic>
    </p:spTree>
    <p:extLst>
      <p:ext uri="{BB962C8B-B14F-4D97-AF65-F5344CB8AC3E}">
        <p14:creationId xmlns:p14="http://schemas.microsoft.com/office/powerpoint/2010/main" val="31099017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93DC1E-7026-483C-B3B7-00AEA3207736}" type="slidenum">
              <a:rPr kumimoji="0" lang="en-US" alt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0" name="Rectangle 9"/>
          <p:cNvSpPr/>
          <p:nvPr/>
        </p:nvSpPr>
        <p:spPr>
          <a:xfrm>
            <a:off x="358881" y="935307"/>
            <a:ext cx="11474238" cy="5324535"/>
          </a:xfrm>
          <a:prstGeom prst="rect">
            <a:avLst/>
          </a:prstGeom>
        </p:spPr>
        <p:txBody>
          <a:bodyPr wrap="square">
            <a:spAutoFit/>
          </a:bodyPr>
          <a:lstStyle/>
          <a:p>
            <a:pPr algn="just">
              <a:lnSpc>
                <a:spcPts val="3500"/>
              </a:lnSpc>
              <a:spcAft>
                <a:spcPts val="800"/>
              </a:spcAft>
            </a:pPr>
            <a:r>
              <a:rPr lang="en-US" sz="3200" b="1" kern="100" dirty="0" smtClean="0">
                <a:latin typeface="Times New Roman" panose="02020603050405020304" pitchFamily="18" charset="0"/>
                <a:ea typeface="Calibri" panose="020F0502020204030204" pitchFamily="34" charset="0"/>
                <a:cs typeface="Times New Roman" panose="02020603050405020304" pitchFamily="18" charset="0"/>
              </a:rPr>
              <a:t>2</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Đại</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hội</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của</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tầm</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nhìn</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chiến</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lược</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dài</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hạn</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ts val="3500"/>
              </a:lnSpc>
              <a:spcAft>
                <a:spcPts val="800"/>
              </a:spcAft>
            </a:pPr>
            <a:r>
              <a:rPr lang="en-US" sz="3200" kern="100" dirty="0" err="1" smtClean="0">
                <a:latin typeface="Times New Roman" panose="02020603050405020304" pitchFamily="18" charset="0"/>
                <a:ea typeface="Calibri" panose="020F0502020204030204" pitchFamily="34" charset="0"/>
                <a:cs typeface="Times New Roman" panose="02020603050405020304" pitchFamily="18" charset="0"/>
              </a:rPr>
              <a:t>Đại</a:t>
            </a:r>
            <a:r>
              <a:rPr lang="en-US" sz="3200"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hội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xác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lập</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rõ</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các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mục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tiêu</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chiến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lược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endParaRPr lang="en-US" sz="3200" kern="1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ts val="3500"/>
              </a:lnSpc>
              <a:spcAft>
                <a:spcPts val="800"/>
              </a:spcAft>
            </a:pPr>
            <a:r>
              <a:rPr lang="en-US" sz="3200"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smtClean="0">
                <a:latin typeface="Times New Roman" panose="02020603050405020304" pitchFamily="18" charset="0"/>
                <a:ea typeface="Calibri" panose="020F0502020204030204" pitchFamily="34" charset="0"/>
                <a:cs typeface="Times New Roman" panose="02020603050405020304" pitchFamily="18" charset="0"/>
              </a:rPr>
              <a:t>Đến</a:t>
            </a:r>
            <a:r>
              <a:rPr lang="en-US" sz="3200"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năm</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2030: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nước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đang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phát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triển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có</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công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nghiệp</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hiện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đại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thu</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nhập</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trung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bình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smtClean="0">
                <a:latin typeface="Times New Roman" panose="02020603050405020304" pitchFamily="18" charset="0"/>
                <a:ea typeface="Calibri" panose="020F0502020204030204" pitchFamily="34" charset="0"/>
                <a:cs typeface="Times New Roman" panose="02020603050405020304" pitchFamily="18" charset="0"/>
              </a:rPr>
              <a:t>cao</a:t>
            </a:r>
            <a:r>
              <a:rPr lang="en-US" sz="3200" kern="100" dirty="0" smtClean="0">
                <a:latin typeface="Times New Roman" panose="02020603050405020304" pitchFamily="18" charset="0"/>
                <a:ea typeface="Calibri" panose="020F0502020204030204" pitchFamily="34" charset="0"/>
                <a:cs typeface="Times New Roman" panose="02020603050405020304" pitchFamily="18" charset="0"/>
              </a:rPr>
              <a:t>.</a:t>
            </a:r>
          </a:p>
          <a:p>
            <a:pPr algn="just">
              <a:lnSpc>
                <a:spcPts val="3500"/>
              </a:lnSpc>
              <a:spcAft>
                <a:spcPts val="800"/>
              </a:spcAft>
            </a:pPr>
            <a:r>
              <a:rPr lang="en-US" sz="3200"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smtClean="0">
                <a:latin typeface="Times New Roman" panose="02020603050405020304" pitchFamily="18" charset="0"/>
                <a:ea typeface="Calibri" panose="020F0502020204030204" pitchFamily="34" charset="0"/>
                <a:cs typeface="Times New Roman" panose="02020603050405020304" pitchFamily="18" charset="0"/>
              </a:rPr>
              <a:t>Đến</a:t>
            </a:r>
            <a:r>
              <a:rPr lang="en-US" sz="3200"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năm</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2045: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nước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phát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triển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thu</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nhập</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cao</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theo</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định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hướng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xã</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hội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chủ</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nghĩa</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ts val="3500"/>
              </a:lnSpc>
              <a:spcBef>
                <a:spcPts val="1200"/>
              </a:spcBef>
              <a:spcAft>
                <a:spcPts val="800"/>
              </a:spcAft>
            </a:pP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3.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Thành</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công</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nổi</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bật</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của</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Đại</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hội</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ts val="3700"/>
              </a:lnSpc>
              <a:spcAft>
                <a:spcPts val="800"/>
              </a:spcAft>
            </a:pP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Thứ</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nhất</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thành</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công</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về</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tư</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duy</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và</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nhận</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thức</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lý</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smtClean="0">
                <a:latin typeface="Times New Roman" panose="02020603050405020304" pitchFamily="18" charset="0"/>
                <a:ea typeface="Calibri" panose="020F0502020204030204" pitchFamily="34" charset="0"/>
                <a:cs typeface="Times New Roman" panose="02020603050405020304" pitchFamily="18" charset="0"/>
              </a:rPr>
              <a:t>luận</a:t>
            </a:r>
            <a:r>
              <a:rPr lang="en-US" sz="3200" b="1" i="1"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smtClean="0">
                <a:latin typeface="Times New Roman" panose="02020603050405020304" pitchFamily="18" charset="0"/>
                <a:ea typeface="Calibri" panose="020F0502020204030204" pitchFamily="34" charset="0"/>
                <a:cs typeface="Times New Roman" panose="02020603050405020304" pitchFamily="18" charset="0"/>
              </a:rPr>
              <a:t>Đại</a:t>
            </a:r>
            <a:r>
              <a:rPr lang="en-US" sz="3200"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hội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thể</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hiện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smtClean="0">
                <a:latin typeface="Times New Roman" panose="02020603050405020304" pitchFamily="18" charset="0"/>
                <a:ea typeface="Calibri" panose="020F0502020204030204" pitchFamily="34" charset="0"/>
                <a:cs typeface="Times New Roman" panose="02020603050405020304" pitchFamily="18" charset="0"/>
              </a:rPr>
              <a:t>tinh</a:t>
            </a:r>
            <a:r>
              <a:rPr lang="en-US" sz="3200"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thần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khoa</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học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smtClean="0">
                <a:latin typeface="Times New Roman" panose="02020603050405020304" pitchFamily="18" charset="0"/>
                <a:ea typeface="Calibri" panose="020F0502020204030204" pitchFamily="34" charset="0"/>
                <a:cs typeface="Times New Roman" panose="02020603050405020304" pitchFamily="18" charset="0"/>
              </a:rPr>
              <a:t>nhìn</a:t>
            </a:r>
            <a:r>
              <a:rPr lang="en-US" sz="3200"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thẳng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vào</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sự</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smtClean="0">
                <a:latin typeface="Times New Roman" panose="02020603050405020304" pitchFamily="18" charset="0"/>
                <a:ea typeface="Calibri" panose="020F0502020204030204" pitchFamily="34" charset="0"/>
                <a:cs typeface="Times New Roman" panose="02020603050405020304" pitchFamily="18" charset="0"/>
              </a:rPr>
              <a:t>thật</a:t>
            </a:r>
            <a:r>
              <a:rPr lang="en-US" sz="3200"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đánh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giá</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khách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quan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smtClean="0">
                <a:latin typeface="Times New Roman" panose="02020603050405020304" pitchFamily="18" charset="0"/>
                <a:ea typeface="Calibri" panose="020F0502020204030204" pitchFamily="34" charset="0"/>
                <a:cs typeface="Times New Roman" panose="02020603050405020304" pitchFamily="18" charset="0"/>
              </a:rPr>
              <a:t>thành</a:t>
            </a:r>
            <a:r>
              <a:rPr lang="en-US" sz="3200"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tựu</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và</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hạn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chế</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chỉ</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rõ</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những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điểm</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nghẽn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của</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phát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triển</a:t>
            </a:r>
            <a:r>
              <a:rPr lang="en-US" sz="3200" kern="100" dirty="0" smtClean="0">
                <a:latin typeface="Times New Roman" panose="02020603050405020304" pitchFamily="18" charset="0"/>
                <a:ea typeface="Calibri" panose="020F0502020204030204" pitchFamily="34" charset="0"/>
                <a:cs typeface="Times New Roman" panose="02020603050405020304" pitchFamily="18" charset="0"/>
              </a:rPr>
              <a:t>”.</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11" name="Title 1"/>
          <p:cNvSpPr txBox="1">
            <a:spLocks/>
          </p:cNvSpPr>
          <p:nvPr/>
        </p:nvSpPr>
        <p:spPr>
          <a:xfrm>
            <a:off x="1872762" y="26467"/>
            <a:ext cx="10204697" cy="7735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ts val="3000"/>
              </a:lnSpc>
              <a:spcBef>
                <a:spcPts val="0"/>
              </a:spcBef>
              <a:spcAft>
                <a:spcPts val="1200"/>
              </a:spcAft>
              <a:defRPr/>
            </a:pPr>
            <a:r>
              <a:rPr lang="vi-VN" sz="2600" b="1" dirty="0">
                <a:solidFill>
                  <a:srgbClr val="FFFF00"/>
                </a:solidFill>
                <a:cs typeface="Times New Roman" pitchFamily="18" charset="0"/>
              </a:rPr>
              <a:t>I. VAI TRÒ, Ý NGHĨA VÀ THÀNH CÔNG CƠ BẢN CỦA ĐẠI HỘI XIV CỦA ĐẢNG</a:t>
            </a:r>
            <a:endParaRPr kumimoji="0" lang="en-US" altLang="en-US" sz="2600" b="1" i="0" u="none" strike="noStrike" kern="1200" cap="none" spc="0" normalizeH="0" baseline="0" noProof="0" dirty="0">
              <a:ln>
                <a:noFill/>
              </a:ln>
              <a:solidFill>
                <a:srgbClr val="FFFF00"/>
              </a:solidFill>
              <a:effectLst/>
              <a:uLnTx/>
              <a:uFillTx/>
              <a:latin typeface="Times New Roman" panose="02020603050405020304" pitchFamily="18" charset="0"/>
              <a:ea typeface="+mj-ea"/>
              <a:cs typeface="Times New Roman" panose="02020603050405020304" pitchFamily="18" charset="0"/>
            </a:endParaRP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520" y="-3321"/>
            <a:ext cx="1452880" cy="833120"/>
          </a:xfrm>
          <a:prstGeom prst="rect">
            <a:avLst/>
          </a:prstGeom>
        </p:spPr>
      </p:pic>
    </p:spTree>
    <p:extLst>
      <p:ext uri="{BB962C8B-B14F-4D97-AF65-F5344CB8AC3E}">
        <p14:creationId xmlns:p14="http://schemas.microsoft.com/office/powerpoint/2010/main" val="24895400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93DC1E-7026-483C-B3B7-00AEA3207736}" type="slidenum">
              <a:rPr kumimoji="0" lang="en-US" alt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0" name="Rectangle 9"/>
          <p:cNvSpPr/>
          <p:nvPr/>
        </p:nvSpPr>
        <p:spPr>
          <a:xfrm>
            <a:off x="358881" y="1013965"/>
            <a:ext cx="11474238" cy="4410438"/>
          </a:xfrm>
          <a:prstGeom prst="rect">
            <a:avLst/>
          </a:prstGeom>
        </p:spPr>
        <p:txBody>
          <a:bodyPr wrap="square">
            <a:spAutoFit/>
          </a:bodyPr>
          <a:lstStyle/>
          <a:p>
            <a:pPr algn="just">
              <a:lnSpc>
                <a:spcPct val="107000"/>
              </a:lnSpc>
              <a:spcAft>
                <a:spcPts val="800"/>
              </a:spcAft>
            </a:pPr>
            <a:r>
              <a:rPr lang="en-US" sz="3200" b="1" i="1" kern="100" dirty="0" err="1" smtClean="0">
                <a:latin typeface="Times New Roman" panose="02020603050405020304" pitchFamily="18" charset="0"/>
                <a:ea typeface="Calibri" panose="020F0502020204030204" pitchFamily="34" charset="0"/>
                <a:cs typeface="Times New Roman" panose="02020603050405020304" pitchFamily="18" charset="0"/>
              </a:rPr>
              <a:t>Thứ</a:t>
            </a:r>
            <a:r>
              <a:rPr lang="en-US" sz="3200" b="1" i="1"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hai</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thành</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công</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về</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định</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hướng</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chiến</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lược</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và</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thiết</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kế</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chính</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smtClean="0">
                <a:latin typeface="Times New Roman" panose="02020603050405020304" pitchFamily="18" charset="0"/>
                <a:ea typeface="Calibri" panose="020F0502020204030204" pitchFamily="34" charset="0"/>
                <a:cs typeface="Times New Roman" panose="02020603050405020304" pitchFamily="18" charset="0"/>
              </a:rPr>
              <a:t>sách</a:t>
            </a:r>
            <a:r>
              <a:rPr lang="en-US" sz="3200" b="1" i="1"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smtClean="0">
                <a:latin typeface="Times New Roman" panose="02020603050405020304" pitchFamily="18" charset="0"/>
                <a:ea typeface="Calibri" panose="020F0502020204030204" pitchFamily="34" charset="0"/>
                <a:cs typeface="Times New Roman" panose="02020603050405020304" pitchFamily="18" charset="0"/>
              </a:rPr>
              <a:t>Lần</a:t>
            </a:r>
            <a:r>
              <a:rPr lang="en-US" sz="3200"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đầu</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tiên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một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hệ</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quan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điểm</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phát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triển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được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xây</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dựng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theo</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tư</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duy</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hệ</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thống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đa</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trụ</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cột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đa</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động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lực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gắn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chặt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kinh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tế</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với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văn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hóa</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xã</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hội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môi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trường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quốc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phòng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an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ninh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và</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đối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ngoại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endParaRPr lang="en-US" sz="3200" kern="1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200" b="1" i="1" kern="100" dirty="0" err="1" smtClean="0">
                <a:latin typeface="Times New Roman" panose="02020603050405020304" pitchFamily="18" charset="0"/>
                <a:ea typeface="Calibri" panose="020F0502020204030204" pitchFamily="34" charset="0"/>
                <a:cs typeface="Times New Roman" panose="02020603050405020304" pitchFamily="18" charset="0"/>
              </a:rPr>
              <a:t>Thứ</a:t>
            </a:r>
            <a:r>
              <a:rPr lang="en-US" sz="3200" b="1" i="1"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ba</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thành</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công</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về</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khơi</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dậy</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niềm</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tin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và</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khát</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vọng</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phát</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triển</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a:latin typeface="Times New Roman" panose="02020603050405020304" pitchFamily="18" charset="0"/>
                <a:ea typeface="Calibri" panose="020F0502020204030204" pitchFamily="34" charset="0"/>
                <a:cs typeface="Times New Roman" panose="02020603050405020304" pitchFamily="18" charset="0"/>
              </a:rPr>
              <a:t>dân</a:t>
            </a:r>
            <a:r>
              <a:rPr lang="en-US" sz="3200" b="1" i="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i="1" kern="100" dirty="0" err="1" smtClean="0">
                <a:latin typeface="Times New Roman" panose="02020603050405020304" pitchFamily="18" charset="0"/>
                <a:ea typeface="Calibri" panose="020F0502020204030204" pitchFamily="34" charset="0"/>
                <a:cs typeface="Times New Roman" panose="02020603050405020304" pitchFamily="18" charset="0"/>
              </a:rPr>
              <a:t>tộc</a:t>
            </a:r>
            <a:r>
              <a:rPr lang="en-US" sz="3200" b="1" i="1"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smtClean="0">
                <a:latin typeface="Times New Roman" panose="02020603050405020304" pitchFamily="18" charset="0"/>
                <a:ea typeface="Calibri" panose="020F0502020204030204" pitchFamily="34" charset="0"/>
                <a:cs typeface="Times New Roman" panose="02020603050405020304" pitchFamily="18" charset="0"/>
              </a:rPr>
              <a:t>Đại</a:t>
            </a:r>
            <a:r>
              <a:rPr lang="en-US" sz="3200"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hội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XIV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đã</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làm</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được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điều</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quan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smtClean="0">
                <a:latin typeface="Times New Roman" panose="02020603050405020304" pitchFamily="18" charset="0"/>
                <a:ea typeface="Calibri" panose="020F0502020204030204" pitchFamily="34" charset="0"/>
                <a:cs typeface="Times New Roman" panose="02020603050405020304" pitchFamily="18" charset="0"/>
              </a:rPr>
              <a:t>trọng</a:t>
            </a:r>
            <a:r>
              <a:rPr lang="en-US" sz="3200"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khơi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dậy</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mạnh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mẽ</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tinh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thần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tự</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tin,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tự</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lực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tự</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cường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ý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chí</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vươn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lên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của</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toàn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dân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tộc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smtClean="0">
                <a:latin typeface="Times New Roman" panose="02020603050405020304" pitchFamily="18" charset="0"/>
                <a:ea typeface="Calibri" panose="020F0502020204030204" pitchFamily="34" charset="0"/>
                <a:cs typeface="Times New Roman" panose="02020603050405020304" pitchFamily="18" charset="0"/>
              </a:rPr>
              <a:t>biến</a:t>
            </a:r>
            <a:r>
              <a:rPr lang="en-US" sz="3200"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mục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tiêu</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phát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triển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thành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mệnh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lệnh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hành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động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chung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endParaRPr lang="vi-VN" sz="32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1" name="Title 1"/>
          <p:cNvSpPr txBox="1">
            <a:spLocks/>
          </p:cNvSpPr>
          <p:nvPr/>
        </p:nvSpPr>
        <p:spPr>
          <a:xfrm>
            <a:off x="1872762" y="26467"/>
            <a:ext cx="10204697" cy="7735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ts val="3000"/>
              </a:lnSpc>
              <a:spcBef>
                <a:spcPts val="0"/>
              </a:spcBef>
              <a:spcAft>
                <a:spcPts val="1200"/>
              </a:spcAft>
              <a:defRPr/>
            </a:pPr>
            <a:r>
              <a:rPr lang="vi-VN" sz="2600" b="1" dirty="0">
                <a:solidFill>
                  <a:srgbClr val="FFFF00"/>
                </a:solidFill>
                <a:cs typeface="Times New Roman" pitchFamily="18" charset="0"/>
              </a:rPr>
              <a:t>I. VAI TRÒ, Ý NGHĨA VÀ THÀNH CÔNG CƠ BẢN CỦA ĐẠI HỘI XIV CỦA ĐẢNG</a:t>
            </a:r>
            <a:endParaRPr kumimoji="0" lang="en-US" altLang="en-US" sz="2600" b="1" i="0" u="none" strike="noStrike" kern="1200" cap="none" spc="0" normalizeH="0" baseline="0" noProof="0" dirty="0">
              <a:ln>
                <a:noFill/>
              </a:ln>
              <a:solidFill>
                <a:srgbClr val="FFFF00"/>
              </a:solidFill>
              <a:effectLst/>
              <a:uLnTx/>
              <a:uFillTx/>
              <a:latin typeface="Times New Roman" panose="02020603050405020304" pitchFamily="18" charset="0"/>
              <a:ea typeface="+mj-ea"/>
              <a:cs typeface="Times New Roman" panose="02020603050405020304" pitchFamily="18" charset="0"/>
            </a:endParaRP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520" y="-3321"/>
            <a:ext cx="1452880" cy="833120"/>
          </a:xfrm>
          <a:prstGeom prst="rect">
            <a:avLst/>
          </a:prstGeom>
        </p:spPr>
      </p:pic>
    </p:spTree>
    <p:extLst>
      <p:ext uri="{BB962C8B-B14F-4D97-AF65-F5344CB8AC3E}">
        <p14:creationId xmlns:p14="http://schemas.microsoft.com/office/powerpoint/2010/main" val="41527113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93DC1E-7026-483C-B3B7-00AEA3207736}" type="slidenum">
              <a:rPr kumimoji="0" lang="en-US" alt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Title 1"/>
          <p:cNvSpPr txBox="1">
            <a:spLocks/>
          </p:cNvSpPr>
          <p:nvPr/>
        </p:nvSpPr>
        <p:spPr>
          <a:xfrm>
            <a:off x="1872762" y="26467"/>
            <a:ext cx="10204697" cy="7735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ts val="3000"/>
              </a:lnSpc>
              <a:spcBef>
                <a:spcPts val="0"/>
              </a:spcBef>
              <a:spcAft>
                <a:spcPts val="1200"/>
              </a:spcAft>
              <a:defRPr/>
            </a:pPr>
            <a:r>
              <a:rPr lang="vi-VN" sz="2600" b="1" dirty="0">
                <a:solidFill>
                  <a:srgbClr val="FFFF00"/>
                </a:solidFill>
                <a:cs typeface="Times New Roman" pitchFamily="18" charset="0"/>
              </a:rPr>
              <a:t>II. CÁCH TIẾP CẬN MỚI VÀ NHỮNG ĐỔI MỚI TRONG XÂY DỰNG VĂN KIỆN ĐẠI HỘI XIV</a:t>
            </a:r>
            <a:endParaRPr kumimoji="0" lang="en-US" altLang="en-US" sz="2600" b="1" i="0" u="none" strike="noStrike" kern="1200" cap="none" spc="0" normalizeH="0" baseline="0" noProof="0" dirty="0">
              <a:ln>
                <a:noFill/>
              </a:ln>
              <a:solidFill>
                <a:srgbClr val="FFFF00"/>
              </a:solidFill>
              <a:effectLst/>
              <a:uLnTx/>
              <a:uFillTx/>
              <a:latin typeface="Times New Roman" panose="02020603050405020304" pitchFamily="18" charset="0"/>
              <a:ea typeface="+mj-ea"/>
              <a:cs typeface="Times New Roman" panose="02020603050405020304" pitchFamily="18" charset="0"/>
            </a:endParaRP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520" y="-3321"/>
            <a:ext cx="1452880" cy="833120"/>
          </a:xfrm>
          <a:prstGeom prst="rect">
            <a:avLst/>
          </a:prstGeom>
        </p:spPr>
      </p:pic>
      <p:sp>
        <p:nvSpPr>
          <p:cNvPr id="2" name="Rectangle 1"/>
          <p:cNvSpPr/>
          <p:nvPr/>
        </p:nvSpPr>
        <p:spPr>
          <a:xfrm>
            <a:off x="361172" y="952382"/>
            <a:ext cx="11634182" cy="5669501"/>
          </a:xfrm>
          <a:prstGeom prst="rect">
            <a:avLst/>
          </a:prstGeom>
        </p:spPr>
        <p:txBody>
          <a:bodyPr wrap="square">
            <a:spAutoFit/>
          </a:bodyPr>
          <a:lstStyle/>
          <a:p>
            <a:pPr algn="just">
              <a:lnSpc>
                <a:spcPct val="107000"/>
              </a:lnSpc>
              <a:spcAft>
                <a:spcPts val="800"/>
              </a:spcAft>
            </a:pPr>
            <a:r>
              <a:rPr lang="en-US" sz="3200" b="1" kern="100" dirty="0" smtClean="0">
                <a:latin typeface="Times New Roman" panose="02020603050405020304" pitchFamily="18" charset="0"/>
                <a:ea typeface="Calibri" panose="020F0502020204030204" pitchFamily="34" charset="0"/>
                <a:cs typeface="Times New Roman" panose="02020603050405020304" pitchFamily="18" charset="0"/>
              </a:rPr>
              <a:t>1. </a:t>
            </a:r>
            <a:r>
              <a:rPr lang="en-US" sz="3200" b="1" kern="100" dirty="0" err="1" smtClean="0">
                <a:latin typeface="Times New Roman" panose="02020603050405020304" pitchFamily="18" charset="0"/>
                <a:ea typeface="Calibri" panose="020F0502020204030204" pitchFamily="34" charset="0"/>
                <a:cs typeface="Times New Roman" panose="02020603050405020304" pitchFamily="18" charset="0"/>
              </a:rPr>
              <a:t>Đổi</a:t>
            </a:r>
            <a:r>
              <a:rPr lang="en-US" sz="3200" b="1"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mới</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cách</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tiếp</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cận</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từ</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tổng</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kết</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nhiệm</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kỳ</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sang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thiết</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kế</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chiến</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lược</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phát</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smtClean="0">
                <a:latin typeface="Times New Roman" panose="02020603050405020304" pitchFamily="18" charset="0"/>
                <a:ea typeface="Calibri" panose="020F0502020204030204" pitchFamily="34" charset="0"/>
                <a:cs typeface="Times New Roman" panose="02020603050405020304" pitchFamily="18" charset="0"/>
              </a:rPr>
              <a:t>triển</a:t>
            </a:r>
            <a:r>
              <a:rPr lang="en-US" sz="3200" b="1" kern="100" dirty="0" smtClean="0">
                <a:latin typeface="Times New Roman" panose="02020603050405020304" pitchFamily="18" charset="0"/>
                <a:ea typeface="Calibri" panose="020F0502020204030204" pitchFamily="34" charset="0"/>
                <a:cs typeface="Times New Roman" panose="02020603050405020304" pitchFamily="18" charset="0"/>
              </a:rPr>
              <a:t> </a:t>
            </a:r>
          </a:p>
          <a:p>
            <a:pPr algn="just">
              <a:lnSpc>
                <a:spcPct val="107000"/>
              </a:lnSpc>
              <a:spcAft>
                <a:spcPts val="800"/>
              </a:spcAft>
            </a:pPr>
            <a:r>
              <a:rPr lang="en-US" sz="3200" kern="100" dirty="0" err="1" smtClean="0">
                <a:latin typeface="Times New Roman" panose="02020603050405020304" pitchFamily="18" charset="0"/>
                <a:ea typeface="Calibri" panose="020F0502020204030204" pitchFamily="34" charset="0"/>
                <a:cs typeface="Times New Roman" panose="02020603050405020304" pitchFamily="18" charset="0"/>
              </a:rPr>
              <a:t>Với</a:t>
            </a:r>
            <a:r>
              <a:rPr lang="en-US" sz="3200"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tầm</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nhìn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5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năm</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hướng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tới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kế</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hoạch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đến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2030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và</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tầm</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nhìn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đến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smtClean="0">
                <a:latin typeface="Times New Roman" panose="02020603050405020304" pitchFamily="18" charset="0"/>
                <a:ea typeface="Calibri" panose="020F0502020204030204" pitchFamily="34" charset="0"/>
                <a:cs typeface="Times New Roman" panose="02020603050405020304" pitchFamily="18" charset="0"/>
              </a:rPr>
              <a:t>2045. </a:t>
            </a:r>
            <a:r>
              <a:rPr lang="en-US" sz="3200" kern="100" dirty="0" err="1" smtClean="0">
                <a:latin typeface="Times New Roman" panose="02020603050405020304" pitchFamily="18" charset="0"/>
                <a:ea typeface="Calibri" panose="020F0502020204030204" pitchFamily="34" charset="0"/>
                <a:cs typeface="Times New Roman" panose="02020603050405020304" pitchFamily="18" charset="0"/>
              </a:rPr>
              <a:t>Văn</a:t>
            </a:r>
            <a:r>
              <a:rPr lang="en-US" sz="3200"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smtClean="0">
                <a:latin typeface="Times New Roman" panose="02020603050405020304" pitchFamily="18" charset="0"/>
                <a:ea typeface="Calibri" panose="020F0502020204030204" pitchFamily="34" charset="0"/>
                <a:cs typeface="Times New Roman" panose="02020603050405020304" pitchFamily="18" charset="0"/>
              </a:rPr>
              <a:t>kiện</a:t>
            </a:r>
            <a:r>
              <a:rPr lang="en-US" sz="3200"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smtClean="0">
                <a:latin typeface="Times New Roman" panose="02020603050405020304" pitchFamily="18" charset="0"/>
                <a:ea typeface="Calibri" panose="020F0502020204030204" pitchFamily="34" charset="0"/>
                <a:cs typeface="Times New Roman" panose="02020603050405020304" pitchFamily="18" charset="0"/>
              </a:rPr>
              <a:t>không</a:t>
            </a:r>
            <a:r>
              <a:rPr lang="en-US" sz="3200"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chỉ</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đặt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mục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tiêu</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mà</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đồng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thời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xác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lập</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mô</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hình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phát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triển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động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smtClean="0">
                <a:latin typeface="Times New Roman" panose="02020603050405020304" pitchFamily="18" charset="0"/>
                <a:ea typeface="Calibri" panose="020F0502020204030204" pitchFamily="34" charset="0"/>
                <a:cs typeface="Times New Roman" panose="02020603050405020304" pitchFamily="18" charset="0"/>
              </a:rPr>
              <a:t>lực</a:t>
            </a:r>
            <a:r>
              <a:rPr lang="en-US" sz="3200"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smtClean="0">
                <a:latin typeface="Times New Roman" panose="02020603050405020304" pitchFamily="18" charset="0"/>
                <a:ea typeface="Calibri" panose="020F0502020204030204" pitchFamily="34" charset="0"/>
                <a:cs typeface="Times New Roman" panose="02020603050405020304" pitchFamily="18" charset="0"/>
              </a:rPr>
              <a:t>thể</a:t>
            </a:r>
            <a:r>
              <a:rPr lang="en-US" sz="3200"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smtClean="0">
                <a:latin typeface="Times New Roman" panose="02020603050405020304" pitchFamily="18" charset="0"/>
                <a:ea typeface="Calibri" panose="020F0502020204030204" pitchFamily="34" charset="0"/>
                <a:cs typeface="Times New Roman" panose="02020603050405020304" pitchFamily="18" charset="0"/>
              </a:rPr>
              <a:t>chế</a:t>
            </a:r>
            <a:r>
              <a:rPr lang="en-US" sz="3200"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phát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smtClean="0">
                <a:latin typeface="Times New Roman" panose="02020603050405020304" pitchFamily="18" charset="0"/>
                <a:ea typeface="Calibri" panose="020F0502020204030204" pitchFamily="34" charset="0"/>
                <a:cs typeface="Times New Roman" panose="02020603050405020304" pitchFamily="18" charset="0"/>
              </a:rPr>
              <a:t>triển</a:t>
            </a:r>
            <a:r>
              <a:rPr lang="en-US" sz="3200"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không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chỉ</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xác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định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nhiệm</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vụ</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mà</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gắn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chặt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với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chương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trình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hành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động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và</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tổ</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chức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thực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hiện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2.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Tư</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duy</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hệ</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thống</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toàn</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diện</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tích</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hợp</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các</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lĩnh</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vực</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trong</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một</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chỉnh</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thể</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thống</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nhất</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Một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bước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đột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phá</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có</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ý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nghĩa</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phương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pháp</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luận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sâu</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sắc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là</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tích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hợp</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ba</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báo</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cáo</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lớn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thành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một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Báo</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cáo</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chính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trị</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thống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nhất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781129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93DC1E-7026-483C-B3B7-00AEA3207736}" type="slidenum">
              <a:rPr kumimoji="0" lang="en-US" alt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Title 1"/>
          <p:cNvSpPr txBox="1">
            <a:spLocks/>
          </p:cNvSpPr>
          <p:nvPr/>
        </p:nvSpPr>
        <p:spPr>
          <a:xfrm>
            <a:off x="1872762" y="26467"/>
            <a:ext cx="10204697" cy="7735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ts val="3000"/>
              </a:lnSpc>
              <a:spcBef>
                <a:spcPts val="0"/>
              </a:spcBef>
              <a:spcAft>
                <a:spcPts val="1200"/>
              </a:spcAft>
              <a:defRPr/>
            </a:pPr>
            <a:r>
              <a:rPr lang="vi-VN" sz="2600" b="1" dirty="0">
                <a:solidFill>
                  <a:srgbClr val="FFFF00"/>
                </a:solidFill>
                <a:cs typeface="Times New Roman" pitchFamily="18" charset="0"/>
              </a:rPr>
              <a:t>II. CÁCH TIẾP CẬN MỚI VÀ NHỮNG ĐỔI MỚI TRONG XÂY DỰNG VĂN KIỆN ĐẠI HỘI XIV</a:t>
            </a:r>
            <a:endParaRPr kumimoji="0" lang="en-US" altLang="en-US" sz="2600" b="1" i="0" u="none" strike="noStrike" kern="1200" cap="none" spc="0" normalizeH="0" baseline="0" noProof="0" dirty="0">
              <a:ln>
                <a:noFill/>
              </a:ln>
              <a:solidFill>
                <a:srgbClr val="FFFF00"/>
              </a:solidFill>
              <a:effectLst/>
              <a:uLnTx/>
              <a:uFillTx/>
              <a:latin typeface="Times New Roman" panose="02020603050405020304" pitchFamily="18" charset="0"/>
              <a:ea typeface="+mj-ea"/>
              <a:cs typeface="Times New Roman" panose="02020603050405020304" pitchFamily="18" charset="0"/>
            </a:endParaRP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520" y="-3321"/>
            <a:ext cx="1452880" cy="833120"/>
          </a:xfrm>
          <a:prstGeom prst="rect">
            <a:avLst/>
          </a:prstGeom>
        </p:spPr>
      </p:pic>
      <p:sp>
        <p:nvSpPr>
          <p:cNvPr id="2" name="Rectangle 1"/>
          <p:cNvSpPr/>
          <p:nvPr/>
        </p:nvSpPr>
        <p:spPr>
          <a:xfrm>
            <a:off x="361172" y="952382"/>
            <a:ext cx="11634182" cy="3356560"/>
          </a:xfrm>
          <a:prstGeom prst="rect">
            <a:avLst/>
          </a:prstGeom>
        </p:spPr>
        <p:txBody>
          <a:bodyPr wrap="square">
            <a:spAutoFit/>
          </a:bodyPr>
          <a:lstStyle/>
          <a:p>
            <a:pPr algn="just">
              <a:lnSpc>
                <a:spcPct val="107000"/>
              </a:lnSpc>
              <a:spcAft>
                <a:spcPts val="800"/>
              </a:spcAft>
            </a:pPr>
            <a:r>
              <a:rPr lang="en-US" sz="3200" b="1" kern="100" dirty="0" smtClean="0">
                <a:latin typeface="Times New Roman" panose="02020603050405020304" pitchFamily="18" charset="0"/>
                <a:ea typeface="Calibri" panose="020F0502020204030204" pitchFamily="34" charset="0"/>
                <a:cs typeface="Times New Roman" panose="02020603050405020304" pitchFamily="18" charset="0"/>
              </a:rPr>
              <a:t>3</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Chuyển</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từ</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nghị</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quyết</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định</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hướng</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sang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nghị</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quyết</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hành</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smtClean="0">
                <a:latin typeface="Times New Roman" panose="02020603050405020304" pitchFamily="18" charset="0"/>
                <a:ea typeface="Calibri" panose="020F0502020204030204" pitchFamily="34" charset="0"/>
                <a:cs typeface="Times New Roman" panose="02020603050405020304" pitchFamily="18" charset="0"/>
              </a:rPr>
              <a:t>động</a:t>
            </a:r>
            <a:r>
              <a:rPr lang="en-US" sz="3200" b="1" kern="100" dirty="0" smtClean="0">
                <a:latin typeface="Times New Roman" panose="02020603050405020304" pitchFamily="18" charset="0"/>
                <a:ea typeface="Calibri" panose="020F0502020204030204" pitchFamily="34" charset="0"/>
                <a:cs typeface="Times New Roman" panose="02020603050405020304" pitchFamily="18" charset="0"/>
              </a:rPr>
              <a:t>”</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Đảng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ta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đã</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đề</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ra</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một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loạt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quyết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sách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chiến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lược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về</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những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lĩnh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vực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quan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trọng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có</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ý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nghĩa</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to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lớn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đối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với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đất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smtClean="0">
                <a:latin typeface="Times New Roman" panose="02020603050405020304" pitchFamily="18" charset="0"/>
                <a:ea typeface="Calibri" panose="020F0502020204030204" pitchFamily="34" charset="0"/>
                <a:cs typeface="Times New Roman" panose="02020603050405020304" pitchFamily="18" charset="0"/>
              </a:rPr>
              <a:t>nước</a:t>
            </a:r>
            <a:r>
              <a:rPr lang="en-US" sz="3200"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smtClean="0">
                <a:latin typeface="Times New Roman" panose="02020603050405020304" pitchFamily="18" charset="0"/>
                <a:ea typeface="Calibri" panose="020F0502020204030204" pitchFamily="34" charset="0"/>
                <a:cs typeface="Times New Roman" panose="02020603050405020304" pitchFamily="18" charset="0"/>
              </a:rPr>
              <a:t>Đó</a:t>
            </a:r>
            <a:r>
              <a:rPr lang="en-US" sz="3200"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là</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một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cách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tiếp</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cận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mới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smtClean="0">
                <a:latin typeface="Times New Roman" panose="02020603050405020304" pitchFamily="18" charset="0"/>
                <a:ea typeface="Calibri" panose="020F0502020204030204" pitchFamily="34" charset="0"/>
                <a:cs typeface="Times New Roman" panose="02020603050405020304" pitchFamily="18" charset="0"/>
              </a:rPr>
              <a:t>của</a:t>
            </a:r>
            <a:r>
              <a:rPr lang="en-US" sz="3200"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Đảng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với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tinh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thần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quyết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liệt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khẩn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trương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cụ</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thể</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hóa</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đường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lối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chủ</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trương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của</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Đảng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smtClean="0">
                <a:latin typeface="Times New Roman" panose="02020603050405020304" pitchFamily="18" charset="0"/>
                <a:ea typeface="Calibri" panose="020F0502020204030204" pitchFamily="34" charset="0"/>
                <a:cs typeface="Times New Roman" panose="02020603050405020304" pitchFamily="18" charset="0"/>
              </a:rPr>
              <a:t>với</a:t>
            </a:r>
            <a:r>
              <a:rPr lang="en-US" sz="3200"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quá</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trình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hoạch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định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đường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lối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a:t>
            </a:r>
            <a:endParaRPr lang="vi-VN" sz="32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011899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93DC1E-7026-483C-B3B7-00AEA3207736}" type="slidenum">
              <a:rPr kumimoji="0" lang="en-US" alt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Title 1"/>
          <p:cNvSpPr txBox="1">
            <a:spLocks/>
          </p:cNvSpPr>
          <p:nvPr/>
        </p:nvSpPr>
        <p:spPr>
          <a:xfrm>
            <a:off x="1872762" y="26467"/>
            <a:ext cx="10204697" cy="7735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ts val="3000"/>
              </a:lnSpc>
              <a:spcBef>
                <a:spcPts val="0"/>
              </a:spcBef>
              <a:spcAft>
                <a:spcPts val="1200"/>
              </a:spcAft>
              <a:defRPr/>
            </a:pPr>
            <a:r>
              <a:rPr lang="vi-VN" sz="2600" b="1" dirty="0">
                <a:solidFill>
                  <a:srgbClr val="FFFF00"/>
                </a:solidFill>
                <a:cs typeface="Times New Roman" pitchFamily="18" charset="0"/>
              </a:rPr>
              <a:t>III. NHỮNG VẤN ĐỀ CỐT LÕI TRONG VĂN KIỆN ĐẠI HỘI XIV</a:t>
            </a:r>
            <a:endParaRPr kumimoji="0" lang="en-US" altLang="en-US" sz="2600" b="1" i="0" u="none" strike="noStrike" kern="1200" cap="none" spc="0" normalizeH="0" baseline="0" noProof="0" dirty="0">
              <a:ln>
                <a:noFill/>
              </a:ln>
              <a:solidFill>
                <a:srgbClr val="FFFF00"/>
              </a:solidFill>
              <a:effectLst/>
              <a:uLnTx/>
              <a:uFillTx/>
              <a:latin typeface="Times New Roman" panose="02020603050405020304" pitchFamily="18" charset="0"/>
              <a:ea typeface="+mj-ea"/>
              <a:cs typeface="Times New Roman" panose="02020603050405020304" pitchFamily="18" charset="0"/>
            </a:endParaRP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520" y="-3321"/>
            <a:ext cx="1452880" cy="833120"/>
          </a:xfrm>
          <a:prstGeom prst="rect">
            <a:avLst/>
          </a:prstGeom>
        </p:spPr>
      </p:pic>
      <p:sp>
        <p:nvSpPr>
          <p:cNvPr id="2" name="Rectangle 1"/>
          <p:cNvSpPr/>
          <p:nvPr/>
        </p:nvSpPr>
        <p:spPr>
          <a:xfrm>
            <a:off x="223520" y="858903"/>
            <a:ext cx="11693178" cy="5683607"/>
          </a:xfrm>
          <a:prstGeom prst="rect">
            <a:avLst/>
          </a:prstGeom>
        </p:spPr>
        <p:txBody>
          <a:bodyPr wrap="square">
            <a:spAutoFit/>
          </a:bodyPr>
          <a:lstStyle/>
          <a:p>
            <a:pPr lvl="0" algn="just">
              <a:lnSpc>
                <a:spcPts val="3300"/>
              </a:lnSpc>
              <a:spcAft>
                <a:spcPts val="800"/>
              </a:spcAft>
            </a:pPr>
            <a:r>
              <a:rPr lang="vi-VN" sz="3200"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1.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Bổ sung và phát triển “lý luận về đường lối đổi mới”, bước trưởng thành mới về tư duy lý luận của </a:t>
            </a:r>
            <a:r>
              <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Đảng.</a:t>
            </a:r>
            <a:endPar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lvl="0" algn="just">
              <a:lnSpc>
                <a:spcPts val="3300"/>
              </a:lnSpc>
              <a:spcAft>
                <a:spcPts val="800"/>
              </a:spcAft>
            </a:pPr>
            <a:r>
              <a:rPr lang="vi-VN" sz="3200"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2.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Xác lập tư duy “tự chủ chiến lược” - định vị mới của Việt Nam trong một thế giới đầy biến động</a:t>
            </a:r>
            <a:r>
              <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a:t>
            </a:r>
            <a:endPar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lvl="0" algn="just">
              <a:lnSpc>
                <a:spcPts val="3300"/>
              </a:lnSpc>
              <a:spcAft>
                <a:spcPts val="800"/>
              </a:spcAft>
            </a:pPr>
            <a:r>
              <a:rPr lang="vi-VN" sz="3200"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3.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Hoàn thiện thể chế phát triển, khâu đột phá chiến lược mang tính quyết </a:t>
            </a:r>
            <a:r>
              <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định.</a:t>
            </a:r>
            <a:endPar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lvl="0" algn="just">
              <a:lnSpc>
                <a:spcPts val="3300"/>
              </a:lnSpc>
              <a:spcAft>
                <a:spcPts val="800"/>
              </a:spcAft>
            </a:pPr>
            <a:r>
              <a:rPr lang="vi-VN" sz="3200"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4.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Xác lập mô hình tăng trưởng mới dựa trên khoa học, công nghệ, đổi mới sáng tạo và chuyển đổi </a:t>
            </a:r>
            <a:r>
              <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số.</a:t>
            </a:r>
            <a:endPar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lvl="0" algn="just">
              <a:lnSpc>
                <a:spcPts val="3300"/>
              </a:lnSpc>
              <a:spcAft>
                <a:spcPts val="800"/>
              </a:spcAft>
            </a:pPr>
            <a:r>
              <a:rPr lang="vi-VN" sz="3200"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5.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Phát huy sức mạnh nội sinh của dân tộc: văn hóa, con người, giáo dục, đào tạo và kinh tế tư </a:t>
            </a:r>
            <a:r>
              <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nhân.</a:t>
            </a:r>
            <a:endPar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lvl="0" algn="just">
              <a:lnSpc>
                <a:spcPts val="3300"/>
              </a:lnSpc>
              <a:spcAft>
                <a:spcPts val="800"/>
              </a:spcAft>
            </a:pPr>
            <a:r>
              <a:rPr lang="vi-VN" sz="3200"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6.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Tăng cường quốc phòng, an ninh, phát triển đối ngoại tương xứng tầm vóc đất </a:t>
            </a:r>
            <a:r>
              <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nước.</a:t>
            </a:r>
            <a:endPar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250539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93DC1E-7026-483C-B3B7-00AEA3207736}" type="slidenum">
              <a:rPr kumimoji="0" lang="en-US" alt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Title 1"/>
          <p:cNvSpPr txBox="1">
            <a:spLocks/>
          </p:cNvSpPr>
          <p:nvPr/>
        </p:nvSpPr>
        <p:spPr>
          <a:xfrm>
            <a:off x="1872762" y="26467"/>
            <a:ext cx="10204697" cy="7735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ts val="3000"/>
              </a:lnSpc>
              <a:spcBef>
                <a:spcPts val="0"/>
              </a:spcBef>
              <a:spcAft>
                <a:spcPts val="1200"/>
              </a:spcAft>
              <a:defRPr/>
            </a:pPr>
            <a:r>
              <a:rPr lang="vi-VN" sz="2600" b="1" dirty="0">
                <a:solidFill>
                  <a:srgbClr val="FFFF00"/>
                </a:solidFill>
                <a:cs typeface="Times New Roman" pitchFamily="18" charset="0"/>
              </a:rPr>
              <a:t>IV. MỘT SỐ YÊU CẦU CĂN BẢN TRONG TRIỂN KHAI THỰC HIỆN NGHỊ QUYẾT ĐẠI HỘI XIV</a:t>
            </a:r>
            <a:endParaRPr kumimoji="0" lang="en-US" altLang="en-US" sz="2600" b="1" i="0" u="none" strike="noStrike" kern="1200" cap="none" spc="0" normalizeH="0" baseline="0" noProof="0" dirty="0">
              <a:ln>
                <a:noFill/>
              </a:ln>
              <a:solidFill>
                <a:srgbClr val="FFFF00"/>
              </a:solidFill>
              <a:effectLst/>
              <a:uLnTx/>
              <a:uFillTx/>
              <a:latin typeface="Times New Roman" panose="02020603050405020304" pitchFamily="18" charset="0"/>
              <a:ea typeface="+mj-ea"/>
              <a:cs typeface="Times New Roman" panose="02020603050405020304" pitchFamily="18" charset="0"/>
            </a:endParaRP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520" y="-3321"/>
            <a:ext cx="1452880" cy="833120"/>
          </a:xfrm>
          <a:prstGeom prst="rect">
            <a:avLst/>
          </a:prstGeom>
        </p:spPr>
      </p:pic>
      <p:sp>
        <p:nvSpPr>
          <p:cNvPr id="2" name="Rectangle 1"/>
          <p:cNvSpPr/>
          <p:nvPr/>
        </p:nvSpPr>
        <p:spPr>
          <a:xfrm>
            <a:off x="223520" y="916876"/>
            <a:ext cx="11752170" cy="5669501"/>
          </a:xfrm>
          <a:prstGeom prst="rect">
            <a:avLst/>
          </a:prstGeom>
        </p:spPr>
        <p:txBody>
          <a:bodyPr wrap="square">
            <a:spAutoFit/>
          </a:bodyPr>
          <a:lstStyle/>
          <a:p>
            <a:pPr algn="just">
              <a:lnSpc>
                <a:spcPct val="107000"/>
              </a:lnSpc>
              <a:spcAft>
                <a:spcPts val="800"/>
              </a:spcAft>
            </a:pP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1.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Thống</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nhất</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cao</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về</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nhận</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thức</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tạo</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đồng</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thuận</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xã</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hội</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khơi</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dậy</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khát</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vọng</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phát</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triển</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Trước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hết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phải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bắt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đầu</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từ</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nhận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thức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V</a:t>
            </a:r>
            <a:r>
              <a:rPr lang="en-US" sz="3200" kern="100" dirty="0" err="1" smtClean="0">
                <a:latin typeface="Times New Roman" panose="02020603050405020304" pitchFamily="18" charset="0"/>
                <a:ea typeface="Calibri" panose="020F0502020204030204" pitchFamily="34" charset="0"/>
                <a:cs typeface="Times New Roman" panose="02020603050405020304" pitchFamily="18" charset="0"/>
              </a:rPr>
              <a:t>iệc</a:t>
            </a:r>
            <a:r>
              <a:rPr lang="en-US" sz="3200"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học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tập</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quán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triệt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Nghị</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quyết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không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thể</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làm</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hình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thức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chiếu</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lệ</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mà</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phải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làm</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rõ</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smtClean="0">
                <a:latin typeface="Times New Roman" panose="02020603050405020304" pitchFamily="18" charset="0"/>
                <a:ea typeface="Calibri" panose="020F0502020204030204" pitchFamily="34" charset="0"/>
                <a:cs typeface="Times New Roman" panose="02020603050405020304" pitchFamily="18" charset="0"/>
              </a:rPr>
              <a:t>tinh</a:t>
            </a:r>
            <a:r>
              <a:rPr lang="en-US" sz="3200"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thần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cốt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lõi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smtClean="0">
                <a:latin typeface="Times New Roman" panose="02020603050405020304" pitchFamily="18" charset="0"/>
                <a:ea typeface="Calibri" panose="020F0502020204030204" pitchFamily="34" charset="0"/>
                <a:cs typeface="Times New Roman" panose="02020603050405020304" pitchFamily="18" charset="0"/>
              </a:rPr>
              <a:t>điểm</a:t>
            </a:r>
            <a:r>
              <a:rPr lang="en-US" sz="3200"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mới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smtClean="0">
                <a:latin typeface="Times New Roman" panose="02020603050405020304" pitchFamily="18" charset="0"/>
                <a:ea typeface="Calibri" panose="020F0502020204030204" pitchFamily="34" charset="0"/>
                <a:cs typeface="Times New Roman" panose="02020603050405020304" pitchFamily="18" charset="0"/>
              </a:rPr>
              <a:t>trách</a:t>
            </a:r>
            <a:r>
              <a:rPr lang="en-US" sz="3200"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nhiệm</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của</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từng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cấp</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từng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ngành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từng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cán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bộ</a:t>
            </a:r>
            <a:r>
              <a:rPr lang="en-US" sz="3200" kern="100" dirty="0" smtClean="0">
                <a:latin typeface="Times New Roman" panose="02020603050405020304" pitchFamily="18" charset="0"/>
                <a:ea typeface="Calibri" panose="020F0502020204030204" pitchFamily="34" charset="0"/>
                <a:cs typeface="Times New Roman" panose="02020603050405020304" pitchFamily="18" charset="0"/>
              </a:rPr>
              <a:t>.</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2.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Thể</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chế</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hóa</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nhanh</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đầy</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đủ</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và</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đồng</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bộ</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đây</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là</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khâu</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đột</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phá</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của</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tổ</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chức</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thực</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hiện</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Thể</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chế</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càng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minh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bạch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hành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lang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pháp</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lý</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càng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thông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thoáng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thủ</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tục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hành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chính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càng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đơn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giản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thuận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tiện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thì</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nguồn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lực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xã</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hội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càng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được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giải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phóng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động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lực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phát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triển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càng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phát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huy</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mạnh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mẽ</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996775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93DC1E-7026-483C-B3B7-00AEA3207736}" type="slidenum">
              <a:rPr kumimoji="0" lang="en-US" alt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Title 1"/>
          <p:cNvSpPr txBox="1">
            <a:spLocks/>
          </p:cNvSpPr>
          <p:nvPr/>
        </p:nvSpPr>
        <p:spPr>
          <a:xfrm>
            <a:off x="1872762" y="26467"/>
            <a:ext cx="10204697" cy="7735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ts val="3000"/>
              </a:lnSpc>
              <a:spcBef>
                <a:spcPts val="0"/>
              </a:spcBef>
              <a:spcAft>
                <a:spcPts val="1200"/>
              </a:spcAft>
              <a:defRPr/>
            </a:pPr>
            <a:r>
              <a:rPr lang="vi-VN" sz="2600" b="1" dirty="0">
                <a:solidFill>
                  <a:srgbClr val="FFFF00"/>
                </a:solidFill>
                <a:cs typeface="Times New Roman" pitchFamily="18" charset="0"/>
              </a:rPr>
              <a:t>IV. MỘT SỐ YÊU CẦU CĂN BẢN TRONG TRIỂN KHAI THỰC HIỆN NGHỊ QUYẾT ĐẠI HỘI XIV</a:t>
            </a:r>
            <a:endParaRPr kumimoji="0" lang="en-US" altLang="en-US" sz="2600" b="1" i="0" u="none" strike="noStrike" kern="1200" cap="none" spc="0" normalizeH="0" baseline="0" noProof="0" dirty="0">
              <a:ln>
                <a:noFill/>
              </a:ln>
              <a:solidFill>
                <a:srgbClr val="FFFF00"/>
              </a:solidFill>
              <a:effectLst/>
              <a:uLnTx/>
              <a:uFillTx/>
              <a:latin typeface="Times New Roman" panose="02020603050405020304" pitchFamily="18" charset="0"/>
              <a:ea typeface="+mj-ea"/>
              <a:cs typeface="Times New Roman" panose="02020603050405020304" pitchFamily="18" charset="0"/>
            </a:endParaRP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520" y="-3321"/>
            <a:ext cx="1452880" cy="833120"/>
          </a:xfrm>
          <a:prstGeom prst="rect">
            <a:avLst/>
          </a:prstGeom>
        </p:spPr>
      </p:pic>
      <p:sp>
        <p:nvSpPr>
          <p:cNvPr id="2" name="Rectangle 1"/>
          <p:cNvSpPr/>
          <p:nvPr/>
        </p:nvSpPr>
        <p:spPr>
          <a:xfrm>
            <a:off x="304800" y="196929"/>
            <a:ext cx="11582400" cy="6299032"/>
          </a:xfrm>
          <a:prstGeom prst="rect">
            <a:avLst/>
          </a:prstGeom>
        </p:spPr>
        <p:txBody>
          <a:bodyPr wrap="square">
            <a:spAutoFit/>
          </a:bodyPr>
          <a:lstStyle/>
          <a:p>
            <a:pPr algn="just">
              <a:lnSpc>
                <a:spcPct val="107000"/>
              </a:lnSpc>
              <a:spcAft>
                <a:spcPts val="800"/>
              </a:spcAft>
            </a:pP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200" b="1" kern="100" dirty="0" smtClean="0">
                <a:latin typeface="Times New Roman" panose="02020603050405020304" pitchFamily="18" charset="0"/>
                <a:ea typeface="Calibri" panose="020F0502020204030204" pitchFamily="34" charset="0"/>
                <a:cs typeface="Times New Roman" panose="02020603050405020304" pitchFamily="18" charset="0"/>
              </a:rPr>
              <a:t>3</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Đổi</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mới</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phương</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thức</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tổ</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chức</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thực</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hiện</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theo</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tư</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duy</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quản</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trị</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hiện</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đại</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Nghị</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quyết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không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thể</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triển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khai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chung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chung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mà</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phải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được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cụ</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thể</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hóa</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thành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chương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trình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đề</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án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dự</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án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sản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phẩm</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và</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hiệu</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quả</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cụ</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thể</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smtClean="0">
                <a:latin typeface="Times New Roman" panose="02020603050405020304" pitchFamily="18" charset="0"/>
                <a:ea typeface="Calibri" panose="020F0502020204030204" pitchFamily="34" charset="0"/>
                <a:cs typeface="Times New Roman" panose="02020603050405020304" pitchFamily="18" charset="0"/>
              </a:rPr>
              <a:t>Cần</a:t>
            </a:r>
            <a:r>
              <a:rPr lang="en-US" sz="3200"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áp</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dụng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mạnh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mẽ</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quản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trị</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theo</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dữ</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liệu</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chuyển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đổi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số</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trong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quản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lý</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đánh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giá</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hiệu</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quả</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bằng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chỉ</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số</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định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lượng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(KΡΙ).</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4.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Lấy</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khoa</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học</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công</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nghệ</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đổi</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mới</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sáng</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tạo</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và</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chuyển</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đổi</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số</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làm</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phương</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thức</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hành</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động</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chủ</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đạo</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K</a:t>
            </a:r>
            <a:r>
              <a:rPr lang="en-US" sz="3200" kern="100" dirty="0" err="1" smtClean="0">
                <a:latin typeface="Times New Roman" panose="02020603050405020304" pitchFamily="18" charset="0"/>
                <a:ea typeface="Calibri" panose="020F0502020204030204" pitchFamily="34" charset="0"/>
                <a:cs typeface="Times New Roman" panose="02020603050405020304" pitchFamily="18" charset="0"/>
              </a:rPr>
              <a:t>hi</a:t>
            </a:r>
            <a:r>
              <a:rPr lang="en-US" sz="3200"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quản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trị</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dựa</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trên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dữ</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liệu</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và</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công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nghệ</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chúng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ta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mới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Giảm</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chi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phí</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tăng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hiệu</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quả</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phòng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chống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tiêu</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cực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phục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vụ</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Nhân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dân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tốt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hơn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061288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93DC1E-7026-483C-B3B7-00AEA3207736}" type="slidenum">
              <a:rPr kumimoji="0" lang="en-US" alt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Title 1"/>
          <p:cNvSpPr txBox="1">
            <a:spLocks/>
          </p:cNvSpPr>
          <p:nvPr/>
        </p:nvSpPr>
        <p:spPr>
          <a:xfrm>
            <a:off x="1872762" y="26467"/>
            <a:ext cx="10204697" cy="7735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ts val="3000"/>
              </a:lnSpc>
              <a:spcBef>
                <a:spcPts val="0"/>
              </a:spcBef>
              <a:spcAft>
                <a:spcPts val="1200"/>
              </a:spcAft>
              <a:defRPr/>
            </a:pPr>
            <a:r>
              <a:rPr lang="vi-VN" sz="2600" b="1" dirty="0">
                <a:solidFill>
                  <a:srgbClr val="FFFF00"/>
                </a:solidFill>
                <a:cs typeface="Times New Roman" pitchFamily="18" charset="0"/>
              </a:rPr>
              <a:t>IV. MỘT SỐ YÊU CẦU CĂN BẢN TRONG TRIỂN KHAI THỰC HIỆN NGHỊ QUYẾT ĐẠI HỘI XIV</a:t>
            </a:r>
            <a:endParaRPr kumimoji="0" lang="en-US" altLang="en-US" sz="2600" b="1" i="0" u="none" strike="noStrike" kern="1200" cap="none" spc="0" normalizeH="0" baseline="0" noProof="0" dirty="0">
              <a:ln>
                <a:noFill/>
              </a:ln>
              <a:solidFill>
                <a:srgbClr val="FFFF00"/>
              </a:solidFill>
              <a:effectLst/>
              <a:uLnTx/>
              <a:uFillTx/>
              <a:latin typeface="Times New Roman" panose="02020603050405020304" pitchFamily="18" charset="0"/>
              <a:ea typeface="+mj-ea"/>
              <a:cs typeface="Times New Roman" panose="02020603050405020304" pitchFamily="18" charset="0"/>
            </a:endParaRP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520" y="-3321"/>
            <a:ext cx="1452880" cy="833120"/>
          </a:xfrm>
          <a:prstGeom prst="rect">
            <a:avLst/>
          </a:prstGeom>
        </p:spPr>
      </p:pic>
      <p:sp>
        <p:nvSpPr>
          <p:cNvPr id="2" name="Rectangle 1"/>
          <p:cNvSpPr/>
          <p:nvPr/>
        </p:nvSpPr>
        <p:spPr>
          <a:xfrm>
            <a:off x="304800" y="196929"/>
            <a:ext cx="11582400" cy="6299032"/>
          </a:xfrm>
          <a:prstGeom prst="rect">
            <a:avLst/>
          </a:prstGeom>
        </p:spPr>
        <p:txBody>
          <a:bodyPr wrap="square">
            <a:spAutoFit/>
          </a:bodyPr>
          <a:lstStyle/>
          <a:p>
            <a:pPr algn="just">
              <a:lnSpc>
                <a:spcPct val="107000"/>
              </a:lnSpc>
              <a:spcAft>
                <a:spcPts val="800"/>
              </a:spcAft>
            </a:pP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200" b="1" kern="100" dirty="0" smtClean="0">
                <a:latin typeface="Times New Roman" panose="02020603050405020304" pitchFamily="18" charset="0"/>
                <a:ea typeface="Calibri" panose="020F0502020204030204" pitchFamily="34" charset="0"/>
                <a:cs typeface="Times New Roman" panose="02020603050405020304" pitchFamily="18" charset="0"/>
              </a:rPr>
              <a:t>5</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Xây</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dựng</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đội</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ngũ</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cán</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bộ</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nhân</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tố</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quyết</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định</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của</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mọi</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quyết</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định</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Thực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tiễn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đã</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chứng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minh: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đường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lối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đúng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đến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đâu</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mà</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cán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bộ</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yếu</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kém</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thì</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cũng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không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thành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smtClean="0">
                <a:latin typeface="Times New Roman" panose="02020603050405020304" pitchFamily="18" charset="0"/>
                <a:ea typeface="Calibri" panose="020F0502020204030204" pitchFamily="34" charset="0"/>
                <a:cs typeface="Times New Roman" panose="02020603050405020304" pitchFamily="18" charset="0"/>
              </a:rPr>
              <a:t>công</a:t>
            </a:r>
            <a:r>
              <a:rPr lang="en-US" sz="3200" kern="100" dirty="0" smtClean="0">
                <a:latin typeface="Times New Roman" panose="02020603050405020304" pitchFamily="18" charset="0"/>
                <a:ea typeface="Calibri" panose="020F0502020204030204" pitchFamily="34" charset="0"/>
                <a:cs typeface="Times New Roman" panose="02020603050405020304" pitchFamily="18" charset="0"/>
              </a:rPr>
              <a: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smtClean="0">
                <a:latin typeface="Times New Roman" panose="02020603050405020304" pitchFamily="18" charset="0"/>
                <a:ea typeface="Calibri" panose="020F0502020204030204" pitchFamily="34" charset="0"/>
                <a:cs typeface="Times New Roman" panose="02020603050405020304" pitchFamily="18" charset="0"/>
              </a:rPr>
              <a:t>Cán</a:t>
            </a:r>
            <a:r>
              <a:rPr lang="en-US" sz="3200"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bộ</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thời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kỳ</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mới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phải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Có</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tầm</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nhìn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chiến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lược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có</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năng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lực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quản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trị</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hiện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đại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có</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bản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lĩnh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đổi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mới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dám</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nghĩ</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dám</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làm</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dám</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chịu</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trách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nhiệm</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vì</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lợi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ích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chung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6.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Tinh</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thần</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xuyên</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suốt</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hành</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động</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quyết</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liệt</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hiệu</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quả</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Triển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khai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Nghị</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quyết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Đại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hội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XIV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đòi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hỏi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một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tinh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thần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mới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nhanh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hơn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quyết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liệt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hơn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sáng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tạo</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hơn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hiệu</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quả</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hơn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Không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chấp</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nhận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trì</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trệ</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né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tránh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trách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nhiệm</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nói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nhiều</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làm</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ít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901680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A1067-9C6E-DC2E-761F-F0023A0686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71E6B7-BD7E-DE3B-7E8E-0D34F9A8FE13}"/>
              </a:ext>
            </a:extLst>
          </p:cNvPr>
          <p:cNvSpPr>
            <a:spLocks noGrp="1"/>
          </p:cNvSpPr>
          <p:nvPr>
            <p:ph type="ctrTitle"/>
          </p:nvPr>
        </p:nvSpPr>
        <p:spPr>
          <a:xfrm>
            <a:off x="2286000" y="609600"/>
            <a:ext cx="7772400" cy="1219200"/>
          </a:xfrm>
        </p:spPr>
        <p:txBody>
          <a:bodyPr/>
          <a:lstStyle/>
          <a:p>
            <a:pPr>
              <a:lnSpc>
                <a:spcPts val="3000"/>
              </a:lnSpc>
              <a:spcBef>
                <a:spcPts val="600"/>
              </a:spcBef>
            </a:pPr>
            <a:r>
              <a:rPr lang="en-US" sz="2400" dirty="0">
                <a:solidFill>
                  <a:srgbClr val="FF0000"/>
                </a:solidFill>
              </a:rPr>
              <a:t/>
            </a:r>
            <a:br>
              <a:rPr lang="en-US" sz="2400" dirty="0">
                <a:solidFill>
                  <a:srgbClr val="FF0000"/>
                </a:solidFill>
              </a:rPr>
            </a:br>
            <a:r>
              <a:rPr lang="en-US" sz="2800" dirty="0"/>
              <a:t/>
            </a:r>
            <a:br>
              <a:rPr lang="en-US" sz="2800" dirty="0"/>
            </a:br>
            <a:endParaRPr lang="en-US" sz="2800" dirty="0"/>
          </a:p>
        </p:txBody>
      </p:sp>
      <p:sp>
        <p:nvSpPr>
          <p:cNvPr id="3" name="Subtitle 2">
            <a:extLst>
              <a:ext uri="{FF2B5EF4-FFF2-40B4-BE49-F238E27FC236}">
                <a16:creationId xmlns:a16="http://schemas.microsoft.com/office/drawing/2014/main" id="{417E9D19-EDE6-24D5-1773-EFC3D8CCBAD0}"/>
              </a:ext>
            </a:extLst>
          </p:cNvPr>
          <p:cNvSpPr>
            <a:spLocks noGrp="1"/>
          </p:cNvSpPr>
          <p:nvPr>
            <p:ph type="subTitle" idx="1"/>
          </p:nvPr>
        </p:nvSpPr>
        <p:spPr/>
        <p:txBody>
          <a:bodyPr/>
          <a:lstStyle/>
          <a:p>
            <a:endParaRPr lang="en-US" dirty="0"/>
          </a:p>
        </p:txBody>
      </p:sp>
      <p:pic>
        <p:nvPicPr>
          <p:cNvPr id="5" name="Picture 4">
            <a:extLst>
              <a:ext uri="{FF2B5EF4-FFF2-40B4-BE49-F238E27FC236}">
                <a16:creationId xmlns:a16="http://schemas.microsoft.com/office/drawing/2014/main" id="{D05EB0E3-835B-2B7C-63A0-0A98D6F873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222409"/>
            <a:ext cx="12192000" cy="2635591"/>
          </a:xfrm>
          <a:prstGeom prst="rect">
            <a:avLst/>
          </a:prstGeom>
        </p:spPr>
      </p:pic>
      <p:sp>
        <p:nvSpPr>
          <p:cNvPr id="6" name="TextBox 5">
            <a:extLst>
              <a:ext uri="{FF2B5EF4-FFF2-40B4-BE49-F238E27FC236}">
                <a16:creationId xmlns:a16="http://schemas.microsoft.com/office/drawing/2014/main" id="{65437DA7-3D03-F5B9-89B1-DFA6BBFCF259}"/>
              </a:ext>
            </a:extLst>
          </p:cNvPr>
          <p:cNvSpPr txBox="1"/>
          <p:nvPr/>
        </p:nvSpPr>
        <p:spPr>
          <a:xfrm>
            <a:off x="259080" y="1969513"/>
            <a:ext cx="11673840" cy="1746632"/>
          </a:xfrm>
          <a:prstGeom prst="rect">
            <a:avLst/>
          </a:prstGeom>
          <a:noFill/>
        </p:spPr>
        <p:txBody>
          <a:bodyPr wrap="square" rtlCol="0">
            <a:spAutoFit/>
          </a:bodyPr>
          <a:lstStyle/>
          <a:p>
            <a:pPr marL="0" marR="0" lvl="0" indent="0" algn="ctr" defTabSz="914400" rtl="0" eaLnBrk="1" fontAlgn="auto" latinLnBrk="0" hangingPunct="1">
              <a:lnSpc>
                <a:spcPts val="3500"/>
              </a:lnSpc>
              <a:spcBef>
                <a:spcPts val="0"/>
              </a:spcBef>
              <a:spcAft>
                <a:spcPts val="1000"/>
              </a:spcAft>
              <a:buClrTx/>
              <a:buSzTx/>
              <a:buFontTx/>
              <a:buNone/>
              <a:tabLst/>
              <a:defRPr/>
            </a:pPr>
            <a:r>
              <a:rPr kumimoji="0" lang="en-US" sz="4400" b="1" i="0" u="none" strike="noStrike" kern="1200" cap="none" spc="0" normalizeH="0" baseline="0" noProof="0" dirty="0" smtClean="0">
                <a:ln>
                  <a:noFill/>
                </a:ln>
                <a:solidFill>
                  <a:srgbClr val="CC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CHUYÊN</a:t>
            </a:r>
            <a:r>
              <a:rPr kumimoji="0" lang="en-US" sz="4400" b="1" i="0" u="none" strike="noStrike" kern="1200" cap="none" spc="0" normalizeH="0" noProof="0" dirty="0" smtClean="0">
                <a:ln>
                  <a:noFill/>
                </a:ln>
                <a:solidFill>
                  <a:srgbClr val="CC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ĐỀ</a:t>
            </a:r>
            <a:endParaRPr kumimoji="0" lang="en-US" sz="4400" b="0" i="0" u="none" strike="noStrike" kern="1200" cap="none" spc="0" normalizeH="0" baseline="0" noProof="0" dirty="0">
              <a:ln>
                <a:noFill/>
              </a:ln>
              <a:solidFill>
                <a:srgbClr val="CC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lvl="0" algn="ctr">
              <a:lnSpc>
                <a:spcPts val="4200"/>
              </a:lnSpc>
              <a:spcAft>
                <a:spcPts val="1000"/>
              </a:spcAft>
              <a:defRPr/>
            </a:pPr>
            <a:r>
              <a:rPr kumimoji="0" lang="vi-VN" sz="3600" b="1" i="0" u="none" strike="noStrike" kern="1200" cap="none" spc="0" normalizeH="0" baseline="0" noProof="0" dirty="0">
                <a:ln>
                  <a:noFill/>
                </a:ln>
                <a:solidFill>
                  <a:srgbClr val="CC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lang="vi-VN" sz="3600" b="1" dirty="0">
                <a:solidFill>
                  <a:srgbClr val="CC0000"/>
                </a:solidFill>
                <a:ea typeface="Times New Roman" panose="02020603050405020304" pitchFamily="18" charset="0"/>
                <a:cs typeface="Times New Roman" panose="02020603050405020304" pitchFamily="18" charset="0"/>
              </a:rPr>
              <a:t>Chương trình hành động thực hiện Nghị quyết Đại hội đại biểu toàn quốc lần thứ XIV của </a:t>
            </a:r>
            <a:r>
              <a:rPr lang="vi-VN" sz="3600" b="1" dirty="0" smtClean="0">
                <a:solidFill>
                  <a:srgbClr val="CC0000"/>
                </a:solidFill>
                <a:ea typeface="Times New Roman" panose="02020603050405020304" pitchFamily="18" charset="0"/>
                <a:cs typeface="Times New Roman" panose="02020603050405020304" pitchFamily="18" charset="0"/>
              </a:rPr>
              <a:t>Đảng</a:t>
            </a:r>
            <a:endParaRPr kumimoji="0" lang="en-US" sz="2800" b="0" i="0" u="none" strike="noStrike" kern="1200" cap="none" spc="0" normalizeH="0" baseline="0" noProof="0" dirty="0">
              <a:ln>
                <a:noFill/>
              </a:ln>
              <a:solidFill>
                <a:srgbClr val="CC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7571E675-16FF-6813-190B-54FF1573E9C6}"/>
              </a:ext>
            </a:extLst>
          </p:cNvPr>
          <p:cNvSpPr txBox="1"/>
          <p:nvPr/>
        </p:nvSpPr>
        <p:spPr>
          <a:xfrm>
            <a:off x="2978046" y="5313879"/>
            <a:ext cx="623590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1" u="none" strike="noStrike" kern="1200" cap="none" spc="0" normalizeH="0" baseline="0" noProof="0" dirty="0">
              <a:ln>
                <a:noFill/>
              </a:ln>
              <a:solidFill>
                <a:srgbClr val="0070C0"/>
              </a:solidFill>
              <a:effectLst/>
              <a:uLnTx/>
              <a:uFillTx/>
              <a:latin typeface="Times New Roman" pitchFamily="18" charset="0"/>
              <a:ea typeface="+mn-ea"/>
              <a:cs typeface="Times New Roman" pitchFamily="18" charset="0"/>
            </a:endParaRPr>
          </a:p>
        </p:txBody>
      </p:sp>
    </p:spTree>
    <p:extLst>
      <p:ext uri="{BB962C8B-B14F-4D97-AF65-F5344CB8AC3E}">
        <p14:creationId xmlns:p14="http://schemas.microsoft.com/office/powerpoint/2010/main" val="3756307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93DC1E-7026-483C-B3B7-00AEA3207736}" type="slidenum">
              <a:rPr kumimoji="0" lang="en-US" alt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0" name="Rectangle 9"/>
          <p:cNvSpPr/>
          <p:nvPr/>
        </p:nvSpPr>
        <p:spPr>
          <a:xfrm>
            <a:off x="388377" y="1151617"/>
            <a:ext cx="11474238" cy="4155753"/>
          </a:xfrm>
          <a:prstGeom prst="rect">
            <a:avLst/>
          </a:prstGeom>
        </p:spPr>
        <p:txBody>
          <a:bodyPr wrap="square">
            <a:spAutoFit/>
          </a:bodyPr>
          <a:lstStyle/>
          <a:p>
            <a:pPr algn="just">
              <a:lnSpc>
                <a:spcPct val="107000"/>
              </a:lnSpc>
              <a:spcAft>
                <a:spcPts val="800"/>
              </a:spcAft>
            </a:pPr>
            <a:r>
              <a:rPr lang="en-US" sz="3200" b="1" kern="100" dirty="0" err="1" smtClean="0">
                <a:latin typeface="Times New Roman" panose="02020603050405020304" pitchFamily="18" charset="0"/>
                <a:ea typeface="Calibri" panose="020F0502020204030204" pitchFamily="34" charset="0"/>
                <a:cs typeface="Times New Roman" panose="02020603050405020304" pitchFamily="18" charset="0"/>
              </a:rPr>
              <a:t>Nội</a:t>
            </a:r>
            <a:r>
              <a:rPr lang="en-US" sz="3200" b="1"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dung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chủ</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yếu</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của</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Chương</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trình</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hành</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động</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thực</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hiện</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Nghị</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quyết</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Đại</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hội</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XIV,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gồm</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3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phần</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a:t>
            </a:r>
            <a:endParaRPr lang="vi-VN" sz="3200" b="1" kern="1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200" kern="100" dirty="0" smtClean="0">
                <a:latin typeface="Times New Roman" panose="02020603050405020304" pitchFamily="18" charset="0"/>
                <a:ea typeface="Calibri" panose="020F0502020204030204" pitchFamily="34" charset="0"/>
                <a:cs typeface="Times New Roman" panose="02020603050405020304" pitchFamily="18" charset="0"/>
              </a:rPr>
              <a: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1) Ý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nghĩa</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của</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Chương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trình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hành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smtClean="0">
                <a:latin typeface="Times New Roman" panose="02020603050405020304" pitchFamily="18" charset="0"/>
                <a:ea typeface="Calibri" panose="020F0502020204030204" pitchFamily="34" charset="0"/>
                <a:cs typeface="Times New Roman" panose="02020603050405020304" pitchFamily="18" charset="0"/>
              </a:rPr>
              <a:t>động</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200" kern="100" dirty="0">
                <a:latin typeface="Times New Roman" panose="02020603050405020304" pitchFamily="18" charset="0"/>
                <a:ea typeface="Calibri" panose="020F0502020204030204" pitchFamily="34" charset="0"/>
                <a:cs typeface="Times New Roman" panose="02020603050405020304" pitchFamily="18" charset="0"/>
              </a:rPr>
              <a:t>(2)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Những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nội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dung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cốt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lõi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của</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Chương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trình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hành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smtClean="0">
                <a:latin typeface="Times New Roman" panose="02020603050405020304" pitchFamily="18" charset="0"/>
                <a:ea typeface="Calibri" panose="020F0502020204030204" pitchFamily="34" charset="0"/>
                <a:cs typeface="Times New Roman" panose="02020603050405020304" pitchFamily="18" charset="0"/>
              </a:rPr>
              <a:t>động</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200" kern="100" dirty="0">
                <a:latin typeface="Times New Roman" panose="02020603050405020304" pitchFamily="18" charset="0"/>
                <a:ea typeface="Calibri" panose="020F0502020204030204" pitchFamily="34" charset="0"/>
                <a:cs typeface="Times New Roman" panose="02020603050405020304" pitchFamily="18" charset="0"/>
              </a:rPr>
              <a:t>(3)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Làm</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thế</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nào</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để</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hiện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thực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hóa</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Chương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trình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hành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động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thành</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sản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phẩm</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kết</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quả</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cụ</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thể</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lượng</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hoá</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được</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a:t>
            </a:r>
            <a:endParaRPr lang="vi-VN" sz="3200" kern="100" dirty="0">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7000"/>
              </a:lnSpc>
              <a:spcBef>
                <a:spcPts val="0"/>
              </a:spcBef>
              <a:spcAft>
                <a:spcPts val="800"/>
              </a:spcAft>
              <a:buClrTx/>
              <a:buSzTx/>
              <a:buFontTx/>
              <a:buNone/>
              <a:tabLst/>
              <a:defRPr/>
            </a:pPr>
            <a:endParaRPr kumimoji="0" lang="vi-VN" sz="32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sp>
        <p:nvSpPr>
          <p:cNvPr id="11" name="Title 1"/>
          <p:cNvSpPr txBox="1">
            <a:spLocks/>
          </p:cNvSpPr>
          <p:nvPr/>
        </p:nvSpPr>
        <p:spPr>
          <a:xfrm>
            <a:off x="1872762" y="26467"/>
            <a:ext cx="10204697" cy="7735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ts val="3000"/>
              </a:lnSpc>
              <a:spcBef>
                <a:spcPts val="0"/>
              </a:spcBef>
              <a:spcAft>
                <a:spcPts val="1200"/>
              </a:spcAft>
              <a:buClrTx/>
              <a:buSzTx/>
              <a:buFontTx/>
              <a:buNone/>
              <a:tabLst/>
              <a:defRPr/>
            </a:pPr>
            <a:endParaRPr kumimoji="0" lang="en-US" altLang="en-US" sz="2600" b="1" i="0" u="none" strike="noStrike" kern="1200" cap="none" spc="0" normalizeH="0" baseline="0" noProof="0" dirty="0">
              <a:ln>
                <a:noFill/>
              </a:ln>
              <a:solidFill>
                <a:srgbClr val="FFFF00"/>
              </a:solidFill>
              <a:effectLst/>
              <a:uLnTx/>
              <a:uFillTx/>
              <a:latin typeface="Times New Roman" panose="02020603050405020304" pitchFamily="18" charset="0"/>
              <a:ea typeface="+mj-ea"/>
              <a:cs typeface="Times New Roman" panose="02020603050405020304" pitchFamily="18" charset="0"/>
            </a:endParaRP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520" y="-3321"/>
            <a:ext cx="1452880" cy="833120"/>
          </a:xfrm>
          <a:prstGeom prst="rect">
            <a:avLst/>
          </a:prstGeom>
        </p:spPr>
      </p:pic>
    </p:spTree>
    <p:extLst>
      <p:ext uri="{BB962C8B-B14F-4D97-AF65-F5344CB8AC3E}">
        <p14:creationId xmlns:p14="http://schemas.microsoft.com/office/powerpoint/2010/main" val="14720767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93DC1E-7026-483C-B3B7-00AEA3207736}" type="slidenum">
              <a:rPr kumimoji="0" lang="en-US" alt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0" name="Rectangle 9"/>
          <p:cNvSpPr/>
          <p:nvPr/>
        </p:nvSpPr>
        <p:spPr>
          <a:xfrm>
            <a:off x="358881" y="935307"/>
            <a:ext cx="11474238" cy="6196440"/>
          </a:xfrm>
          <a:prstGeom prst="rect">
            <a:avLst/>
          </a:prstGeom>
        </p:spPr>
        <p:txBody>
          <a:bodyPr wrap="square">
            <a:spAutoFit/>
          </a:bodyPr>
          <a:lstStyle/>
          <a:p>
            <a:pPr lvl="0" algn="just">
              <a:lnSpc>
                <a:spcPct val="107000"/>
              </a:lnSpc>
              <a:spcAft>
                <a:spcPts val="800"/>
              </a:spcAft>
            </a:pPr>
            <a:r>
              <a:rPr lang="vi-VN" sz="3200" b="1"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1</a:t>
            </a:r>
            <a:r>
              <a:rPr lang="vi-VN" sz="3200"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Chương trình hành động đã lượng hóa, cụ thể hoá và thể hiện sinh động, rõ ràng Nghị quyết Đại hội XIV của Đảng bằng những nhiệm vụ, đề án, dự án cụ thể; gồm 12 nhóm nhiệm vụ chủ yếu, 06 nhiệm vụ trọng tâm và 03 đột phá chiến </a:t>
            </a:r>
            <a:r>
              <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lược.</a:t>
            </a:r>
            <a:endPar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lvl="0" algn="just">
              <a:lnSpc>
                <a:spcPct val="107000"/>
              </a:lnSpc>
              <a:spcAft>
                <a:spcPts val="800"/>
              </a:spcAft>
            </a:pPr>
            <a:r>
              <a:rPr lang="vi-VN" sz="3200"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2.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Chương trình hành động thể hiện sự đổi mới trong tư duy, cách nghĩ, cách làm; lấy Nhân dân làm trung tâm, chủ thể, mọi hoạt động đều hướng đến Nhân </a:t>
            </a:r>
            <a:r>
              <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dân.</a:t>
            </a:r>
            <a:endPar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lvl="0" algn="just">
              <a:lnSpc>
                <a:spcPct val="107000"/>
              </a:lnSpc>
              <a:spcAft>
                <a:spcPts val="800"/>
              </a:spcAft>
            </a:pPr>
            <a:r>
              <a:rPr lang="vi-VN" sz="3200"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3.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Chương trình hành động nhấn mạnh sự đột phá trong tổ chức thực hiện gắn với phân cấp, phân quyền, phân công, phân bổ nguồn lực và hệ thống đo lường, đánh giá kết quả. </a:t>
            </a:r>
          </a:p>
          <a:p>
            <a:pPr marL="0" marR="0" lvl="0" indent="0" algn="just" defTabSz="914400" rtl="0" eaLnBrk="1" fontAlgn="auto" latinLnBrk="0" hangingPunct="1">
              <a:lnSpc>
                <a:spcPct val="107000"/>
              </a:lnSpc>
              <a:spcBef>
                <a:spcPts val="0"/>
              </a:spcBef>
              <a:spcAft>
                <a:spcPts val="800"/>
              </a:spcAft>
              <a:buClrTx/>
              <a:buSzTx/>
              <a:buFontTx/>
              <a:buNone/>
              <a:tabLst/>
              <a:defRPr/>
            </a:pPr>
            <a:endParaRPr kumimoji="0" lang="vi-VN" sz="32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sp>
        <p:nvSpPr>
          <p:cNvPr id="11" name="Title 1"/>
          <p:cNvSpPr txBox="1">
            <a:spLocks/>
          </p:cNvSpPr>
          <p:nvPr/>
        </p:nvSpPr>
        <p:spPr>
          <a:xfrm>
            <a:off x="1872762" y="26467"/>
            <a:ext cx="10204697" cy="7735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ts val="3000"/>
              </a:lnSpc>
              <a:spcBef>
                <a:spcPts val="0"/>
              </a:spcBef>
              <a:spcAft>
                <a:spcPts val="1200"/>
              </a:spcAft>
              <a:defRPr/>
            </a:pPr>
            <a:r>
              <a:rPr lang="vi-VN" sz="2600" b="1" dirty="0">
                <a:solidFill>
                  <a:srgbClr val="FFFF00"/>
                </a:solidFill>
                <a:cs typeface="Times New Roman" pitchFamily="18" charset="0"/>
              </a:rPr>
              <a:t>I. Ý NGHĨA CỦA CHƯƠNG TRÌNH HÀNH ĐỘNG</a:t>
            </a: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520" y="-3321"/>
            <a:ext cx="1452880" cy="833120"/>
          </a:xfrm>
          <a:prstGeom prst="rect">
            <a:avLst/>
          </a:prstGeom>
        </p:spPr>
      </p:pic>
    </p:spTree>
    <p:extLst>
      <p:ext uri="{BB962C8B-B14F-4D97-AF65-F5344CB8AC3E}">
        <p14:creationId xmlns:p14="http://schemas.microsoft.com/office/powerpoint/2010/main" val="19312418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93DC1E-7026-483C-B3B7-00AEA3207736}" type="slidenum">
              <a:rPr kumimoji="0" lang="en-US" alt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alt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0" name="Rectangle 9"/>
          <p:cNvSpPr/>
          <p:nvPr/>
        </p:nvSpPr>
        <p:spPr>
          <a:xfrm>
            <a:off x="358881" y="829799"/>
            <a:ext cx="11474238" cy="5772093"/>
          </a:xfrm>
          <a:prstGeom prst="rect">
            <a:avLst/>
          </a:prstGeom>
        </p:spPr>
        <p:txBody>
          <a:bodyPr wrap="square">
            <a:spAutoFit/>
          </a:bodyPr>
          <a:lstStyle/>
          <a:p>
            <a:pPr lvl="0" algn="just">
              <a:lnSpc>
                <a:spcPct val="107000"/>
              </a:lnSpc>
              <a:spcAft>
                <a:spcPts val="800"/>
              </a:spcAft>
            </a:pPr>
            <a:r>
              <a:rPr lang="vi-VN" sz="3200" b="1"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1</a:t>
            </a:r>
            <a:r>
              <a:rPr lang="vi-VN" sz="3200"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Tiếp tục xây dựng, hoàn thiện đồng bộ thể chế phát triển nhanh và bền vững đất nước. </a:t>
            </a:r>
          </a:p>
          <a:p>
            <a:pPr lvl="0" algn="just">
              <a:lnSpc>
                <a:spcPct val="107000"/>
              </a:lnSpc>
              <a:spcAft>
                <a:spcPts val="800"/>
              </a:spcAft>
            </a:pPr>
            <a:r>
              <a:rPr lang="vi-VN" sz="3200" b="1"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2. </a:t>
            </a:r>
            <a:r>
              <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Xác lập mô hình tăng trưởng mới, cơ cấu lại nền kinh tế, đẩy mạnh công nghiệp hoá, hiện đại hoá. </a:t>
            </a:r>
          </a:p>
          <a:p>
            <a:pPr lvl="0" algn="just">
              <a:lnSpc>
                <a:spcPct val="107000"/>
              </a:lnSpc>
              <a:spcAft>
                <a:spcPts val="800"/>
              </a:spcAft>
            </a:pPr>
            <a:r>
              <a:rPr lang="vi-VN" sz="3200" b="1"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3. </a:t>
            </a:r>
            <a:r>
              <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Phát triển mạnh mẽ, toàn diện văn hoá, con người Việt Nam.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P</a:t>
            </a:r>
            <a:r>
              <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hát triển nền văn hoá Việt Nam tiên tiến, đậm đà bản sắc dân tộc. </a:t>
            </a:r>
          </a:p>
          <a:p>
            <a:pPr lvl="0" algn="just">
              <a:lnSpc>
                <a:spcPct val="107000"/>
              </a:lnSpc>
              <a:spcAft>
                <a:spcPts val="800"/>
              </a:spcAft>
            </a:pPr>
            <a:r>
              <a:rPr lang="vi-VN" sz="3200" b="1"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4</a:t>
            </a:r>
            <a:r>
              <a:rPr lang="vi-VN" sz="3200"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Xây dựng nền giáo dục quốc dân hiện đại, ngang tầm khu vực và thế giới. </a:t>
            </a:r>
            <a:endPar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lvl="0" algn="just">
              <a:lnSpc>
                <a:spcPct val="107000"/>
              </a:lnSpc>
              <a:spcAft>
                <a:spcPts val="800"/>
              </a:spcAft>
            </a:pPr>
            <a:r>
              <a:rPr lang="vi-VN" sz="3200" b="1"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5</a:t>
            </a:r>
            <a:r>
              <a:rPr lang="vi-VN" sz="3200"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Đột phá phát triển khoa học công nghệ, đổi mới sáng tạo và chuyển </a:t>
            </a:r>
            <a:r>
              <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đổi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số, chuyển đổi </a:t>
            </a:r>
            <a:r>
              <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xanh.</a:t>
            </a:r>
            <a:endPar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11" name="Title 1"/>
          <p:cNvSpPr txBox="1">
            <a:spLocks/>
          </p:cNvSpPr>
          <p:nvPr/>
        </p:nvSpPr>
        <p:spPr>
          <a:xfrm>
            <a:off x="1872762" y="26467"/>
            <a:ext cx="10204697" cy="7735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ts val="3000"/>
              </a:lnSpc>
              <a:spcBef>
                <a:spcPts val="0"/>
              </a:spcBef>
              <a:spcAft>
                <a:spcPts val="1200"/>
              </a:spcAft>
              <a:defRPr/>
            </a:pPr>
            <a:r>
              <a:rPr lang="vi-VN" sz="2600" b="1" dirty="0">
                <a:solidFill>
                  <a:srgbClr val="FFFF00"/>
                </a:solidFill>
                <a:cs typeface="Times New Roman" pitchFamily="18" charset="0"/>
              </a:rPr>
              <a:t>II. 12 NỘI DUNG CỐT LÕI CỦA CHƯƠNG TRÌNH HÀNH ĐỘNG</a:t>
            </a: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520" y="-3321"/>
            <a:ext cx="1452880" cy="833120"/>
          </a:xfrm>
          <a:prstGeom prst="rect">
            <a:avLst/>
          </a:prstGeom>
        </p:spPr>
      </p:pic>
    </p:spTree>
    <p:extLst>
      <p:ext uri="{BB962C8B-B14F-4D97-AF65-F5344CB8AC3E}">
        <p14:creationId xmlns:p14="http://schemas.microsoft.com/office/powerpoint/2010/main" val="15864168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93DC1E-7026-483C-B3B7-00AEA3207736}" type="slidenum">
              <a:rPr kumimoji="0" lang="en-US" alt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0" name="Rectangle 9"/>
          <p:cNvSpPr/>
          <p:nvPr/>
        </p:nvSpPr>
        <p:spPr>
          <a:xfrm>
            <a:off x="339217" y="984468"/>
            <a:ext cx="11474238" cy="4513030"/>
          </a:xfrm>
          <a:prstGeom prst="rect">
            <a:avLst/>
          </a:prstGeom>
        </p:spPr>
        <p:txBody>
          <a:bodyPr wrap="square">
            <a:spAutoFit/>
          </a:bodyPr>
          <a:lstStyle/>
          <a:p>
            <a:pPr lvl="0" algn="just">
              <a:lnSpc>
                <a:spcPct val="107000"/>
              </a:lnSpc>
              <a:spcAft>
                <a:spcPts val="800"/>
              </a:spcAft>
            </a:pPr>
            <a:r>
              <a:rPr lang="vi-VN" sz="3200" b="1"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6</a:t>
            </a:r>
            <a:r>
              <a:rPr lang="vi-VN" sz="3200"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Quản lý phát triển xã hội bền </a:t>
            </a:r>
            <a:r>
              <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vững.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Tập trung nâng cao chất lượng chăm sóc sức khoẻ Nhân dân trên cơ sở dữ liệu số theo thời gian thực, xây dựng </a:t>
            </a:r>
            <a:r>
              <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sổ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sức khỏe điện tử. Thực hiện hiệu quả các Chương trình mục tiêu quốc gia về y tế, giáo dục đào tạo, văn </a:t>
            </a:r>
            <a:r>
              <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hoá...</a:t>
            </a:r>
            <a:endPar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lvl="0" algn="just">
              <a:lnSpc>
                <a:spcPct val="107000"/>
              </a:lnSpc>
              <a:spcAft>
                <a:spcPts val="800"/>
              </a:spcAft>
            </a:pPr>
            <a:r>
              <a:rPr lang="vi-VN" sz="3200"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7.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Quản lý và sử dụng hiệu quả tài nguyên, bảo vệ môi trường, thích ứng biến đổi khí </a:t>
            </a:r>
            <a:r>
              <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hậu.</a:t>
            </a:r>
          </a:p>
          <a:p>
            <a:pPr lvl="0" algn="just">
              <a:lnSpc>
                <a:spcPct val="107000"/>
              </a:lnSpc>
              <a:spcAft>
                <a:spcPts val="800"/>
              </a:spcAft>
            </a:pPr>
            <a:r>
              <a:rPr lang="vi-VN" sz="3200" b="1"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8</a:t>
            </a:r>
            <a:r>
              <a:rPr lang="vi-VN" sz="3200"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Tăng cường quốc phòng, an ninh; xây dựng Quân đội nhân dân, Công an nhân dân cách mạng, chính quy, tinh nhuệ, hiện đại. </a:t>
            </a:r>
          </a:p>
        </p:txBody>
      </p:sp>
      <p:sp>
        <p:nvSpPr>
          <p:cNvPr id="11" name="Title 1"/>
          <p:cNvSpPr txBox="1">
            <a:spLocks/>
          </p:cNvSpPr>
          <p:nvPr/>
        </p:nvSpPr>
        <p:spPr>
          <a:xfrm>
            <a:off x="1872762" y="26467"/>
            <a:ext cx="10204697" cy="7735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ts val="3000"/>
              </a:lnSpc>
              <a:spcBef>
                <a:spcPts val="0"/>
              </a:spcBef>
              <a:spcAft>
                <a:spcPts val="1200"/>
              </a:spcAft>
              <a:defRPr/>
            </a:pPr>
            <a:r>
              <a:rPr lang="vi-VN" sz="2600" b="1" dirty="0">
                <a:solidFill>
                  <a:srgbClr val="FFFF00"/>
                </a:solidFill>
                <a:cs typeface="Times New Roman" pitchFamily="18" charset="0"/>
              </a:rPr>
              <a:t>II. 12 NỘI DUNG CỐT LÕI CỦA CHƯƠNG TRÌNH HÀNH ĐỘNG</a:t>
            </a: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520" y="-3321"/>
            <a:ext cx="1452880" cy="833120"/>
          </a:xfrm>
          <a:prstGeom prst="rect">
            <a:avLst/>
          </a:prstGeom>
        </p:spPr>
      </p:pic>
    </p:spTree>
    <p:extLst>
      <p:ext uri="{BB962C8B-B14F-4D97-AF65-F5344CB8AC3E}">
        <p14:creationId xmlns:p14="http://schemas.microsoft.com/office/powerpoint/2010/main" val="7911837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93DC1E-7026-483C-B3B7-00AEA3207736}" type="slidenum">
              <a:rPr kumimoji="0" lang="en-US" alt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alt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0" name="Rectangle 9"/>
          <p:cNvSpPr/>
          <p:nvPr/>
        </p:nvSpPr>
        <p:spPr>
          <a:xfrm>
            <a:off x="358881" y="935307"/>
            <a:ext cx="11636474" cy="5478423"/>
          </a:xfrm>
          <a:prstGeom prst="rect">
            <a:avLst/>
          </a:prstGeom>
        </p:spPr>
        <p:txBody>
          <a:bodyPr wrap="square">
            <a:spAutoFit/>
          </a:bodyPr>
          <a:lstStyle/>
          <a:p>
            <a:pPr lvl="0" algn="just">
              <a:lnSpc>
                <a:spcPts val="3600"/>
              </a:lnSpc>
              <a:spcAft>
                <a:spcPts val="800"/>
              </a:spcAft>
            </a:pPr>
            <a:r>
              <a:rPr lang="vi-VN" sz="3200" b="1"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9</a:t>
            </a:r>
            <a:r>
              <a:rPr lang="vi-VN" sz="3200"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Đẩy mạnh triển khai đồng bộ, sáng tạo hoạt động đối ngoại và hội nhập quốc tế sâu rộng, toàn diện, hiệu quả. </a:t>
            </a:r>
            <a:endPar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lvl="0" algn="just">
              <a:lnSpc>
                <a:spcPts val="3600"/>
              </a:lnSpc>
              <a:spcAft>
                <a:spcPts val="800"/>
              </a:spcAft>
            </a:pPr>
            <a:r>
              <a:rPr lang="vi-VN" sz="3200" b="1"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10</a:t>
            </a:r>
            <a:r>
              <a:rPr lang="vi-VN" sz="3200"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Phát huy mạnh mẽ vai trò chủ thể của Nhân dân, dân chủ xã hội chủ nghĩa và sức mạnh đại đoàn kết toàn dân tộc. </a:t>
            </a:r>
            <a:endPar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lvl="0" algn="just">
              <a:lnSpc>
                <a:spcPts val="3600"/>
              </a:lnSpc>
              <a:spcAft>
                <a:spcPts val="800"/>
              </a:spcAft>
            </a:pPr>
            <a:r>
              <a:rPr lang="vi-VN" sz="3200" b="1"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11</a:t>
            </a:r>
            <a:r>
              <a:rPr lang="vi-VN" sz="3200"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Tiếp tục </a:t>
            </a:r>
            <a:r>
              <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xây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dựng và hoàn thiện Nhà nước pháp quyền </a:t>
            </a:r>
            <a:r>
              <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của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Nhân dân, do Nhân dân, vì Nhân dân, do Đảng Cộng sản Việt Nam lãnh đạo. </a:t>
            </a:r>
            <a:r>
              <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Hoàn thiện các đề án vị trí việc làm gắn với cơ cấu lại và nâng cao chất lượng đội ngũ cán bộ, công chức, viên chức. </a:t>
            </a:r>
          </a:p>
          <a:p>
            <a:pPr lvl="0" algn="just">
              <a:lnSpc>
                <a:spcPts val="3600"/>
              </a:lnSpc>
              <a:spcAft>
                <a:spcPts val="800"/>
              </a:spcAft>
            </a:pPr>
            <a:r>
              <a:rPr lang="vi-VN" sz="3200" b="1"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12. </a:t>
            </a:r>
            <a:r>
              <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Tăng cường xây dựng Đảng về chính trị, tư tưởng, đạo đức, tổ chức, cán bộ; nâng cao hiệu quả công tác dân vận; củng cố, xây dựng tổ chức cơ sở đảng và nâng cao chất lượng đội ngũ đảng viên.</a:t>
            </a:r>
            <a:endPar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11" name="Title 1"/>
          <p:cNvSpPr txBox="1">
            <a:spLocks/>
          </p:cNvSpPr>
          <p:nvPr/>
        </p:nvSpPr>
        <p:spPr>
          <a:xfrm>
            <a:off x="1872762" y="26467"/>
            <a:ext cx="10204697" cy="7735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ts val="3000"/>
              </a:lnSpc>
              <a:spcBef>
                <a:spcPts val="0"/>
              </a:spcBef>
              <a:spcAft>
                <a:spcPts val="1200"/>
              </a:spcAft>
              <a:defRPr/>
            </a:pPr>
            <a:r>
              <a:rPr lang="vi-VN" sz="2600" b="1" dirty="0">
                <a:solidFill>
                  <a:srgbClr val="FFFF00"/>
                </a:solidFill>
                <a:cs typeface="Times New Roman" pitchFamily="18" charset="0"/>
              </a:rPr>
              <a:t>II. 12 NỘI DUNG CỐT LÕI CỦA CHƯƠNG TRÌNH HÀNH ĐỘNG</a:t>
            </a: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520" y="-3321"/>
            <a:ext cx="1452880" cy="833120"/>
          </a:xfrm>
          <a:prstGeom prst="rect">
            <a:avLst/>
          </a:prstGeom>
        </p:spPr>
      </p:pic>
    </p:spTree>
    <p:extLst>
      <p:ext uri="{BB962C8B-B14F-4D97-AF65-F5344CB8AC3E}">
        <p14:creationId xmlns:p14="http://schemas.microsoft.com/office/powerpoint/2010/main" val="38424855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93DC1E-7026-483C-B3B7-00AEA3207736}" type="slidenum">
              <a:rPr kumimoji="0" lang="en-US" alt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alt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0" name="Rectangle 9"/>
          <p:cNvSpPr/>
          <p:nvPr/>
        </p:nvSpPr>
        <p:spPr>
          <a:xfrm>
            <a:off x="339217" y="1154566"/>
            <a:ext cx="11474238" cy="5566909"/>
          </a:xfrm>
          <a:prstGeom prst="rect">
            <a:avLst/>
          </a:prstGeom>
        </p:spPr>
        <p:txBody>
          <a:bodyPr wrap="square">
            <a:spAutoFit/>
          </a:bodyPr>
          <a:lstStyle/>
          <a:p>
            <a:pPr lvl="0" algn="just">
              <a:lnSpc>
                <a:spcPct val="107000"/>
              </a:lnSpc>
              <a:spcAft>
                <a:spcPts val="800"/>
              </a:spcAft>
            </a:pPr>
            <a:r>
              <a:rPr lang="vi-VN" sz="3200" b="1"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1</a:t>
            </a:r>
            <a:r>
              <a:rPr lang="vi-VN" sz="3200"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Sự chủ động, tích cực, linh hoạt của các cấp, các ngành, các địa </a:t>
            </a:r>
            <a:r>
              <a:rPr lang="vi-VN" sz="3200" b="1"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phương: </a:t>
            </a:r>
            <a:r>
              <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Yêu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cầu tất cả các cấp, các ngành, các địa phương, các cơ quan, đơn vị trong hệ thống chính trị </a:t>
            </a:r>
            <a:r>
              <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căn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cứ chức năng, nhiệm vụ, quyền hạn, chủ động, khẩn trương xây dựng </a:t>
            </a:r>
            <a:r>
              <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các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chương trình hành động, kế hoạch thực hiện cụ </a:t>
            </a:r>
            <a:r>
              <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thể.</a:t>
            </a:r>
          </a:p>
          <a:p>
            <a:pPr lvl="0" algn="just">
              <a:lnSpc>
                <a:spcPct val="107000"/>
              </a:lnSpc>
              <a:spcAft>
                <a:spcPts val="800"/>
              </a:spcAft>
            </a:pPr>
            <a:r>
              <a:rPr lang="vi-VN" sz="3200" b="1"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2</a:t>
            </a:r>
            <a:r>
              <a:rPr lang="vi-VN" sz="3200"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Về hoàn thiện thể </a:t>
            </a:r>
            <a:r>
              <a:rPr lang="vi-VN" sz="3200" b="1"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chế: </a:t>
            </a:r>
            <a:r>
              <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Các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cấp, các ngành, các địa phương tập trung rà soát, hoàn thiện hệ thống các quy định pháp luật trên tất cả các lĩnh vực. Thể chế hóa đầy đủ, kịp thời Nghị quyết Đại hội XIV của Đảng, các Nghị quyết chuyên đề chiến lược của Bộ Chính </a:t>
            </a:r>
            <a:r>
              <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trị</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t>
            </a:r>
            <a:endPar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7000"/>
              </a:lnSpc>
              <a:spcBef>
                <a:spcPts val="0"/>
              </a:spcBef>
              <a:spcAft>
                <a:spcPts val="800"/>
              </a:spcAft>
              <a:buClrTx/>
              <a:buSzTx/>
              <a:buFontTx/>
              <a:buNone/>
              <a:tabLst/>
              <a:defRPr/>
            </a:pPr>
            <a:endParaRPr kumimoji="0" lang="vi-VN" sz="32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sp>
        <p:nvSpPr>
          <p:cNvPr id="11" name="Title 1"/>
          <p:cNvSpPr txBox="1">
            <a:spLocks/>
          </p:cNvSpPr>
          <p:nvPr/>
        </p:nvSpPr>
        <p:spPr>
          <a:xfrm>
            <a:off x="1872762" y="26467"/>
            <a:ext cx="10204697" cy="7735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ts val="3000"/>
              </a:lnSpc>
              <a:spcBef>
                <a:spcPts val="0"/>
              </a:spcBef>
              <a:spcAft>
                <a:spcPts val="1200"/>
              </a:spcAft>
              <a:defRPr/>
            </a:pPr>
            <a:r>
              <a:rPr lang="vi-VN" sz="2600" b="1" dirty="0">
                <a:solidFill>
                  <a:srgbClr val="FFFF00"/>
                </a:solidFill>
                <a:cs typeface="Times New Roman" pitchFamily="18" charset="0"/>
              </a:rPr>
              <a:t>III. LÀM THẾ NÀO ĐỂ THỰC HIỆN HIỆU QUẢ CHƯƠNG TRÌNH HÀNH ĐỘNG </a:t>
            </a: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520" y="-3321"/>
            <a:ext cx="1452880" cy="833120"/>
          </a:xfrm>
          <a:prstGeom prst="rect">
            <a:avLst/>
          </a:prstGeom>
        </p:spPr>
      </p:pic>
    </p:spTree>
    <p:extLst>
      <p:ext uri="{BB962C8B-B14F-4D97-AF65-F5344CB8AC3E}">
        <p14:creationId xmlns:p14="http://schemas.microsoft.com/office/powerpoint/2010/main" val="38384164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93DC1E-7026-483C-B3B7-00AEA3207736}" type="slidenum">
              <a:rPr kumimoji="0" lang="en-US" alt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alt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0" name="Rectangle 9"/>
          <p:cNvSpPr/>
          <p:nvPr/>
        </p:nvSpPr>
        <p:spPr>
          <a:xfrm>
            <a:off x="358880" y="935307"/>
            <a:ext cx="11587313" cy="5566909"/>
          </a:xfrm>
          <a:prstGeom prst="rect">
            <a:avLst/>
          </a:prstGeom>
        </p:spPr>
        <p:txBody>
          <a:bodyPr wrap="square">
            <a:spAutoFit/>
          </a:bodyPr>
          <a:lstStyle/>
          <a:p>
            <a:pPr lvl="0" algn="just">
              <a:lnSpc>
                <a:spcPct val="107000"/>
              </a:lnSpc>
              <a:spcAft>
                <a:spcPts val="800"/>
              </a:spcAft>
            </a:pPr>
            <a:r>
              <a:rPr lang="vi-VN" sz="3200" b="1"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3</a:t>
            </a:r>
            <a:r>
              <a:rPr lang="vi-VN" sz="3200"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Về huy động nguồn </a:t>
            </a:r>
            <a:r>
              <a:rPr lang="vi-VN" sz="3200" b="1"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lực: </a:t>
            </a:r>
            <a:r>
              <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Các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bộ, ngành, địa phương cần tập trung thực hiện đồng bộ, quyết liệt, hiệu quả các giải pháp; xây dựng cơ chế, chính sách đột phá khơi thông, phân bổ, sử dụng hiệu quả mọi nguồn lực bằng nhiều hình thức đa dạng, phù </a:t>
            </a:r>
            <a:r>
              <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hợp.</a:t>
            </a:r>
          </a:p>
          <a:p>
            <a:pPr lvl="0" algn="just">
              <a:lnSpc>
                <a:spcPct val="107000"/>
              </a:lnSpc>
              <a:spcAft>
                <a:spcPts val="800"/>
              </a:spcAft>
            </a:pPr>
            <a:r>
              <a:rPr lang="vi-VN" sz="3200" b="1"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4</a:t>
            </a:r>
            <a:r>
              <a:rPr lang="vi-VN" sz="3200"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Về phát triển nguồn nhân </a:t>
            </a:r>
            <a:r>
              <a:rPr lang="vi-VN" sz="3200" b="1"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lực: </a:t>
            </a:r>
            <a:r>
              <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Đào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tạo, phát triển đội ngũ nhân lực chất lượng </a:t>
            </a:r>
            <a:r>
              <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cao.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Rà soát, có chính sách thu hút, trọng dụng nhân tài, nhất là trong những lĩnh vực then chốt của nền kinh tế.</a:t>
            </a:r>
          </a:p>
          <a:p>
            <a:pPr lvl="0" algn="just">
              <a:lnSpc>
                <a:spcPct val="107000"/>
              </a:lnSpc>
              <a:spcAft>
                <a:spcPts val="800"/>
              </a:spcAft>
            </a:pPr>
            <a:r>
              <a:rPr lang="vi-VN" sz="3200"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5. Về nghiên cứu, chuyển giao khoa học công </a:t>
            </a:r>
            <a:r>
              <a:rPr lang="vi-VN" sz="3200" b="1"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nghệ: </a:t>
            </a:r>
            <a:r>
              <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Đẩy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mạnh phát triển, ứng dụng, chuyển giao khoa học công nghệ hiện đại, nhất là đối với 11 nhóm công nghệ chiến </a:t>
            </a:r>
            <a:r>
              <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lược.</a:t>
            </a:r>
            <a:endPar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11" name="Title 1"/>
          <p:cNvSpPr txBox="1">
            <a:spLocks/>
          </p:cNvSpPr>
          <p:nvPr/>
        </p:nvSpPr>
        <p:spPr>
          <a:xfrm>
            <a:off x="1872762" y="26467"/>
            <a:ext cx="10204697" cy="7735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ts val="3000"/>
              </a:lnSpc>
              <a:spcBef>
                <a:spcPts val="0"/>
              </a:spcBef>
              <a:spcAft>
                <a:spcPts val="1200"/>
              </a:spcAft>
              <a:defRPr/>
            </a:pPr>
            <a:r>
              <a:rPr lang="vi-VN" sz="2600" b="1" dirty="0">
                <a:solidFill>
                  <a:srgbClr val="FFFF00"/>
                </a:solidFill>
                <a:cs typeface="Times New Roman" pitchFamily="18" charset="0"/>
              </a:rPr>
              <a:t>III. LÀM THẾ NÀO ĐỂ THỰC HIỆN HIỆU QUẢ CHƯƠNG TRÌNH HÀNH ĐỘNG </a:t>
            </a: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520" y="-3321"/>
            <a:ext cx="1452880" cy="833120"/>
          </a:xfrm>
          <a:prstGeom prst="rect">
            <a:avLst/>
          </a:prstGeom>
        </p:spPr>
      </p:pic>
    </p:spTree>
    <p:extLst>
      <p:ext uri="{BB962C8B-B14F-4D97-AF65-F5344CB8AC3E}">
        <p14:creationId xmlns:p14="http://schemas.microsoft.com/office/powerpoint/2010/main" val="26120610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93DC1E-7026-483C-B3B7-00AEA3207736}" type="slidenum">
              <a:rPr kumimoji="0" lang="en-US" alt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0" name="Rectangle 9"/>
          <p:cNvSpPr/>
          <p:nvPr/>
        </p:nvSpPr>
        <p:spPr>
          <a:xfrm>
            <a:off x="319552" y="829799"/>
            <a:ext cx="11646306" cy="6401624"/>
          </a:xfrm>
          <a:prstGeom prst="rect">
            <a:avLst/>
          </a:prstGeom>
        </p:spPr>
        <p:txBody>
          <a:bodyPr wrap="square">
            <a:spAutoFit/>
          </a:bodyPr>
          <a:lstStyle/>
          <a:p>
            <a:pPr lvl="0" algn="just">
              <a:lnSpc>
                <a:spcPct val="107000"/>
              </a:lnSpc>
              <a:spcAft>
                <a:spcPts val="800"/>
              </a:spcAft>
            </a:pPr>
            <a:r>
              <a:rPr lang="vi-VN" sz="3200" b="1"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6</a:t>
            </a:r>
            <a:r>
              <a:rPr lang="vi-VN" sz="3200"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Về quản lý nhà nước, quản trị quốc </a:t>
            </a:r>
            <a:r>
              <a:rPr lang="vi-VN" sz="3200" b="1"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gia: </a:t>
            </a:r>
            <a:r>
              <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Tập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trung xây dựng hệ thống quản lý nhà nước, quản trị quốc gia hiện đại, hiệu quả, phục vụ và kiến tạo phát triển từ </a:t>
            </a:r>
            <a:r>
              <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TW đến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địa phương, đặc biệt </a:t>
            </a:r>
            <a:r>
              <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cấp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cơ sở. </a:t>
            </a:r>
          </a:p>
          <a:p>
            <a:pPr lvl="0" algn="just">
              <a:lnSpc>
                <a:spcPct val="107000"/>
              </a:lnSpc>
              <a:spcAft>
                <a:spcPts val="800"/>
              </a:spcAft>
            </a:pPr>
            <a:r>
              <a:rPr lang="vi-VN" sz="3200" b="1"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 C</a:t>
            </a:r>
            <a:r>
              <a:rPr lang="vi-VN" sz="3200" b="1"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ần </a:t>
            </a:r>
            <a:r>
              <a:rPr lang="vi-VN" sz="3200"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tập trung quán triệt nghiêm túc, triển khai thực hiện quyết liệt, hiệu quả Chương trình hành động với phương châm:</a:t>
            </a:r>
          </a:p>
          <a:p>
            <a:pPr lvl="0" algn="just">
              <a:lnSpc>
                <a:spcPct val="107000"/>
              </a:lnSpc>
              <a:spcAft>
                <a:spcPts val="800"/>
              </a:spcAft>
            </a:pPr>
            <a:r>
              <a:rPr lang="vi-VN" sz="3200" b="1" i="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“1 mục tiêu”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xuyên suốt là độc lập, tự do, ấm no, hạnh phúc.</a:t>
            </a:r>
          </a:p>
          <a:p>
            <a:pPr lvl="0" algn="just">
              <a:lnSpc>
                <a:spcPct val="107000"/>
              </a:lnSpc>
              <a:spcAft>
                <a:spcPts val="800"/>
              </a:spcAft>
            </a:pPr>
            <a:r>
              <a:rPr lang="vi-VN" sz="3200" b="1" i="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“2 bảo đảm”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là bảo đảm phát triển để ổn định, ổn định để thúc đẩy phát triển và bảo đảm an ninh, an toàn, an dân.</a:t>
            </a:r>
          </a:p>
          <a:p>
            <a:pPr lvl="0" algn="just">
              <a:lnSpc>
                <a:spcPct val="107000"/>
              </a:lnSpc>
              <a:spcAft>
                <a:spcPts val="800"/>
              </a:spcAft>
            </a:pPr>
            <a:r>
              <a:rPr lang="vi-VN" sz="3200" b="1" i="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“3 có”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trong đóng góp nguồn lực: có sự đóng góp của Nhà nước, của doanh nghiệp, của Nhân dân.</a:t>
            </a:r>
          </a:p>
          <a:p>
            <a:pPr marL="0" marR="0" lvl="0" indent="0" algn="just" defTabSz="914400" rtl="0" eaLnBrk="1" fontAlgn="auto" latinLnBrk="0" hangingPunct="1">
              <a:lnSpc>
                <a:spcPct val="107000"/>
              </a:lnSpc>
              <a:spcBef>
                <a:spcPts val="0"/>
              </a:spcBef>
              <a:spcAft>
                <a:spcPts val="800"/>
              </a:spcAft>
              <a:buClrTx/>
              <a:buSzTx/>
              <a:buFontTx/>
              <a:buNone/>
              <a:tabLst/>
              <a:defRPr/>
            </a:pPr>
            <a:endParaRPr kumimoji="0" lang="vi-VN" sz="32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sp>
        <p:nvSpPr>
          <p:cNvPr id="11" name="Title 1"/>
          <p:cNvSpPr txBox="1">
            <a:spLocks/>
          </p:cNvSpPr>
          <p:nvPr/>
        </p:nvSpPr>
        <p:spPr>
          <a:xfrm>
            <a:off x="1872762" y="26467"/>
            <a:ext cx="10204697" cy="7735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ts val="3000"/>
              </a:lnSpc>
              <a:spcBef>
                <a:spcPts val="0"/>
              </a:spcBef>
              <a:spcAft>
                <a:spcPts val="1200"/>
              </a:spcAft>
              <a:defRPr/>
            </a:pPr>
            <a:r>
              <a:rPr lang="vi-VN" sz="2600" b="1" dirty="0">
                <a:solidFill>
                  <a:srgbClr val="FFFF00"/>
                </a:solidFill>
                <a:cs typeface="Times New Roman" pitchFamily="18" charset="0"/>
              </a:rPr>
              <a:t>III. LÀM THẾ NÀO ĐỂ THỰC HIỆN HIỆU QUẢ CHƯƠNG TRÌNH HÀNH ĐỘNG </a:t>
            </a: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520" y="-3321"/>
            <a:ext cx="1452880" cy="833120"/>
          </a:xfrm>
          <a:prstGeom prst="rect">
            <a:avLst/>
          </a:prstGeom>
        </p:spPr>
      </p:pic>
    </p:spTree>
    <p:extLst>
      <p:ext uri="{BB962C8B-B14F-4D97-AF65-F5344CB8AC3E}">
        <p14:creationId xmlns:p14="http://schemas.microsoft.com/office/powerpoint/2010/main" val="13752185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93DC1E-7026-483C-B3B7-00AEA3207736}" type="slidenum">
              <a:rPr kumimoji="0" lang="en-US" alt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alt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0" name="Rectangle 9"/>
          <p:cNvSpPr/>
          <p:nvPr/>
        </p:nvSpPr>
        <p:spPr>
          <a:xfrm>
            <a:off x="223520" y="935307"/>
            <a:ext cx="11762003" cy="6299032"/>
          </a:xfrm>
          <a:prstGeom prst="rect">
            <a:avLst/>
          </a:prstGeom>
        </p:spPr>
        <p:txBody>
          <a:bodyPr wrap="square">
            <a:spAutoFit/>
          </a:bodyPr>
          <a:lstStyle/>
          <a:p>
            <a:pPr lvl="0" algn="just">
              <a:lnSpc>
                <a:spcPct val="107000"/>
              </a:lnSpc>
              <a:spcAft>
                <a:spcPts val="800"/>
              </a:spcAft>
            </a:pPr>
            <a:r>
              <a:rPr lang="vi-VN" sz="3200" b="1" i="1"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a:t>
            </a:r>
            <a:r>
              <a:rPr lang="vi-VN" sz="3200" b="1" i="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4 không</a:t>
            </a:r>
            <a:r>
              <a:rPr lang="vi-VN" sz="3200" b="1" i="1"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a:t>
            </a:r>
            <a:r>
              <a:rPr lang="vi-VN" sz="3200" b="1"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không lãng phí một ngày; không chậm trễ trong một tuần; không bỏ lỡ cơ hội trong một tháng và không để bị động trong cả năm.</a:t>
            </a:r>
          </a:p>
          <a:p>
            <a:pPr lvl="0" algn="just">
              <a:lnSpc>
                <a:spcPct val="107000"/>
              </a:lnSpc>
              <a:spcAft>
                <a:spcPts val="800"/>
              </a:spcAft>
            </a:pPr>
            <a:r>
              <a:rPr lang="vi-VN" sz="3200" b="1" i="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“5 hóa”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cho phát triển: xanh hóa; số hóa; tối ưu hóa nguồn lực; thông minh </a:t>
            </a:r>
            <a:r>
              <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hóa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trong quản trị; hài hòa hóa lợi ích giữa Nhà nước, người dân và doanh nghiệp.</a:t>
            </a:r>
          </a:p>
          <a:p>
            <a:pPr lvl="0" algn="just">
              <a:lnSpc>
                <a:spcPct val="107000"/>
              </a:lnSpc>
              <a:spcAft>
                <a:spcPts val="800"/>
              </a:spcAft>
            </a:pPr>
            <a:r>
              <a:rPr lang="vi-VN" sz="3200" b="1" i="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“6 </a:t>
            </a:r>
            <a:r>
              <a:rPr lang="vi-VN" sz="3200" b="1" i="1"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rõ”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trong phân công nhiệm vụ: rõ người, rõ việc, rõ thời gian, rõ trách nhiệm, rõ thẩm quyền, rõ kết quả.</a:t>
            </a:r>
          </a:p>
          <a:p>
            <a:pPr lvl="0" algn="just">
              <a:lnSpc>
                <a:spcPct val="107000"/>
              </a:lnSpc>
              <a:spcAft>
                <a:spcPts val="800"/>
              </a:spcAft>
            </a:pP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C</a:t>
            </a:r>
            <a:r>
              <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húng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ta nhất định sẽ thực hiện thành công Nghị quyết Đại hội Đảng XIV, đưa đất nước </a:t>
            </a:r>
            <a:r>
              <a:rPr lang="vi-VN" sz="3200" kern="1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tiến </a:t>
            </a:r>
            <a:r>
              <a:rPr lang="vi-VN" sz="3200"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vào kỷ nguyên mới phát triển giàu mạnh, phồn vinh, văn minh, hạnh phúc, vững bước đi lên chủ nghĩa xã hội.</a:t>
            </a:r>
          </a:p>
          <a:p>
            <a:pPr marL="0" marR="0" lvl="0" indent="0" algn="just" defTabSz="914400" rtl="0" eaLnBrk="1" fontAlgn="auto" latinLnBrk="0" hangingPunct="1">
              <a:lnSpc>
                <a:spcPct val="107000"/>
              </a:lnSpc>
              <a:spcBef>
                <a:spcPts val="0"/>
              </a:spcBef>
              <a:spcAft>
                <a:spcPts val="800"/>
              </a:spcAft>
              <a:buClrTx/>
              <a:buSzTx/>
              <a:buFontTx/>
              <a:buNone/>
              <a:tabLst/>
              <a:defRPr/>
            </a:pPr>
            <a:endParaRPr kumimoji="0" lang="vi-VN" sz="32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sp>
        <p:nvSpPr>
          <p:cNvPr id="11" name="Title 1"/>
          <p:cNvSpPr txBox="1">
            <a:spLocks/>
          </p:cNvSpPr>
          <p:nvPr/>
        </p:nvSpPr>
        <p:spPr>
          <a:xfrm>
            <a:off x="1872762" y="26467"/>
            <a:ext cx="10204697" cy="7735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ts val="3000"/>
              </a:lnSpc>
              <a:spcBef>
                <a:spcPts val="0"/>
              </a:spcBef>
              <a:spcAft>
                <a:spcPts val="1200"/>
              </a:spcAft>
              <a:defRPr/>
            </a:pPr>
            <a:r>
              <a:rPr lang="vi-VN" sz="2600" b="1" dirty="0">
                <a:solidFill>
                  <a:srgbClr val="FFFF00"/>
                </a:solidFill>
                <a:cs typeface="Times New Roman" pitchFamily="18" charset="0"/>
              </a:rPr>
              <a:t>III. LÀM THẾ NÀO ĐỂ THỰC HIỆN HIỆU QUẢ CHƯƠNG TRÌNH HÀNH ĐỘNG </a:t>
            </a: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520" y="-3321"/>
            <a:ext cx="1452880" cy="833120"/>
          </a:xfrm>
          <a:prstGeom prst="rect">
            <a:avLst/>
          </a:prstGeom>
        </p:spPr>
      </p:pic>
    </p:spTree>
    <p:extLst>
      <p:ext uri="{BB962C8B-B14F-4D97-AF65-F5344CB8AC3E}">
        <p14:creationId xmlns:p14="http://schemas.microsoft.com/office/powerpoint/2010/main" val="17577895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F1191-81AC-1035-7096-86196F1830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B97E49-0DDB-5D67-0B56-9BC6137880DD}"/>
              </a:ext>
            </a:extLst>
          </p:cNvPr>
          <p:cNvSpPr>
            <a:spLocks noGrp="1"/>
          </p:cNvSpPr>
          <p:nvPr>
            <p:ph type="ctrTitle"/>
          </p:nvPr>
        </p:nvSpPr>
        <p:spPr>
          <a:xfrm>
            <a:off x="2286000" y="609600"/>
            <a:ext cx="7772400" cy="1219200"/>
          </a:xfrm>
        </p:spPr>
        <p:txBody>
          <a:bodyPr/>
          <a:lstStyle/>
          <a:p>
            <a:pPr>
              <a:lnSpc>
                <a:spcPts val="3000"/>
              </a:lnSpc>
              <a:spcBef>
                <a:spcPts val="600"/>
              </a:spcBef>
            </a:pPr>
            <a:r>
              <a:rPr lang="en-US" sz="2400" dirty="0">
                <a:solidFill>
                  <a:srgbClr val="FF0000"/>
                </a:solidFill>
              </a:rPr>
              <a:t/>
            </a:r>
            <a:br>
              <a:rPr lang="en-US" sz="2400" dirty="0">
                <a:solidFill>
                  <a:srgbClr val="FF0000"/>
                </a:solidFill>
              </a:rPr>
            </a:br>
            <a:r>
              <a:rPr lang="en-US" sz="2800" dirty="0"/>
              <a:t/>
            </a:r>
            <a:br>
              <a:rPr lang="en-US" sz="2800" dirty="0"/>
            </a:br>
            <a:endParaRPr lang="en-US" sz="2800" dirty="0"/>
          </a:p>
        </p:txBody>
      </p:sp>
      <p:sp>
        <p:nvSpPr>
          <p:cNvPr id="3" name="Subtitle 2">
            <a:extLst>
              <a:ext uri="{FF2B5EF4-FFF2-40B4-BE49-F238E27FC236}">
                <a16:creationId xmlns:a16="http://schemas.microsoft.com/office/drawing/2014/main" id="{B34D5F9A-FF8F-7B75-9384-80B16122A076}"/>
              </a:ext>
            </a:extLst>
          </p:cNvPr>
          <p:cNvSpPr>
            <a:spLocks noGrp="1"/>
          </p:cNvSpPr>
          <p:nvPr>
            <p:ph type="subTitle" idx="1"/>
          </p:nvPr>
        </p:nvSpPr>
        <p:spPr/>
        <p:txBody>
          <a:bodyPr/>
          <a:lstStyle/>
          <a:p>
            <a:endParaRPr lang="en-US" dirty="0"/>
          </a:p>
        </p:txBody>
      </p:sp>
      <p:pic>
        <p:nvPicPr>
          <p:cNvPr id="5" name="Picture 4">
            <a:extLst>
              <a:ext uri="{FF2B5EF4-FFF2-40B4-BE49-F238E27FC236}">
                <a16:creationId xmlns:a16="http://schemas.microsoft.com/office/drawing/2014/main" id="{27B275BD-2F76-A820-1FD9-76A3B5C6B4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222409"/>
            <a:ext cx="12192000" cy="2635591"/>
          </a:xfrm>
          <a:prstGeom prst="rect">
            <a:avLst/>
          </a:prstGeom>
        </p:spPr>
      </p:pic>
      <p:sp>
        <p:nvSpPr>
          <p:cNvPr id="6" name="TextBox 5">
            <a:extLst>
              <a:ext uri="{FF2B5EF4-FFF2-40B4-BE49-F238E27FC236}">
                <a16:creationId xmlns:a16="http://schemas.microsoft.com/office/drawing/2014/main" id="{DFA96969-C870-2A13-66A1-2247CC2B726D}"/>
              </a:ext>
            </a:extLst>
          </p:cNvPr>
          <p:cNvSpPr txBox="1"/>
          <p:nvPr/>
        </p:nvSpPr>
        <p:spPr>
          <a:xfrm>
            <a:off x="259080" y="2423516"/>
            <a:ext cx="11673840" cy="602088"/>
          </a:xfrm>
          <a:prstGeom prst="rect">
            <a:avLst/>
          </a:prstGeom>
          <a:noFill/>
        </p:spPr>
        <p:txBody>
          <a:bodyPr wrap="square" rtlCol="0">
            <a:spAutoFit/>
          </a:bodyPr>
          <a:lstStyle/>
          <a:p>
            <a:pPr marL="0" marR="0" lvl="0" indent="457200" algn="ctr" defTabSz="914400" rtl="0" eaLnBrk="1" fontAlgn="auto" latinLnBrk="0" hangingPunct="1">
              <a:lnSpc>
                <a:spcPts val="3800"/>
              </a:lnSpc>
              <a:spcBef>
                <a:spcPts val="600"/>
              </a:spcBef>
              <a:spcAft>
                <a:spcPts val="600"/>
              </a:spcAft>
              <a:buClrTx/>
              <a:buSzTx/>
              <a:buFontTx/>
              <a:buNone/>
              <a:tabLst/>
              <a:defRPr/>
            </a:pPr>
            <a:r>
              <a:rPr kumimoji="0" lang="vi-VN" sz="4800" b="1" i="0" u="none" strike="noStrike" kern="1200" cap="none" spc="0" normalizeH="0" baseline="0" noProof="0" dirty="0">
                <a:ln>
                  <a:noFill/>
                </a:ln>
                <a:solidFill>
                  <a:srgbClr val="CC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XIN TRÂN TRỌNG CẢM ƠN !</a:t>
            </a:r>
          </a:p>
        </p:txBody>
      </p:sp>
      <p:sp>
        <p:nvSpPr>
          <p:cNvPr id="7" name="TextBox 6">
            <a:extLst>
              <a:ext uri="{FF2B5EF4-FFF2-40B4-BE49-F238E27FC236}">
                <a16:creationId xmlns:a16="http://schemas.microsoft.com/office/drawing/2014/main" id="{33C468E6-0B41-5337-DC58-E49E420E0C4D}"/>
              </a:ext>
            </a:extLst>
          </p:cNvPr>
          <p:cNvSpPr txBox="1"/>
          <p:nvPr/>
        </p:nvSpPr>
        <p:spPr>
          <a:xfrm>
            <a:off x="2978046" y="5313879"/>
            <a:ext cx="623590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1" u="none" strike="noStrike" kern="1200" cap="none" spc="0" normalizeH="0" baseline="0" noProof="0" dirty="0">
              <a:ln>
                <a:noFill/>
              </a:ln>
              <a:solidFill>
                <a:srgbClr val="0070C0"/>
              </a:solidFill>
              <a:effectLst/>
              <a:uLnTx/>
              <a:uFillTx/>
              <a:latin typeface="Times New Roman" pitchFamily="18" charset="0"/>
              <a:ea typeface="+mn-ea"/>
              <a:cs typeface="Times New Roman" pitchFamily="18" charset="0"/>
            </a:endParaRPr>
          </a:p>
        </p:txBody>
      </p:sp>
    </p:spTree>
    <p:extLst>
      <p:ext uri="{BB962C8B-B14F-4D97-AF65-F5344CB8AC3E}">
        <p14:creationId xmlns:p14="http://schemas.microsoft.com/office/powerpoint/2010/main" val="201447249"/>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18744</TotalTime>
  <Words>2610</Words>
  <Application>Microsoft Office PowerPoint</Application>
  <PresentationFormat>Widescreen</PresentationFormat>
  <Paragraphs>135</Paragraphs>
  <Slides>23</Slides>
  <Notes>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23</vt:i4>
      </vt:variant>
    </vt:vector>
  </HeadingPairs>
  <TitlesOfParts>
    <vt:vector size="32" baseType="lpstr">
      <vt:lpstr>Arial</vt:lpstr>
      <vt:lpstr>Calibri</vt:lpstr>
      <vt:lpstr>Calibri Light</vt:lpstr>
      <vt:lpstr>Century Gothic</vt:lpstr>
      <vt:lpstr>Courier New</vt:lpstr>
      <vt:lpstr>Palatino Linotype</vt:lpstr>
      <vt:lpstr>Times New Roman</vt:lpstr>
      <vt:lpstr>Office Theme</vt:lpstr>
      <vt:lpstr>Executive</vt:lpstr>
      <vt:lpstr> ĐẢNG BỘ PHƯỜNG TRƯỜNG VINH ĐẢNG ỦY BỆNH VIỆN SẢN NHI *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Học viện</dc:title>
  <dc:creator>ADMIN</dc:creator>
  <cp:lastModifiedBy>lhquan</cp:lastModifiedBy>
  <cp:revision>2004</cp:revision>
  <cp:lastPrinted>2023-01-04T01:16:57Z</cp:lastPrinted>
  <dcterms:created xsi:type="dcterms:W3CDTF">2016-09-23T08:21:22Z</dcterms:created>
  <dcterms:modified xsi:type="dcterms:W3CDTF">2026-04-11T09:11:58Z</dcterms:modified>
</cp:coreProperties>
</file>