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8"/>
  </p:handoutMasterIdLst>
  <p:sldIdLst>
    <p:sldId id="263" r:id="rId3"/>
    <p:sldId id="256" r:id="rId4"/>
    <p:sldId id="267" r:id="rId5"/>
    <p:sldId id="268" r:id="rId6"/>
    <p:sldId id="269" r:id="rId7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990000"/>
    <a:srgbClr val="CCEC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74" autoAdjust="0"/>
  </p:normalViewPr>
  <p:slideViewPr>
    <p:cSldViewPr>
      <p:cViewPr varScale="1">
        <p:scale>
          <a:sx n="102" d="100"/>
          <a:sy n="102" d="100"/>
        </p:scale>
        <p:origin x="18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A531F-6C62-4E40-8E67-0DB867547B29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C881C-31AC-45EC-94AA-90377BA4A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0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4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24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7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57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5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4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2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9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01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16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6DAA0-0D4E-926E-8866-9F231E97B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61BF6-AA7F-41AA-818A-E1381768D64F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CF0CB-61FF-CBB6-FBD9-183AA28A9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23BCC-91A9-68E4-0041-0B5210916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8E52F8-9DF5-4346-8FB5-0BFE4284C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868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4A9BF-0DC1-838E-C7AD-DD1FB8F7A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50EFB-FC3E-4505-99B3-71387878B12D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AF85-2CF3-11EE-EEB3-74DA7FC8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836BA-7A67-5A67-5993-44E4F4DD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65E2D-AA6C-4EF0-9416-323B01C011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8911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E7108-930D-2660-07BD-773E2559C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31DC4-29D8-48C1-AA4D-0EB2F222E311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35DC0-C977-2C39-90F2-3E9A2BAB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B528-0757-0D0C-0386-CB80BC25C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1A9B7-37C5-4CB5-99C5-0776A3C97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0975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92F380-FF36-6C82-7961-50900A2E8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75C34-8A10-4E92-85FE-A35F819588EC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2E209F-24BB-7F6F-A269-BC852472E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0FA4F8-964F-F895-FD2B-77168F57E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3B9E5-48E1-41B8-B7C7-0858052C97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0538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2408E88-A758-1BCE-97F0-C2823687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7206C-1FE2-47AC-9369-C00210693B3F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1DF99B2-D679-CCE4-5470-E533F8548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7F54D11-4874-1853-791D-6E29967B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EEDA0-1CCB-4EB7-8BB9-F318887CF6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650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B862BE7-EBA2-B44D-ECC8-601B065DE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8A88A-BB0E-40AE-85DA-932457E2CC9B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3E678AB-B8A3-0D2E-4E99-65F547946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BA7AA4F-F5E7-4A6B-C11B-A1A4921C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8E3BA-17F0-4823-980E-58B9AE1963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4274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C94F0BB-E3D8-D7A4-7436-37C353BD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09E72-26DE-44A8-B147-B3AEB90BC7B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DF1B696-4976-A052-26DD-09F478EF9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6D191D0-984E-A3B3-7C95-ACC799DF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CD15F-34D2-4A8F-9E1B-AEB918862E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6779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8507B67-39F4-2262-1CD3-485C75BB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B28C2-3236-4CFA-9D0D-8CC346DB9ED5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8E30B62-FE03-7BEB-0BF3-0ED10DF4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4E854E-88F7-6049-996A-B3B69B85B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26B7D-FC98-4E0D-B9FF-47846F467D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475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5EE0D0-910E-E400-D3BD-09A0447AB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3BF7B-477A-464A-8E10-9645DFCCEBD1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129A4F6-3C30-B538-852F-70736733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BFFB23C-661B-7B76-2664-D8FAD3AE7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024906-8C0E-40B6-909F-14487ACD3B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316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12F04-B920-8782-5BE4-3F77D71C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FF7ED-E859-4473-A611-F8BECBA3B539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176BF-B00D-8C6D-16C1-1FD00590F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8C785-EDE0-8010-F420-99B3026F9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E62F3-9FE1-44BB-A813-F6AEF4A2E3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227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C3BA3-B7FD-00A3-D0BA-E8AC6039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3FC3-3A5E-498C-BF15-FFA9DAEBBCE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7D78F-A0F3-7BC4-09F7-8B5B23279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85BAB-454C-2454-8204-95EE5D60A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0B504-D28A-4F9E-8F98-EDB8059C7D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686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F5464-86B4-4FDC-879D-C89CA4ED0151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C584C-F8BA-4025-8EF5-BC7065B2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3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93636C7-549C-4FA5-0152-10E9FB3CCB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E863418-572A-6BA5-686B-DE78240B3F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33102-9E5E-4CD5-9FDC-17E44C6F2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49E98B-E4D4-47D4-80FE-1D506E7794F7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FEFC7-E978-4795-9C16-B770FADCA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A8B07-EFDC-474E-BD6F-7C47F4B4E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FA4A577-E127-487E-8E12-84E5C6F29C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893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4">
            <a:extLst>
              <a:ext uri="{FF2B5EF4-FFF2-40B4-BE49-F238E27FC236}">
                <a16:creationId xmlns:a16="http://schemas.microsoft.com/office/drawing/2014/main" id="{DD37967C-B108-B033-E521-3CDCD8ED5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9073"/>
            <a:ext cx="70866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ĐẢNG BỘ PHƯỜNG</a:t>
            </a:r>
            <a:r>
              <a:rPr kumimoji="0" lang="en-US" altLang="en-US" sz="22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TRƯỜNG VINH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200" b="1" noProof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ĐẢNG ỦY BỆNH VIỆN SẢN NHI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TextBox 4">
            <a:extLst>
              <a:ext uri="{FF2B5EF4-FFF2-40B4-BE49-F238E27FC236}">
                <a16:creationId xmlns:a16="http://schemas.microsoft.com/office/drawing/2014/main" id="{123667D5-F4C9-9BFB-2BA2-E31E3CBAB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4" y="2591545"/>
            <a:ext cx="91440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HỘI NGHỊ BCH ĐẢNG BỘ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ĐÁNH GIÁ, XẾP LOẠI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CÁN BỘ LÃNH</a:t>
            </a:r>
            <a:r>
              <a:rPr kumimoji="0" lang="en-US" altLang="en-US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ĐẠO QUẢN LÝ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QU</a:t>
            </a:r>
            <a:r>
              <a:rPr lang="en-US" alt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 I/2026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6" name="TextBox 7">
            <a:extLst>
              <a:ext uri="{FF2B5EF4-FFF2-40B4-BE49-F238E27FC236}">
                <a16:creationId xmlns:a16="http://schemas.microsoft.com/office/drawing/2014/main" id="{29FB8827-1774-6927-7D83-6588976A9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39" y="6161048"/>
            <a:ext cx="91689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Trường</a:t>
            </a:r>
            <a:r>
              <a:rPr kumimoji="0" lang="en-US" altLang="en-US" sz="2400" b="1" i="1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Vinh, </a:t>
            </a:r>
            <a:r>
              <a:rPr kumimoji="0" lang="en-US" alt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09 </a:t>
            </a:r>
            <a:r>
              <a:rPr kumimoji="0" lang="en-US" alt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tháng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03 </a:t>
            </a:r>
            <a:r>
              <a:rPr kumimoji="0" lang="en-US" alt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năm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0999" y="591302"/>
            <a:ext cx="8390807" cy="1470025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BIỂU QUYẾT ĐỀ NGHỊ ĐẢNG ỦY PHƯỜNG ĐÁNH GIÁ, XẾP LOẠI ĐỐI VỚI ĐỒNG CHÍ BÍ THƯ, PHÓ BÍ THƯ ĐẢNG ỦY</a:t>
            </a:r>
            <a:br>
              <a:rPr lang="en-US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000877"/>
              </p:ext>
            </p:extLst>
          </p:nvPr>
        </p:nvGraphicFramePr>
        <p:xfrm>
          <a:off x="295993" y="2097462"/>
          <a:ext cx="8619407" cy="2626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7952">
                  <a:extLst>
                    <a:ext uri="{9D8B030D-6E8A-4147-A177-3AD203B41FA5}">
                      <a16:colId xmlns:a16="http://schemas.microsoft.com/office/drawing/2014/main" val="4240607988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949803430"/>
                    </a:ext>
                  </a:extLst>
                </a:gridCol>
              </a:tblGrid>
              <a:tr h="507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TT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Họ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và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tên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Chức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vụ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Đề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nghị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xếp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itchFamily="18" charset="0"/>
                          <a:cs typeface="Times New Roman" pitchFamily="18" charset="0"/>
                        </a:rPr>
                        <a:t>loại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537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Tăng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Xuân Hải –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xuất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sắc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nhiệm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endParaRPr lang="en-US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085505"/>
                  </a:ext>
                </a:extLst>
              </a:tr>
              <a:tr h="9138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Văn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Cương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nhiệm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endParaRPr lang="en-US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56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03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C7B5F-3A02-2D42-6E38-97D89D4E2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E576A-8105-B9EE-30AE-9E3A9ABC5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219200"/>
            <a:ext cx="8991600" cy="1410286"/>
          </a:xfrm>
        </p:spPr>
        <p:txBody>
          <a:bodyPr>
            <a:normAutofit fontScale="90000"/>
          </a:bodyPr>
          <a:lstStyle/>
          <a:p>
            <a:pPr>
              <a:spcBef>
                <a:spcPts val="3600"/>
              </a:spcBef>
              <a:spcAft>
                <a:spcPts val="12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itchFamily="18" charset="0"/>
              </a:rPr>
              <a:t>.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BIỂU QUYẾT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GIÁ,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XẾP LOẠI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CÁC ĐỒNG CHÍ ỦY VIÊN BCH ĐẢNG BỘ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Tỷ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lệ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HTXSNV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là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20% HTTNV (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Chọn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2 Đ/c HTXSNV)</a:t>
            </a: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Dưới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đây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là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danh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sách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3 Đ/c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được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chi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bộ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đề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xuất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xếp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loại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HTXSNV. </a:t>
            </a:r>
            <a:b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Chọn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02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đồng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chí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trong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số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03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đồng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chí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dưới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đây</a:t>
            </a: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200" i="1" dirty="0">
                <a:solidFill>
                  <a:srgbClr val="FF0000"/>
                </a:solidFill>
              </a:rPr>
            </a:br>
            <a:endParaRPr lang="en-US" sz="2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78C7DD2-340F-BF4B-3695-725D5E03B3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447905"/>
              </p:ext>
            </p:extLst>
          </p:nvPr>
        </p:nvGraphicFramePr>
        <p:xfrm>
          <a:off x="266700" y="2743200"/>
          <a:ext cx="8610600" cy="3113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5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0348">
                  <a:extLst>
                    <a:ext uri="{9D8B030D-6E8A-4147-A177-3AD203B41FA5}">
                      <a16:colId xmlns:a16="http://schemas.microsoft.com/office/drawing/2014/main" val="3627505014"/>
                    </a:ext>
                  </a:extLst>
                </a:gridCol>
              </a:tblGrid>
              <a:tr h="65274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TT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HỌ VÀ TÊN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CHỨC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VỤ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29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Đinh Xuân Hương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viên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BTV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CN UKBT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CB Tai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Mũi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Họng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29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Minh Long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viên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BCH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CB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Gây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mê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Hồi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sức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ngoại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khoa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928242"/>
                  </a:ext>
                </a:extLst>
              </a:tr>
              <a:tr h="82029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Quang Hanh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viên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BCH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CB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bệnh</a:t>
                      </a:r>
                      <a:endParaRPr lang="en-US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81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DC75C-B251-163B-51E8-1671C3B6F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FD7DB-745E-B00D-221C-DAEDE2E08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219200"/>
            <a:ext cx="8991600" cy="1410286"/>
          </a:xfrm>
        </p:spPr>
        <p:txBody>
          <a:bodyPr>
            <a:normAutofit fontScale="90000"/>
          </a:bodyPr>
          <a:lstStyle/>
          <a:p>
            <a:pPr>
              <a:spcBef>
                <a:spcPts val="3600"/>
              </a:spcBef>
              <a:spcAft>
                <a:spcPts val="12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itchFamily="18" charset="0"/>
              </a:rPr>
              <a:t>.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BIỂU QUYẾT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GIÁ,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XẾP LOẠI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CÁC ĐỒNG CHÍ BÍ THƯ CHI BỘ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Tỷ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lệ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HTXSNV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là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20% HTTNV (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Chọn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04 Đ/c HTXSNV)</a:t>
            </a: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Dưới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đây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là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danh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sách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04 Đ/c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được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chi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bộ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đề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xuất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xếp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loại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HTXSNV. </a:t>
            </a:r>
            <a:b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200" i="1" dirty="0">
                <a:solidFill>
                  <a:srgbClr val="FF0000"/>
                </a:solidFill>
              </a:rPr>
            </a:br>
            <a:endParaRPr lang="en-US" sz="2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E625E3-CAA7-C7A6-829A-6D20D8AE1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230883"/>
              </p:ext>
            </p:extLst>
          </p:nvPr>
        </p:nvGraphicFramePr>
        <p:xfrm>
          <a:off x="304800" y="2514600"/>
          <a:ext cx="8610600" cy="380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5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3627505014"/>
                    </a:ext>
                  </a:extLst>
                </a:gridCol>
              </a:tblGrid>
              <a:tr h="65274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TT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HỌ VÀ TÊN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CHỨC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VỤ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29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Nguyễn Thanh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Khôi</a:t>
                      </a:r>
                      <a:endParaRPr lang="en-US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hóa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HHLS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29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Đậu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Anh Trung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Ngoại</a:t>
                      </a:r>
                      <a:endParaRPr lang="en-US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668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Nguyễn Thị Phương Lâm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đẻ</a:t>
                      </a:r>
                      <a:endParaRPr lang="en-US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668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Trương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Lệ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</a:t>
                      </a:r>
                      <a:endParaRPr lang="en-US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 </a:t>
                      </a:r>
                      <a:r>
                        <a:rPr lang="en-US" sz="2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HSCCSS - 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666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35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D362C-AD2F-A4FA-2EC0-D5A6235AE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CF6A4-3A68-AE2C-9CC0-EBD452ACF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0"/>
            <a:ext cx="8991600" cy="1410286"/>
          </a:xfrm>
        </p:spPr>
        <p:txBody>
          <a:bodyPr>
            <a:normAutofit fontScale="90000"/>
          </a:bodyPr>
          <a:lstStyle/>
          <a:p>
            <a:pPr>
              <a:spcBef>
                <a:spcPts val="3600"/>
              </a:spcBef>
              <a:spcAft>
                <a:spcPts val="30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itchFamily="18" charset="0"/>
              </a:rPr>
              <a:t>.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BIỂU QUYẾT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ĐÁNH GIÁ,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XẾP LOẠI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CÁC ĐỒNG CHÍ PHÓ BÍ THƯ CHI BỘ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Tỷ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lệ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HTXSNV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là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20% HTTNV (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itchFamily="18" charset="0"/>
              </a:rPr>
              <a:t>Chọn</a:t>
            </a:r>
            <a:r>
              <a:rPr lang="en-US" sz="2200" b="1" i="1" dirty="0">
                <a:latin typeface="Times New Roman" panose="02020603050405020304" pitchFamily="18" charset="0"/>
                <a:cs typeface="Times New Roman" pitchFamily="18" charset="0"/>
              </a:rPr>
              <a:t> 05 Đ/c HTXSNV)</a:t>
            </a: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Dưới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đây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là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danh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sách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10 Đ/c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được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chi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bộ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đề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xuất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xếp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loại</a:t>
            </a:r>
            <a: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HTXSNV. </a:t>
            </a:r>
            <a:br>
              <a:rPr lang="en-US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000" b="1" i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en-US" sz="2200" i="1" dirty="0">
                <a:solidFill>
                  <a:srgbClr val="FF0000"/>
                </a:solidFill>
              </a:rPr>
            </a:br>
            <a:endParaRPr lang="en-US" sz="2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E78E5EE-29C5-09A1-C482-2118722367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756768"/>
              </p:ext>
            </p:extLst>
          </p:nvPr>
        </p:nvGraphicFramePr>
        <p:xfrm>
          <a:off x="299694" y="1730709"/>
          <a:ext cx="8610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4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1100">
                  <a:extLst>
                    <a:ext uri="{9D8B030D-6E8A-4147-A177-3AD203B41FA5}">
                      <a16:colId xmlns:a16="http://schemas.microsoft.com/office/drawing/2014/main" val="3627505014"/>
                    </a:ext>
                  </a:extLst>
                </a:gridCol>
              </a:tblGrid>
              <a:tr h="4203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TT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HỌ VÀ TÊN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CHỨC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VỤ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1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vi-VN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Trần Anh Tú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Chi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TTSLCĐTS&amp;SS – KHHGĐ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323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vi-VN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Trần Xuân Cảnh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Chi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bệnh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003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vi-VN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Trần Hoài Giang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</a:t>
                      </a:r>
                      <a:r>
                        <a:rPr lang="vi-VN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 bộ NCKH,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ĐT&amp;CĐT – Điều dưỡng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vi-VN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Lương Thị Lan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Chi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đẻ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666744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Phạm Thùy Linh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Chi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KHTH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438889"/>
                  </a:ext>
                </a:extLst>
              </a:tr>
              <a:tr h="342578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vi-V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Lê Trọng Thông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</a:t>
                      </a:r>
                      <a:r>
                        <a:rPr lang="vi-V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 bộ Ngoại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334772"/>
                  </a:ext>
                </a:extLst>
              </a:tr>
              <a:tr h="322297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vi-V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Nguyễn Hữu Sơn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</a:t>
                      </a:r>
                      <a:r>
                        <a:rPr lang="vi-V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 bộ HSCCSS – SS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314803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Phan Quang Trung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Chi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Tai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mũi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họng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6407"/>
                  </a:ext>
                </a:extLst>
              </a:tr>
              <a:tr h="294271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Bùi Hữu Hùng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Chi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Gây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mê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Hồi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sức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499849"/>
                  </a:ext>
                </a:extLst>
              </a:tr>
              <a:tr h="308284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Đ/c Nguyễn Hoài Nam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Chi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hóa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HHLS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5823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23F5BBB-4756-DFEA-4C51-A0B7207991B9}"/>
              </a:ext>
            </a:extLst>
          </p:cNvPr>
          <p:cNvSpPr txBox="1"/>
          <p:nvPr/>
        </p:nvSpPr>
        <p:spPr>
          <a:xfrm>
            <a:off x="299694" y="6114854"/>
            <a:ext cx="8801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Lưu ý: STT 27 Đ/c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Văn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Hoàn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0684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aotaolientu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606</Words>
  <Application>Microsoft Office PowerPoint</Application>
  <PresentationFormat>On-screen Show (4:3)</PresentationFormat>
  <Paragraphs>82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daotaolientuc</vt:lpstr>
      <vt:lpstr>PowerPoint Presentation</vt:lpstr>
      <vt:lpstr>1. BIỂU QUYẾT ĐỀ NGHỊ ĐẢNG ỦY PHƯỜNG ĐÁNH GIÁ, XẾP LOẠI ĐỐI VỚI ĐỒNG CHÍ BÍ THƯ, PHÓ BÍ THƯ ĐẢNG ỦY  </vt:lpstr>
      <vt:lpstr>2. BIỂU QUYẾT ĐÁNH GIÁ, XẾP LOẠI  CÁC ĐỒNG CHÍ ỦY VIÊN BCH ĐẢNG BỘ Tỷ lệ HTXSNV là 20% HTTNV (Chọn 2 Đ/c HTXSNV)  Dưới đây là danh sách 3 Đ/c được chi bộ đề xuất xếp loại HTXSNV.  Chọn 02 đồng chí trong số 03 đồng chí dưới đây   </vt:lpstr>
      <vt:lpstr>3. BIỂU QUYẾT ĐÁNH GIÁ, XẾP LOẠI  CÁC ĐỒNG CHÍ BÍ THƯ CHI BỘ Tỷ lệ HTXSNV là 20% HTTNV (Chọn 04 Đ/c HTXSNV)  Dưới đây là danh sách 04 Đ/c được chi bộ đề xuất xếp loại HTXSNV.     </vt:lpstr>
      <vt:lpstr>4. BIỂU QUYẾT ĐÁNH GIÁ, XẾP LOẠI  CÁC ĐỒNG CHÍ PHÓ BÍ THƯ CHI BỘ Tỷ lệ HTXSNV là 20% HTTNV (Chọn 05 Đ/c HTXSNV)  Dưới đây là danh sách 10 Đ/c được chi bộ đề xuất xếp loại HTXSNV.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HUONG TCHC</cp:lastModifiedBy>
  <cp:revision>230</cp:revision>
  <cp:lastPrinted>2026-03-09T04:28:39Z</cp:lastPrinted>
  <dcterms:created xsi:type="dcterms:W3CDTF">2021-12-21T04:31:34Z</dcterms:created>
  <dcterms:modified xsi:type="dcterms:W3CDTF">2026-03-09T05:22:06Z</dcterms:modified>
</cp:coreProperties>
</file>