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2" r:id="rId2"/>
  </p:sldMasterIdLst>
  <p:notesMasterIdLst>
    <p:notesMasterId r:id="rId47"/>
  </p:notesMasterIdLst>
  <p:sldIdLst>
    <p:sldId id="256" r:id="rId3"/>
    <p:sldId id="257" r:id="rId4"/>
    <p:sldId id="303" r:id="rId5"/>
    <p:sldId id="348" r:id="rId6"/>
    <p:sldId id="258" r:id="rId7"/>
    <p:sldId id="313" r:id="rId8"/>
    <p:sldId id="261" r:id="rId9"/>
    <p:sldId id="262" r:id="rId10"/>
    <p:sldId id="323" r:id="rId11"/>
    <p:sldId id="327" r:id="rId12"/>
    <p:sldId id="329" r:id="rId13"/>
    <p:sldId id="331" r:id="rId14"/>
    <p:sldId id="354" r:id="rId15"/>
    <p:sldId id="335" r:id="rId16"/>
    <p:sldId id="333" r:id="rId17"/>
    <p:sldId id="265" r:id="rId18"/>
    <p:sldId id="343" r:id="rId19"/>
    <p:sldId id="360" r:id="rId20"/>
    <p:sldId id="356" r:id="rId21"/>
    <p:sldId id="358" r:id="rId22"/>
    <p:sldId id="319" r:id="rId23"/>
    <p:sldId id="266" r:id="rId24"/>
    <p:sldId id="267" r:id="rId25"/>
    <p:sldId id="309" r:id="rId26"/>
    <p:sldId id="310" r:id="rId27"/>
    <p:sldId id="312" r:id="rId28"/>
    <p:sldId id="270" r:id="rId29"/>
    <p:sldId id="271" r:id="rId30"/>
    <p:sldId id="272" r:id="rId31"/>
    <p:sldId id="300" r:id="rId32"/>
    <p:sldId id="275" r:id="rId33"/>
    <p:sldId id="321" r:id="rId34"/>
    <p:sldId id="276" r:id="rId35"/>
    <p:sldId id="278" r:id="rId36"/>
    <p:sldId id="281" r:id="rId37"/>
    <p:sldId id="282" r:id="rId38"/>
    <p:sldId id="283" r:id="rId39"/>
    <p:sldId id="285" r:id="rId40"/>
    <p:sldId id="315" r:id="rId41"/>
    <p:sldId id="286" r:id="rId42"/>
    <p:sldId id="287" r:id="rId43"/>
    <p:sldId id="288" r:id="rId44"/>
    <p:sldId id="289" r:id="rId45"/>
    <p:sldId id="291" r:id="rId46"/>
  </p:sldIdLst>
  <p:sldSz cx="12192000" cy="6858000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Warnes" panose="020B0604020202020204" charset="0"/>
      <p:regular r:id="rId52"/>
    </p:embeddedFont>
    <p:embeddedFont>
      <p:font typeface="Arial Black" panose="020B0A04020102020204" pitchFamily="34" charset="0"/>
      <p:bold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8" roundtripDataSignature="AMtx7mgaLq7+0MmjcaTpk/1biz1upROf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4A715AB-1395-4D24-A96E-38A78C4AE875}">
  <a:tblStyle styleId="{14A715AB-1395-4D24-A96E-38A78C4AE87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6.fntdata"/><Relationship Id="rId58" Type="http://customschemas.google.com/relationships/presentationmetadata" Target="metadata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1.fntdata"/><Relationship Id="rId8" Type="http://schemas.openxmlformats.org/officeDocument/2006/relationships/slide" Target="slides/slide6.xml"/><Relationship Id="rId51" Type="http://schemas.openxmlformats.org/officeDocument/2006/relationships/font" Target="fonts/font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2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5.fntdata"/><Relationship Id="rId6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73178165229346326"/>
          <c:y val="0.822727922098134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6618357487922704E-2"/>
          <c:y val="0.18798976314871427"/>
          <c:w val="0.89009661835748788"/>
          <c:h val="0.7062492042677447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Mức độ liệt mặt</c:v>
                </c:pt>
              </c:strCache>
            </c:strRef>
          </c:tx>
          <c:dPt>
            <c:idx val="0"/>
            <c:bubble3D val="0"/>
            <c:explosion val="3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AF8-47F4-88E3-B2A6DB2147F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AF8-47F4-88E3-B2A6DB2147F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AF8-47F4-88E3-B2A6DB2147F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AF8-47F4-88E3-B2A6DB2147FD}"/>
              </c:ext>
            </c:extLst>
          </c:dPt>
          <c:dLbls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Sheet1!$A$2:$A$5</c:f>
              <c:strCache>
                <c:ptCount val="3"/>
                <c:pt idx="0">
                  <c:v>độ IV</c:v>
                </c:pt>
                <c:pt idx="1">
                  <c:v>độ V</c:v>
                </c:pt>
                <c:pt idx="2">
                  <c:v>hoàn toàn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27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AF8-47F4-88E3-B2A6DB2147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dirty="0"/>
          </a:p>
          <a:p>
            <a:pPr>
              <a:defRPr/>
            </a:pPr>
            <a:r>
              <a:rPr lang="vi-VN" dirty="0">
                <a:latin typeface="+mj-lt"/>
              </a:rPr>
              <a:t>Các loại đường vỡ</a:t>
            </a:r>
          </a:p>
        </c:rich>
      </c:tx>
      <c:layout>
        <c:manualLayout>
          <c:xMode val="edge"/>
          <c:yMode val="edge"/>
          <c:x val="0.65087882081146109"/>
          <c:y val="0.77618443128955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4.6139064375903517E-2"/>
          <c:w val="1"/>
          <c:h val="0.837836468232578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Các loại đường vỡ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0BE-4E4A-94DB-9DF1A9F3E0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0BE-4E4A-94DB-9DF1A9F3E0E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0BE-4E4A-94DB-9DF1A9F3E0E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0BE-4E4A-94DB-9DF1A9F3E0E8}"/>
              </c:ext>
            </c:extLst>
          </c:dPt>
          <c:cat>
            <c:strRef>
              <c:f>Sheet1!$A$2:$A$5</c:f>
              <c:strCache>
                <c:ptCount val="3"/>
                <c:pt idx="0">
                  <c:v>Vỡ dọc</c:v>
                </c:pt>
                <c:pt idx="1">
                  <c:v>Vỡ ngang</c:v>
                </c:pt>
                <c:pt idx="2">
                  <c:v>Vỡ hỗn hợp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85</c:v>
                </c:pt>
                <c:pt idx="1">
                  <c:v>5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A7-4384-BF48-D815CFC5B3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23615571002843394"/>
          <c:y val="0.89803483655452154"/>
          <c:w val="0.5276884090660543"/>
          <c:h val="0.10196516344547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11414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200"/>
              <a:buFont typeface="Calibri"/>
              <a:buNone/>
            </a:pPr>
            <a:fld id="{00000000-1234-1234-1234-123412341234}" type="slidenum">
              <a:rPr lang="en-US">
                <a:latin typeface="Calibri"/>
                <a:ea typeface="Calibri"/>
                <a:cs typeface="Calibri"/>
                <a:sym typeface="Calibri"/>
              </a:rPr>
              <a:pPr>
                <a:buSzPts val="1200"/>
                <a:buFont typeface="Calibri"/>
                <a:buNone/>
              </a:pPr>
              <a:t>3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74084cb35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g274084cb35f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274084cb35f_1_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Vì vậy, để góp phần chẩn đoán, chỉ định và đánh giá kết quả điều trị phẫu thuật giảm áp thần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kinh VII do chấn thương xương thái dương, chúng tôi nghiên cứu và tiến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hành đề tài này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với 2 mục tiêu: </a:t>
            </a: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fld id="{00000000-1234-1234-1234-123412341234}" type="slidenum">
              <a:rPr lang="en-US"/>
              <a:pPr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D8167-697C-48E4-9AB3-A497500820A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9690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Peu</a:t>
            </a:r>
            <a:r>
              <a:rPr lang="fr-FR" baseline="0" dirty="0"/>
              <a:t> de </a:t>
            </a:r>
            <a:r>
              <a:rPr lang="fr-FR" baseline="0" dirty="0" err="1"/>
              <a:t>corelation</a:t>
            </a:r>
            <a:r>
              <a:rPr lang="fr-FR" baseline="0" dirty="0"/>
              <a:t> </a:t>
            </a:r>
            <a:r>
              <a:rPr lang="fr-FR" baseline="0" dirty="0" err="1"/>
              <a:t>anatomo</a:t>
            </a:r>
            <a:r>
              <a:rPr lang="fr-FR" baseline="0" dirty="0"/>
              <a:t>-clinique, sauf Fracture labyrinthique = + souvent responsable de complication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D8167-697C-48E4-9AB3-A497500820A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32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5061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Perforation </a:t>
            </a:r>
            <a:r>
              <a:rPr lang="en-GB" dirty="0" err="1"/>
              <a:t>tympanique</a:t>
            </a:r>
            <a:r>
              <a:rPr lang="en-GB" dirty="0"/>
              <a:t> + luxation </a:t>
            </a:r>
            <a:r>
              <a:rPr lang="en-GB" dirty="0" err="1"/>
              <a:t>globale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Otomicroscopic</a:t>
            </a:r>
            <a:r>
              <a:rPr lang="en-US" dirty="0"/>
              <a:t> view of grossly disarticulated </a:t>
            </a:r>
            <a:r>
              <a:rPr lang="en-US" dirty="0" err="1"/>
              <a:t>malleusincus</a:t>
            </a:r>
            <a:r>
              <a:rPr lang="en-US" dirty="0"/>
              <a:t> </a:t>
            </a:r>
            <a:r>
              <a:rPr lang="en-US" dirty="0" err="1"/>
              <a:t>ossicular</a:t>
            </a:r>
            <a:r>
              <a:rPr lang="en-US" dirty="0"/>
              <a:t> complex was seen completely dislocated 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of native position and </a:t>
            </a:r>
            <a:r>
              <a:rPr lang="en-US" dirty="0" err="1"/>
              <a:t>malrotated</a:t>
            </a:r>
            <a:r>
              <a:rPr lang="en-US" dirty="0"/>
              <a:t> and translocated into the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mid-</a:t>
            </a:r>
            <a:r>
              <a:rPr lang="en-US" dirty="0" err="1"/>
              <a:t>EAC</a:t>
            </a:r>
            <a:r>
              <a:rPr lang="en-US" dirty="0"/>
              <a:t> following pediatric all-terrain vehicle accident. The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tympanic membrane was completely absent, and a large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comminuted temporal bone fracture with brain herniation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</a:t>
            </a:r>
            <a:r>
              <a:rPr lang="en-US" dirty="0" err="1"/>
              <a:t>CSFfistula</a:t>
            </a:r>
            <a:r>
              <a:rPr lang="en-US" dirty="0"/>
              <a:t> requiring immediate repair were identified.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tympanic membrane was reconstructed, </a:t>
            </a:r>
            <a:r>
              <a:rPr lang="en-US" dirty="0" err="1"/>
              <a:t>ossicular</a:t>
            </a:r>
            <a:r>
              <a:rPr lang="en-US" dirty="0"/>
              <a:t> complex reduced into the middle ear and </a:t>
            </a:r>
            <a:r>
              <a:rPr lang="en-US" dirty="0" err="1"/>
              <a:t>incudostapedial</a:t>
            </a:r>
            <a:r>
              <a:rPr lang="en-US" dirty="0"/>
              <a:t> joint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reconstituted, and partial closure of air-bone gap achieved</a:t>
            </a:r>
            <a:endParaRPr lang="fr-FR" dirty="0"/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D8167-697C-48E4-9AB3-A497500820A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89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54" name="Google Shape;154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00735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7415a0162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g27415a01620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82" name="Google Shape;182;g27415a01620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04" name="Google Shape;20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fld id="{00000000-1234-1234-1234-123412341234}" type="slidenum">
              <a:rPr lang="en-US"/>
              <a:pPr/>
              <a:t>25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200"/>
              <a:buFont typeface="Calibri"/>
              <a:buNone/>
            </a:pPr>
            <a:fld id="{00000000-1234-1234-1234-123412341234}" type="slidenum">
              <a:rPr lang="en-US">
                <a:latin typeface="Calibri"/>
                <a:ea typeface="Calibri"/>
                <a:cs typeface="Calibri"/>
                <a:sym typeface="Calibri"/>
              </a:rPr>
              <a:pPr>
                <a:buSzPts val="1200"/>
                <a:buFont typeface="Calibri"/>
                <a:buNone/>
              </a:pPr>
              <a:t>26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12019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380" name="Google Shape;380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7" name="Google Shape;38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92175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4" name="Google Shape;424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4" name="Google Shape;47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9818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7631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0207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55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53358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64790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7060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34808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5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6040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58023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8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49510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58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body" idx="1"/>
          </p:nvPr>
        </p:nvSpPr>
        <p:spPr>
          <a:xfrm>
            <a:off x="1066800" y="1666240"/>
            <a:ext cx="10759440" cy="4620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3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KẾT QUẢ PHẪU THUẬT GIẢM ÁP VÀ GHÉP NỐI DÂY THẦN KINH VII ĐIỀU TRỊ LIỆT MẶT DO CHẤN THƯƠNG TẠI BỆNH VIỆN HỮU NGHỊ ĐA KHOA NGHỆ AN</a:t>
            </a:r>
            <a:endParaRPr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6644640" y="2158928"/>
            <a:ext cx="5283200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Nhóm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nghiên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cứu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BSCKII. Chu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Thị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Kim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Anh</a:t>
            </a:r>
            <a:endParaRPr lang="en-US"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PGS.TS.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Nguyễn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Văn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Hương</a:t>
            </a:r>
            <a:endParaRPr lang="en-US"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/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BSCKII.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Bùi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Thị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Hồng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Giang</a:t>
            </a:r>
            <a:endParaRPr lang="en-US"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Ths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Lê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Hoài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Nam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Ths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Phan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Thanh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Hưng</a:t>
            </a:r>
            <a:endParaRPr lang="en-US"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Ths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Nguyễn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Ngọc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Hùng</a:t>
            </a:r>
            <a:endParaRPr lang="en-US"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Ths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Phan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Đức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Chính</a:t>
            </a:r>
            <a:endParaRPr lang="en-US"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>
            <a:spLocks noGrp="1"/>
          </p:cNvSpPr>
          <p:nvPr>
            <p:ph type="body" idx="1"/>
          </p:nvPr>
        </p:nvSpPr>
        <p:spPr>
          <a:xfrm>
            <a:off x="230575" y="1812250"/>
            <a:ext cx="11961300" cy="43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97" name="Google Shape;97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675" y="1812250"/>
            <a:ext cx="10532900" cy="518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 txBox="1"/>
          <p:nvPr/>
        </p:nvSpPr>
        <p:spPr>
          <a:xfrm>
            <a:off x="619759" y="2010560"/>
            <a:ext cx="11430145" cy="6140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lnSpc>
                <a:spcPct val="15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Liệt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mặt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là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nỗi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ám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ảnh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đáng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sợ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đối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với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bệnh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nhân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và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thầy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thuốc</a:t>
            </a:r>
            <a:endParaRPr lang="en-US" sz="2400" kern="1200" dirty="0" smtClean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Nó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ảnh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hưởng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nghiêm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trọng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đến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thẩm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mỹ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và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chất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lượng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cuộc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sống</a:t>
            </a:r>
            <a:endParaRPr lang="en-US" sz="2400" kern="1200" dirty="0" smtClean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Liệt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mặt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do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chấn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thương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là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một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biến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chứng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thường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gặp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trong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vỡ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xư</a:t>
            </a:r>
            <a:r>
              <a:rPr lang="vi-VN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ơ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ng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đá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vỡ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nền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sọ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nên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thường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có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tổn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thương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phối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hợp</a:t>
            </a:r>
            <a:r>
              <a:rPr lang="en-US" sz="2400" kern="1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lang="en-US" sz="2400" kern="12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Nếu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không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theo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dõi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xử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trí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kịp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thời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sẽ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gây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di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chứng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nặng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nề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cho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ng</a:t>
            </a:r>
            <a:r>
              <a:rPr lang="vi-VN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ư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ời</a:t>
            </a:r>
            <a:r>
              <a:rPr lang="en-US" sz="24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bệnh</a:t>
            </a:r>
            <a:endParaRPr lang="en-US" sz="2400" kern="12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lvl="0" indent="-342900">
              <a:lnSpc>
                <a:spcPct val="15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Trước đây, bệnh nhân liệt mặt do chấn thương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muộn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dễ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sót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chỉ được phẫu thuật tại các bệnh viện lớn tuyến Trung Ương.</a:t>
            </a:r>
          </a:p>
          <a:p>
            <a:pPr marL="342900" indent="-342900">
              <a:lnSpc>
                <a:spcPct val="150000"/>
              </a:lnSpc>
              <a:buClrTx/>
              <a:buFont typeface="Wingdings" panose="05000000000000000000" pitchFamily="2" charset="2"/>
              <a:buChar char="Ø"/>
              <a:defRPr/>
            </a:pPr>
            <a:endParaRPr lang="en-US" sz="2800" kern="12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>
              <a:buClrTx/>
              <a:defRPr/>
            </a:pPr>
            <a:endParaRPr lang="en-US" sz="1800" kern="1200" dirty="0">
              <a:solidFill>
                <a:prstClr val="black"/>
              </a:solidFill>
              <a:latin typeface="Calibri"/>
              <a:ea typeface="+mn-ea"/>
            </a:endParaRPr>
          </a:p>
          <a:p>
            <a:pPr marL="285750" indent="-323850">
              <a:lnSpc>
                <a:spcPct val="150000"/>
              </a:lnSpc>
              <a:buSzPts val="2400"/>
              <a:buFont typeface="Noto Sans Symbols"/>
              <a:buChar char="▪"/>
            </a:pPr>
            <a:endParaRPr sz="2400" dirty="0"/>
          </a:p>
          <a:p>
            <a:pPr marL="457200">
              <a:lnSpc>
                <a:spcPct val="150000"/>
              </a:lnSpc>
            </a:pPr>
            <a:endParaRPr sz="1800" dirty="0"/>
          </a:p>
          <a:p>
            <a:pPr>
              <a:buSzPts val="1800"/>
              <a:buFont typeface="Calibri"/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4;g27415a01620_0_6"/>
          <p:cNvSpPr txBox="1">
            <a:spLocks noGrp="1"/>
          </p:cNvSpPr>
          <p:nvPr>
            <p:ph type="title"/>
          </p:nvPr>
        </p:nvSpPr>
        <p:spPr>
          <a:xfrm>
            <a:off x="0" y="530542"/>
            <a:ext cx="10515600" cy="1023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400"/>
              <a:buFont typeface="Times New Roman"/>
              <a:buNone/>
            </a:pPr>
            <a:r>
              <a:rPr lang="en-US" sz="4000" dirty="0">
                <a:solidFill>
                  <a:srgbClr val="FF3399"/>
                </a:solidFill>
                <a:latin typeface="Times New Roman"/>
                <a:cs typeface="Times New Roman"/>
                <a:sym typeface="Times New Roman"/>
              </a:rPr>
              <a:t>     </a:t>
            </a:r>
            <a:r>
              <a:rPr lang="en-US" sz="4000" b="1" dirty="0">
                <a:solidFill>
                  <a:srgbClr val="FF3399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cs typeface="Times New Roman"/>
                <a:sym typeface="Times New Roman"/>
              </a:rPr>
              <a:t>ĐẶT VẤN ĐỀ</a:t>
            </a:r>
            <a:endParaRPr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375182"/>
            <a:ext cx="3186721" cy="1047819"/>
          </a:xfrm>
        </p:spPr>
        <p:txBody>
          <a:bodyPr>
            <a:normAutofit/>
          </a:bodyPr>
          <a:lstStyle/>
          <a:p>
            <a:r>
              <a:rPr lang="fr-FR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Tần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524" y="1437491"/>
            <a:ext cx="10515600" cy="435133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não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1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Vỡ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nền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sọ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5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vỡ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nền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sọ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 1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đến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2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vỡ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xương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đá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Nam &gt;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Nữ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5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người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lớn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/ 1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trẻ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em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Nguyên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nhân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:</a:t>
            </a:r>
          </a:p>
          <a:p>
            <a:pPr lvl="1"/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Tai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nạn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giao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thông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lvl="1"/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Thể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thao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lvl="1"/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Tai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nạn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ở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nhà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lvl="1"/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Tai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nạn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làm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việc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lvl="1"/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Đánh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nhau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519" y="1635831"/>
            <a:ext cx="1528537" cy="15285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787" y="2259722"/>
            <a:ext cx="1646675" cy="1646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80" y="2297459"/>
            <a:ext cx="1463186" cy="14631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114" y="1892764"/>
            <a:ext cx="1459722" cy="14597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795" y="2415207"/>
            <a:ext cx="1518948" cy="1518948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3792205" y="4182485"/>
            <a:ext cx="332510" cy="713509"/>
          </a:xfrm>
          <a:prstGeom prst="rightBrace">
            <a:avLst>
              <a:gd name="adj1" fmla="val 0"/>
              <a:gd name="adj2" fmla="val 50000"/>
            </a:avLst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4149731" y="4341996"/>
            <a:ext cx="8467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Ngã</a:t>
            </a:r>
            <a:endParaRPr lang="fr-F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9222"/>
          <a:stretch/>
        </p:blipFill>
        <p:spPr>
          <a:xfrm>
            <a:off x="7032020" y="4001294"/>
            <a:ext cx="4074160" cy="236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85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74084cb35f_1_9"/>
          <p:cNvSpPr txBox="1">
            <a:spLocks noGrp="1"/>
          </p:cNvSpPr>
          <p:nvPr>
            <p:ph type="title"/>
          </p:nvPr>
        </p:nvSpPr>
        <p:spPr>
          <a:xfrm>
            <a:off x="149287" y="681036"/>
            <a:ext cx="5206500" cy="10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   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ĐẶT VẤN ĐỀ</a:t>
            </a:r>
            <a:endParaRPr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Google Shape;104;g274084cb35f_1_9"/>
          <p:cNvSpPr txBox="1">
            <a:spLocks noGrp="1"/>
          </p:cNvSpPr>
          <p:nvPr>
            <p:ph type="body" idx="1"/>
          </p:nvPr>
        </p:nvSpPr>
        <p:spPr>
          <a:xfrm>
            <a:off x="105534" y="2002971"/>
            <a:ext cx="11868600" cy="44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43866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Hữu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nghị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khoa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Nghệ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phẫu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thuật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ghép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nối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dây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VII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qui</a:t>
            </a:r>
            <a:r>
              <a:rPr lang="en-US" dirty="0"/>
              <a:t>.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>
            <a:spLocks noGrp="1"/>
          </p:cNvSpPr>
          <p:nvPr>
            <p:ph type="title"/>
          </p:nvPr>
        </p:nvSpPr>
        <p:spPr>
          <a:xfrm>
            <a:off x="180171" y="618044"/>
            <a:ext cx="6428665" cy="1017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3600"/>
              <a:buFont typeface="Times New Roman"/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MỤC TIÊU NGHIÊN CỨU</a:t>
            </a:r>
            <a:endParaRPr sz="3200" b="1" dirty="0">
              <a:solidFill>
                <a:srgbClr val="FF0000"/>
              </a:solidFill>
            </a:endParaRPr>
          </a:p>
        </p:txBody>
      </p:sp>
      <p:grpSp>
        <p:nvGrpSpPr>
          <p:cNvPr id="105" name="Google Shape;105;p3"/>
          <p:cNvGrpSpPr/>
          <p:nvPr/>
        </p:nvGrpSpPr>
        <p:grpSpPr>
          <a:xfrm>
            <a:off x="149225" y="1742403"/>
            <a:ext cx="11701398" cy="4838858"/>
            <a:chOff x="0" y="49070"/>
            <a:chExt cx="11701398" cy="4838858"/>
          </a:xfrm>
        </p:grpSpPr>
        <p:sp>
          <p:nvSpPr>
            <p:cNvPr id="106" name="Google Shape;106;p3"/>
            <p:cNvSpPr/>
            <p:nvPr/>
          </p:nvSpPr>
          <p:spPr>
            <a:xfrm rot="5400000">
              <a:off x="-329176" y="378247"/>
              <a:ext cx="2580874" cy="1922520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FFC647"/>
                </a:gs>
                <a:gs pos="50000">
                  <a:srgbClr val="FFC600"/>
                </a:gs>
                <a:gs pos="100000">
                  <a:srgbClr val="E3B400"/>
                </a:gs>
              </a:gsLst>
              <a:lin ang="5400000" scaled="0"/>
            </a:gradFill>
            <a:ln w="9525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7" name="Google Shape;107;p3"/>
            <p:cNvSpPr txBox="1"/>
            <p:nvPr/>
          </p:nvSpPr>
          <p:spPr>
            <a:xfrm>
              <a:off x="1" y="1010330"/>
              <a:ext cx="1922520" cy="6583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32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 rot="5400000">
              <a:off x="5827243" y="-3722036"/>
              <a:ext cx="1785197" cy="948903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9" name="Google Shape;109;p3"/>
            <p:cNvSpPr txBox="1"/>
            <p:nvPr/>
          </p:nvSpPr>
          <p:spPr>
            <a:xfrm>
              <a:off x="1975326" y="217027"/>
              <a:ext cx="9401886" cy="16109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7775" rIns="17775" bIns="17775" anchor="ctr" anchorCtr="0">
              <a:noAutofit/>
            </a:bodyPr>
            <a:lstStyle/>
            <a:p>
              <a:pPr marL="285750" lvl="1" indent="-285750">
                <a:lnSpc>
                  <a:spcPct val="90000"/>
                </a:lnSpc>
                <a:buSzPts val="2800"/>
                <a:buFont typeface="Calibri"/>
                <a:buChar char="•"/>
              </a:pP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Mô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tả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đặc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điểm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lâm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sàng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,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cận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lâm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sàng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tổn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thương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thần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kinh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VII do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chấn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thương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xương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thái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dương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có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chỉ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định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phẫu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thuật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giảm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áp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và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ghép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nối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dây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thần</a:t>
              </a:r>
              <a:r>
                <a:rPr lang="en-US" sz="2800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kinh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VII.</a:t>
              </a:r>
              <a:endParaRPr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10" name="Google Shape;110;p3"/>
            <p:cNvSpPr/>
            <p:nvPr/>
          </p:nvSpPr>
          <p:spPr>
            <a:xfrm rot="5400000">
              <a:off x="-335790" y="2729550"/>
              <a:ext cx="2494168" cy="1822588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6EA3DA"/>
                </a:gs>
                <a:gs pos="50000">
                  <a:srgbClr val="5299DA"/>
                </a:gs>
                <a:gs pos="100000">
                  <a:srgbClr val="4186C8"/>
                </a:gs>
              </a:gsLst>
              <a:lin ang="5400000" scaled="0"/>
            </a:gradFill>
            <a:ln w="9525" cap="flat" cmpd="sng">
              <a:solidFill>
                <a:srgbClr val="5999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1" name="Google Shape;111;p3"/>
            <p:cNvSpPr txBox="1"/>
            <p:nvPr/>
          </p:nvSpPr>
          <p:spPr>
            <a:xfrm>
              <a:off x="0" y="3305054"/>
              <a:ext cx="1822588" cy="671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 rot="5400000">
              <a:off x="5919360" y="-1433736"/>
              <a:ext cx="1785197" cy="9778878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5999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3" name="Google Shape;113;p3"/>
            <p:cNvSpPr txBox="1"/>
            <p:nvPr/>
          </p:nvSpPr>
          <p:spPr>
            <a:xfrm>
              <a:off x="1922520" y="2650250"/>
              <a:ext cx="9691732" cy="16109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7775" rIns="17775" bIns="17775" anchor="ctr" anchorCtr="0">
              <a:noAutofit/>
            </a:bodyPr>
            <a:lstStyle/>
            <a:p>
              <a:pPr marL="285750" lvl="1" indent="-285750">
                <a:lnSpc>
                  <a:spcPct val="90000"/>
                </a:lnSpc>
                <a:buSzPts val="2800"/>
                <a:buFont typeface="Calibri"/>
                <a:buChar char="•"/>
              </a:pP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Đánh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giá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kết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quả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điều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trị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liệt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dây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thần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kinh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VII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ngoại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biên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do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chấn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thương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bằng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phương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pháp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phẫu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thuật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giảm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áp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và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ghép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nối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dây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thần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en-US" sz="2800" i="1" dirty="0" err="1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kinh</a:t>
              </a:r>
              <a:r>
                <a:rPr lang="en-US" sz="2800" i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VII</a:t>
              </a:r>
              <a:r>
                <a:rPr lang="en-US" sz="2800" b="1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.</a:t>
              </a:r>
              <a:endParaRPr sz="2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9782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"/>
          <p:cNvSpPr txBox="1">
            <a:spLocks noGrp="1"/>
          </p:cNvSpPr>
          <p:nvPr>
            <p:ph type="title"/>
          </p:nvPr>
        </p:nvSpPr>
        <p:spPr>
          <a:xfrm>
            <a:off x="0" y="419463"/>
            <a:ext cx="642963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TỔNG QUAN</a:t>
            </a:r>
            <a:br>
              <a:rPr lang="en-US" sz="3600" b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</a:br>
            <a:r>
              <a:rPr lang="en-US" sz="3600" b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Giải phẫu xương đá</a:t>
            </a:r>
            <a:endParaRPr sz="3600" b="1">
              <a:solidFill>
                <a:srgbClr val="FF0000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pic>
        <p:nvPicPr>
          <p:cNvPr id="132" name="Google Shape;132;p6" descr="Base of skull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773996" y="1594541"/>
            <a:ext cx="3089615" cy="3668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6" descr="undefin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7529" y="1594541"/>
            <a:ext cx="3071278" cy="3850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3767" y="1745026"/>
            <a:ext cx="3436219" cy="398681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6"/>
          <p:cNvSpPr txBox="1"/>
          <p:nvPr/>
        </p:nvSpPr>
        <p:spPr>
          <a:xfrm>
            <a:off x="1270459" y="5900286"/>
            <a:ext cx="1031835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Cấu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trúc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phức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tạp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chứa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các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thành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phần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giác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quan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thần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kinh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mạch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máu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và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các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xương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con</a:t>
            </a:r>
            <a:endParaRPr sz="1800" b="0" i="0" u="none" strike="noStrike" cap="none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45974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Giải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phẫu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và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đường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đi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của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dây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thần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kinh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mặt</a:t>
            </a:r>
            <a:endParaRPr sz="3200" b="1" dirty="0">
              <a:solidFill>
                <a:srgbClr val="FF0000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pic>
        <p:nvPicPr>
          <p:cNvPr id="141" name="Google Shape;141;p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172858" y="1825625"/>
            <a:ext cx="5510925" cy="3221388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/>
          <p:nvPr/>
        </p:nvSpPr>
        <p:spPr>
          <a:xfrm>
            <a:off x="1333041" y="5181950"/>
            <a:ext cx="9776919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Dây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VII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là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dây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TK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hỗn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hợp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(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vận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động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cảm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giác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và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tiết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dịch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)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xuất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phát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từ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góc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cầu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tiểu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não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qua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xương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thái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dương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đến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tuyến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mang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tai.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Đoạn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dây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VII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trong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xương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thái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dương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là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đoạn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hẹp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nhất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nằm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trong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ống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xương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dễ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bị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tổn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thương</a:t>
            </a:r>
            <a:endParaRPr sz="1800" b="0" i="0" u="none" strike="noStrike" cap="none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" y="528454"/>
            <a:ext cx="5547360" cy="931411"/>
          </a:xfrm>
        </p:spPr>
        <p:txBody>
          <a:bodyPr>
            <a:normAutofit/>
          </a:bodyPr>
          <a:lstStyle/>
          <a:p>
            <a:pPr algn="ctr"/>
            <a:r>
              <a:rPr lang="fr-FR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Vỡ</a:t>
            </a:r>
            <a:r>
              <a:rPr lang="fr-FR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fr-FR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</a:t>
            </a:r>
            <a:r>
              <a:rPr lang="fr-FR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FR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Chấn</a:t>
            </a:r>
            <a:r>
              <a:rPr lang="fr-FR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fr-FR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sọ</a:t>
            </a:r>
            <a:r>
              <a:rPr lang="fr-FR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não</a:t>
            </a:r>
            <a:r>
              <a:rPr lang="fr-FR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trầm</a:t>
            </a:r>
            <a:r>
              <a:rPr lang="fr-FR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endParaRPr lang="fr-FR" sz="3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7510"/>
            <a:ext cx="10515600" cy="4351338"/>
          </a:xfrm>
        </p:spPr>
        <p:txBody>
          <a:bodyPr/>
          <a:lstStyle/>
          <a:p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Não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Ốc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</a:t>
            </a:r>
          </a:p>
          <a:p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Chảy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não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tủy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076" y="2183470"/>
            <a:ext cx="4228119" cy="39953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52510" y="4600377"/>
            <a:ext cx="10743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</a:p>
        </p:txBody>
      </p:sp>
      <p:sp>
        <p:nvSpPr>
          <p:cNvPr id="6" name="Freeform 5"/>
          <p:cNvSpPr/>
          <p:nvPr/>
        </p:nvSpPr>
        <p:spPr>
          <a:xfrm>
            <a:off x="7526325" y="2547482"/>
            <a:ext cx="3016870" cy="2891213"/>
          </a:xfrm>
          <a:custGeom>
            <a:avLst/>
            <a:gdLst>
              <a:gd name="connsiteX0" fmla="*/ 0 w 4076700"/>
              <a:gd name="connsiteY0" fmla="*/ 3648075 h 3790950"/>
              <a:gd name="connsiteX1" fmla="*/ 666750 w 4076700"/>
              <a:gd name="connsiteY1" fmla="*/ 2524125 h 3790950"/>
              <a:gd name="connsiteX2" fmla="*/ 1000125 w 4076700"/>
              <a:gd name="connsiteY2" fmla="*/ 2085975 h 3790950"/>
              <a:gd name="connsiteX3" fmla="*/ 1266825 w 4076700"/>
              <a:gd name="connsiteY3" fmla="*/ 2000250 h 3790950"/>
              <a:gd name="connsiteX4" fmla="*/ 1704975 w 4076700"/>
              <a:gd name="connsiteY4" fmla="*/ 1800225 h 3790950"/>
              <a:gd name="connsiteX5" fmla="*/ 2200275 w 4076700"/>
              <a:gd name="connsiteY5" fmla="*/ 1400175 h 3790950"/>
              <a:gd name="connsiteX6" fmla="*/ 2790825 w 4076700"/>
              <a:gd name="connsiteY6" fmla="*/ 933450 h 3790950"/>
              <a:gd name="connsiteX7" fmla="*/ 3171825 w 4076700"/>
              <a:gd name="connsiteY7" fmla="*/ 561975 h 3790950"/>
              <a:gd name="connsiteX8" fmla="*/ 3267075 w 4076700"/>
              <a:gd name="connsiteY8" fmla="*/ 219075 h 3790950"/>
              <a:gd name="connsiteX9" fmla="*/ 3705225 w 4076700"/>
              <a:gd name="connsiteY9" fmla="*/ 47625 h 3790950"/>
              <a:gd name="connsiteX10" fmla="*/ 4076700 w 4076700"/>
              <a:gd name="connsiteY10" fmla="*/ 0 h 3790950"/>
              <a:gd name="connsiteX11" fmla="*/ 4076700 w 4076700"/>
              <a:gd name="connsiteY11" fmla="*/ 209550 h 3790950"/>
              <a:gd name="connsiteX12" fmla="*/ 3467100 w 4076700"/>
              <a:gd name="connsiteY12" fmla="*/ 371475 h 3790950"/>
              <a:gd name="connsiteX13" fmla="*/ 3276600 w 4076700"/>
              <a:gd name="connsiteY13" fmla="*/ 647700 h 3790950"/>
              <a:gd name="connsiteX14" fmla="*/ 2752725 w 4076700"/>
              <a:gd name="connsiteY14" fmla="*/ 1257300 h 3790950"/>
              <a:gd name="connsiteX15" fmla="*/ 2066925 w 4076700"/>
              <a:gd name="connsiteY15" fmla="*/ 1733550 h 3790950"/>
              <a:gd name="connsiteX16" fmla="*/ 1990725 w 4076700"/>
              <a:gd name="connsiteY16" fmla="*/ 1762125 h 3790950"/>
              <a:gd name="connsiteX17" fmla="*/ 1962150 w 4076700"/>
              <a:gd name="connsiteY17" fmla="*/ 1771650 h 3790950"/>
              <a:gd name="connsiteX18" fmla="*/ 1343025 w 4076700"/>
              <a:gd name="connsiteY18" fmla="*/ 2171700 h 3790950"/>
              <a:gd name="connsiteX19" fmla="*/ 685800 w 4076700"/>
              <a:gd name="connsiteY19" fmla="*/ 2943225 h 3790950"/>
              <a:gd name="connsiteX20" fmla="*/ 361950 w 4076700"/>
              <a:gd name="connsiteY20" fmla="*/ 3562350 h 3790950"/>
              <a:gd name="connsiteX21" fmla="*/ 142875 w 4076700"/>
              <a:gd name="connsiteY21" fmla="*/ 3790950 h 3790950"/>
              <a:gd name="connsiteX22" fmla="*/ 0 w 4076700"/>
              <a:gd name="connsiteY22" fmla="*/ 3648075 h 379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076700" h="3790950">
                <a:moveTo>
                  <a:pt x="0" y="3648075"/>
                </a:moveTo>
                <a:lnTo>
                  <a:pt x="666750" y="2524125"/>
                </a:lnTo>
                <a:lnTo>
                  <a:pt x="1000125" y="2085975"/>
                </a:lnTo>
                <a:lnTo>
                  <a:pt x="1266825" y="2000250"/>
                </a:lnTo>
                <a:lnTo>
                  <a:pt x="1704975" y="1800225"/>
                </a:lnTo>
                <a:lnTo>
                  <a:pt x="2200275" y="1400175"/>
                </a:lnTo>
                <a:lnTo>
                  <a:pt x="2790825" y="933450"/>
                </a:lnTo>
                <a:lnTo>
                  <a:pt x="3171825" y="561975"/>
                </a:lnTo>
                <a:lnTo>
                  <a:pt x="3267075" y="219075"/>
                </a:lnTo>
                <a:lnTo>
                  <a:pt x="3705225" y="47625"/>
                </a:lnTo>
                <a:lnTo>
                  <a:pt x="4076700" y="0"/>
                </a:lnTo>
                <a:lnTo>
                  <a:pt x="4076700" y="209550"/>
                </a:lnTo>
                <a:lnTo>
                  <a:pt x="3467100" y="371475"/>
                </a:lnTo>
                <a:lnTo>
                  <a:pt x="3276600" y="647700"/>
                </a:lnTo>
                <a:lnTo>
                  <a:pt x="2752725" y="1257300"/>
                </a:lnTo>
                <a:lnTo>
                  <a:pt x="2066925" y="1733550"/>
                </a:lnTo>
                <a:lnTo>
                  <a:pt x="1990725" y="1762125"/>
                </a:lnTo>
                <a:cubicBezTo>
                  <a:pt x="1981289" y="1765556"/>
                  <a:pt x="1962150" y="1771650"/>
                  <a:pt x="1962150" y="1771650"/>
                </a:cubicBezTo>
                <a:lnTo>
                  <a:pt x="1343025" y="2171700"/>
                </a:lnTo>
                <a:lnTo>
                  <a:pt x="685800" y="2943225"/>
                </a:lnTo>
                <a:lnTo>
                  <a:pt x="361950" y="3562350"/>
                </a:lnTo>
                <a:lnTo>
                  <a:pt x="142875" y="3790950"/>
                </a:lnTo>
                <a:lnTo>
                  <a:pt x="0" y="3648075"/>
                </a:lnTo>
                <a:close/>
              </a:path>
            </a:pathLst>
          </a:cu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extBox 6"/>
          <p:cNvSpPr txBox="1"/>
          <p:nvPr/>
        </p:nvSpPr>
        <p:spPr>
          <a:xfrm>
            <a:off x="7734259" y="4931609"/>
            <a:ext cx="902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rgbClr val="00B0F0"/>
                </a:solidFill>
              </a:rPr>
              <a:t>DNT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45728" y="2547481"/>
            <a:ext cx="1122423" cy="523220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2800" dirty="0" err="1">
                <a:solidFill>
                  <a:srgbClr val="E200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Ốc</a:t>
            </a:r>
            <a:r>
              <a:rPr lang="fr-FR" sz="2800" dirty="0">
                <a:solidFill>
                  <a:srgbClr val="E200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0472" y="3745925"/>
            <a:ext cx="1720806" cy="523220"/>
          </a:xfrm>
          <a:prstGeom prst="rect">
            <a:avLst/>
          </a:prstGeom>
          <a:solidFill>
            <a:schemeClr val="bg1">
              <a:alpha val="53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dirty="0" err="1">
                <a:solidFill>
                  <a:srgbClr val="E200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Tiền</a:t>
            </a:r>
            <a:r>
              <a:rPr lang="fr-FR" sz="2800" dirty="0">
                <a:solidFill>
                  <a:srgbClr val="E200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rgbClr val="E200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endParaRPr lang="fr-FR" sz="2800" dirty="0">
              <a:solidFill>
                <a:srgbClr val="E200C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26325" y="2547481"/>
            <a:ext cx="588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</a:rPr>
              <a:t>VII</a:t>
            </a:r>
          </a:p>
        </p:txBody>
      </p:sp>
    </p:spTree>
    <p:extLst>
      <p:ext uri="{BB962C8B-B14F-4D97-AF65-F5344CB8AC3E}">
        <p14:creationId xmlns:p14="http://schemas.microsoft.com/office/powerpoint/2010/main" val="2915635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046718" y="1859279"/>
            <a:ext cx="3705859" cy="3647441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9148387" y="2748535"/>
            <a:ext cx="2169853" cy="1548245"/>
          </a:xfrm>
          <a:custGeom>
            <a:avLst/>
            <a:gdLst>
              <a:gd name="connsiteX0" fmla="*/ 2254828 w 2254828"/>
              <a:gd name="connsiteY0" fmla="*/ 1548245 h 1548245"/>
              <a:gd name="connsiteX1" fmla="*/ 1766455 w 2254828"/>
              <a:gd name="connsiteY1" fmla="*/ 1278081 h 1548245"/>
              <a:gd name="connsiteX2" fmla="*/ 1517073 w 2254828"/>
              <a:gd name="connsiteY2" fmla="*/ 1070263 h 1548245"/>
              <a:gd name="connsiteX3" fmla="*/ 1371600 w 2254828"/>
              <a:gd name="connsiteY3" fmla="*/ 904009 h 1548245"/>
              <a:gd name="connsiteX4" fmla="*/ 1267691 w 2254828"/>
              <a:gd name="connsiteY4" fmla="*/ 748145 h 1548245"/>
              <a:gd name="connsiteX5" fmla="*/ 1194955 w 2254828"/>
              <a:gd name="connsiteY5" fmla="*/ 571500 h 1548245"/>
              <a:gd name="connsiteX6" fmla="*/ 1039091 w 2254828"/>
              <a:gd name="connsiteY6" fmla="*/ 394854 h 1548245"/>
              <a:gd name="connsiteX7" fmla="*/ 831273 w 2254828"/>
              <a:gd name="connsiteY7" fmla="*/ 270163 h 1548245"/>
              <a:gd name="connsiteX8" fmla="*/ 581891 w 2254828"/>
              <a:gd name="connsiteY8" fmla="*/ 197427 h 1548245"/>
              <a:gd name="connsiteX9" fmla="*/ 342900 w 2254828"/>
              <a:gd name="connsiteY9" fmla="*/ 124691 h 1548245"/>
              <a:gd name="connsiteX10" fmla="*/ 0 w 2254828"/>
              <a:gd name="connsiteY10" fmla="*/ 0 h 1548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54828" h="1548245">
                <a:moveTo>
                  <a:pt x="2254828" y="1548245"/>
                </a:moveTo>
                <a:cubicBezTo>
                  <a:pt x="2072121" y="1452995"/>
                  <a:pt x="1889414" y="1357745"/>
                  <a:pt x="1766455" y="1278081"/>
                </a:cubicBezTo>
                <a:cubicBezTo>
                  <a:pt x="1643496" y="1198417"/>
                  <a:pt x="1582882" y="1132608"/>
                  <a:pt x="1517073" y="1070263"/>
                </a:cubicBezTo>
                <a:cubicBezTo>
                  <a:pt x="1451264" y="1007918"/>
                  <a:pt x="1413164" y="957695"/>
                  <a:pt x="1371600" y="904009"/>
                </a:cubicBezTo>
                <a:cubicBezTo>
                  <a:pt x="1330036" y="850323"/>
                  <a:pt x="1297132" y="803563"/>
                  <a:pt x="1267691" y="748145"/>
                </a:cubicBezTo>
                <a:cubicBezTo>
                  <a:pt x="1238250" y="692727"/>
                  <a:pt x="1233055" y="630382"/>
                  <a:pt x="1194955" y="571500"/>
                </a:cubicBezTo>
                <a:cubicBezTo>
                  <a:pt x="1156855" y="512618"/>
                  <a:pt x="1099705" y="445077"/>
                  <a:pt x="1039091" y="394854"/>
                </a:cubicBezTo>
                <a:cubicBezTo>
                  <a:pt x="978477" y="344631"/>
                  <a:pt x="907473" y="303067"/>
                  <a:pt x="831273" y="270163"/>
                </a:cubicBezTo>
                <a:cubicBezTo>
                  <a:pt x="755073" y="237259"/>
                  <a:pt x="581891" y="197427"/>
                  <a:pt x="581891" y="197427"/>
                </a:cubicBezTo>
                <a:cubicBezTo>
                  <a:pt x="500496" y="173182"/>
                  <a:pt x="439882" y="157595"/>
                  <a:pt x="342900" y="124691"/>
                </a:cubicBezTo>
                <a:cubicBezTo>
                  <a:pt x="245918" y="91787"/>
                  <a:pt x="122959" y="45893"/>
                  <a:pt x="0" y="0"/>
                </a:cubicBezTo>
              </a:path>
            </a:pathLst>
          </a:custGeom>
          <a:noFill/>
          <a:ln w="69850">
            <a:solidFill>
              <a:srgbClr val="1FC717"/>
            </a:solidFill>
            <a:headEnd type="arrow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extBox 6"/>
          <p:cNvSpPr txBox="1"/>
          <p:nvPr/>
        </p:nvSpPr>
        <p:spPr>
          <a:xfrm>
            <a:off x="8637551" y="5466488"/>
            <a:ext cx="1665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vỡ</a:t>
            </a: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dọc</a:t>
            </a:r>
            <a:endParaRPr lang="fr-FR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37551" y="5853797"/>
            <a:ext cx="3228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Liệt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20 %, (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Hạch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gối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++)</a:t>
            </a:r>
          </a:p>
        </p:txBody>
      </p:sp>
      <p:sp>
        <p:nvSpPr>
          <p:cNvPr id="2" name="Freeform 1"/>
          <p:cNvSpPr/>
          <p:nvPr/>
        </p:nvSpPr>
        <p:spPr>
          <a:xfrm>
            <a:off x="2952750" y="4810125"/>
            <a:ext cx="4010025" cy="1733550"/>
          </a:xfrm>
          <a:custGeom>
            <a:avLst/>
            <a:gdLst>
              <a:gd name="connsiteX0" fmla="*/ 561975 w 4010025"/>
              <a:gd name="connsiteY0" fmla="*/ 561975 h 1733550"/>
              <a:gd name="connsiteX1" fmla="*/ 2238375 w 4010025"/>
              <a:gd name="connsiteY1" fmla="*/ 295275 h 1733550"/>
              <a:gd name="connsiteX2" fmla="*/ 2809875 w 4010025"/>
              <a:gd name="connsiteY2" fmla="*/ 142875 h 1733550"/>
              <a:gd name="connsiteX3" fmla="*/ 3152775 w 4010025"/>
              <a:gd name="connsiteY3" fmla="*/ 0 h 1733550"/>
              <a:gd name="connsiteX4" fmla="*/ 3638550 w 4010025"/>
              <a:gd name="connsiteY4" fmla="*/ 0 h 1733550"/>
              <a:gd name="connsiteX5" fmla="*/ 4010025 w 4010025"/>
              <a:gd name="connsiteY5" fmla="*/ 228600 h 1733550"/>
              <a:gd name="connsiteX6" fmla="*/ 4000500 w 4010025"/>
              <a:gd name="connsiteY6" fmla="*/ 1000125 h 1733550"/>
              <a:gd name="connsiteX7" fmla="*/ 3409950 w 4010025"/>
              <a:gd name="connsiteY7" fmla="*/ 1657350 h 1733550"/>
              <a:gd name="connsiteX8" fmla="*/ 3257550 w 4010025"/>
              <a:gd name="connsiteY8" fmla="*/ 1657350 h 1733550"/>
              <a:gd name="connsiteX9" fmla="*/ 1628775 w 4010025"/>
              <a:gd name="connsiteY9" fmla="*/ 1714500 h 1733550"/>
              <a:gd name="connsiteX10" fmla="*/ 1543050 w 4010025"/>
              <a:gd name="connsiteY10" fmla="*/ 1733550 h 1733550"/>
              <a:gd name="connsiteX11" fmla="*/ 314325 w 4010025"/>
              <a:gd name="connsiteY11" fmla="*/ 1704975 h 1733550"/>
              <a:gd name="connsiteX12" fmla="*/ 238125 w 4010025"/>
              <a:gd name="connsiteY12" fmla="*/ 1666875 h 1733550"/>
              <a:gd name="connsiteX13" fmla="*/ 209550 w 4010025"/>
              <a:gd name="connsiteY13" fmla="*/ 1647825 h 1733550"/>
              <a:gd name="connsiteX14" fmla="*/ 190500 w 4010025"/>
              <a:gd name="connsiteY14" fmla="*/ 1638300 h 1733550"/>
              <a:gd name="connsiteX15" fmla="*/ 0 w 4010025"/>
              <a:gd name="connsiteY15" fmla="*/ 1228725 h 1733550"/>
              <a:gd name="connsiteX16" fmla="*/ 247650 w 4010025"/>
              <a:gd name="connsiteY16" fmla="*/ 790575 h 1733550"/>
              <a:gd name="connsiteX17" fmla="*/ 561975 w 4010025"/>
              <a:gd name="connsiteY17" fmla="*/ 561975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010025" h="1733550">
                <a:moveTo>
                  <a:pt x="561975" y="561975"/>
                </a:moveTo>
                <a:lnTo>
                  <a:pt x="2238375" y="295275"/>
                </a:lnTo>
                <a:lnTo>
                  <a:pt x="2809875" y="142875"/>
                </a:lnTo>
                <a:lnTo>
                  <a:pt x="3152775" y="0"/>
                </a:lnTo>
                <a:lnTo>
                  <a:pt x="3638550" y="0"/>
                </a:lnTo>
                <a:lnTo>
                  <a:pt x="4010025" y="228600"/>
                </a:lnTo>
                <a:lnTo>
                  <a:pt x="4000500" y="1000125"/>
                </a:lnTo>
                <a:lnTo>
                  <a:pt x="3409950" y="1657350"/>
                </a:lnTo>
                <a:lnTo>
                  <a:pt x="3257550" y="1657350"/>
                </a:lnTo>
                <a:lnTo>
                  <a:pt x="1628775" y="1714500"/>
                </a:lnTo>
                <a:lnTo>
                  <a:pt x="1543050" y="1733550"/>
                </a:lnTo>
                <a:lnTo>
                  <a:pt x="314325" y="1704975"/>
                </a:lnTo>
                <a:cubicBezTo>
                  <a:pt x="288925" y="1692275"/>
                  <a:pt x="263056" y="1680473"/>
                  <a:pt x="238125" y="1666875"/>
                </a:cubicBezTo>
                <a:cubicBezTo>
                  <a:pt x="228075" y="1661393"/>
                  <a:pt x="219366" y="1653715"/>
                  <a:pt x="209550" y="1647825"/>
                </a:cubicBezTo>
                <a:cubicBezTo>
                  <a:pt x="203462" y="1644172"/>
                  <a:pt x="196850" y="1641475"/>
                  <a:pt x="190500" y="1638300"/>
                </a:cubicBezTo>
                <a:lnTo>
                  <a:pt x="0" y="1228725"/>
                </a:lnTo>
                <a:lnTo>
                  <a:pt x="247650" y="790575"/>
                </a:lnTo>
                <a:lnTo>
                  <a:pt x="561975" y="5619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extBox 2"/>
          <p:cNvSpPr txBox="1"/>
          <p:nvPr/>
        </p:nvSpPr>
        <p:spPr>
          <a:xfrm>
            <a:off x="896825" y="670968"/>
            <a:ext cx="401744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5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fr-FR" sz="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5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fr-FR" sz="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5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vỡ</a:t>
            </a:r>
            <a:r>
              <a:rPr lang="fr-FR" sz="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5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fr-FR" sz="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5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</a:t>
            </a:r>
            <a:endParaRPr lang="fr-FR" sz="3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/>
          <a:srcRect l="45465"/>
          <a:stretch/>
        </p:blipFill>
        <p:spPr>
          <a:xfrm>
            <a:off x="4957762" y="1757680"/>
            <a:ext cx="2640886" cy="4348480"/>
          </a:xfrm>
          <a:prstGeom prst="rect">
            <a:avLst/>
          </a:prstGeom>
        </p:spPr>
      </p:pic>
      <p:sp>
        <p:nvSpPr>
          <p:cNvPr id="17" name="Freeform 16"/>
          <p:cNvSpPr/>
          <p:nvPr/>
        </p:nvSpPr>
        <p:spPr>
          <a:xfrm>
            <a:off x="2846591" y="4958124"/>
            <a:ext cx="4010025" cy="1733550"/>
          </a:xfrm>
          <a:custGeom>
            <a:avLst/>
            <a:gdLst>
              <a:gd name="connsiteX0" fmla="*/ 561975 w 4010025"/>
              <a:gd name="connsiteY0" fmla="*/ 561975 h 1733550"/>
              <a:gd name="connsiteX1" fmla="*/ 2238375 w 4010025"/>
              <a:gd name="connsiteY1" fmla="*/ 295275 h 1733550"/>
              <a:gd name="connsiteX2" fmla="*/ 2809875 w 4010025"/>
              <a:gd name="connsiteY2" fmla="*/ 142875 h 1733550"/>
              <a:gd name="connsiteX3" fmla="*/ 3152775 w 4010025"/>
              <a:gd name="connsiteY3" fmla="*/ 0 h 1733550"/>
              <a:gd name="connsiteX4" fmla="*/ 3638550 w 4010025"/>
              <a:gd name="connsiteY4" fmla="*/ 0 h 1733550"/>
              <a:gd name="connsiteX5" fmla="*/ 4010025 w 4010025"/>
              <a:gd name="connsiteY5" fmla="*/ 228600 h 1733550"/>
              <a:gd name="connsiteX6" fmla="*/ 4000500 w 4010025"/>
              <a:gd name="connsiteY6" fmla="*/ 1000125 h 1733550"/>
              <a:gd name="connsiteX7" fmla="*/ 3409950 w 4010025"/>
              <a:gd name="connsiteY7" fmla="*/ 1657350 h 1733550"/>
              <a:gd name="connsiteX8" fmla="*/ 3257550 w 4010025"/>
              <a:gd name="connsiteY8" fmla="*/ 1657350 h 1733550"/>
              <a:gd name="connsiteX9" fmla="*/ 1628775 w 4010025"/>
              <a:gd name="connsiteY9" fmla="*/ 1714500 h 1733550"/>
              <a:gd name="connsiteX10" fmla="*/ 1543050 w 4010025"/>
              <a:gd name="connsiteY10" fmla="*/ 1733550 h 1733550"/>
              <a:gd name="connsiteX11" fmla="*/ 314325 w 4010025"/>
              <a:gd name="connsiteY11" fmla="*/ 1704975 h 1733550"/>
              <a:gd name="connsiteX12" fmla="*/ 238125 w 4010025"/>
              <a:gd name="connsiteY12" fmla="*/ 1666875 h 1733550"/>
              <a:gd name="connsiteX13" fmla="*/ 209550 w 4010025"/>
              <a:gd name="connsiteY13" fmla="*/ 1647825 h 1733550"/>
              <a:gd name="connsiteX14" fmla="*/ 190500 w 4010025"/>
              <a:gd name="connsiteY14" fmla="*/ 1638300 h 1733550"/>
              <a:gd name="connsiteX15" fmla="*/ 0 w 4010025"/>
              <a:gd name="connsiteY15" fmla="*/ 1228725 h 1733550"/>
              <a:gd name="connsiteX16" fmla="*/ 247650 w 4010025"/>
              <a:gd name="connsiteY16" fmla="*/ 790575 h 1733550"/>
              <a:gd name="connsiteX17" fmla="*/ 561975 w 4010025"/>
              <a:gd name="connsiteY17" fmla="*/ 561975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010025" h="1733550">
                <a:moveTo>
                  <a:pt x="561975" y="561975"/>
                </a:moveTo>
                <a:lnTo>
                  <a:pt x="2238375" y="295275"/>
                </a:lnTo>
                <a:lnTo>
                  <a:pt x="2809875" y="142875"/>
                </a:lnTo>
                <a:lnTo>
                  <a:pt x="3152775" y="0"/>
                </a:lnTo>
                <a:lnTo>
                  <a:pt x="3638550" y="0"/>
                </a:lnTo>
                <a:lnTo>
                  <a:pt x="4010025" y="228600"/>
                </a:lnTo>
                <a:lnTo>
                  <a:pt x="4000500" y="1000125"/>
                </a:lnTo>
                <a:lnTo>
                  <a:pt x="3409950" y="1657350"/>
                </a:lnTo>
                <a:lnTo>
                  <a:pt x="3257550" y="1657350"/>
                </a:lnTo>
                <a:lnTo>
                  <a:pt x="1628775" y="1714500"/>
                </a:lnTo>
                <a:lnTo>
                  <a:pt x="1543050" y="1733550"/>
                </a:lnTo>
                <a:lnTo>
                  <a:pt x="314325" y="1704975"/>
                </a:lnTo>
                <a:cubicBezTo>
                  <a:pt x="288925" y="1692275"/>
                  <a:pt x="263056" y="1680473"/>
                  <a:pt x="238125" y="1666875"/>
                </a:cubicBezTo>
                <a:cubicBezTo>
                  <a:pt x="228075" y="1661393"/>
                  <a:pt x="219366" y="1653715"/>
                  <a:pt x="209550" y="1647825"/>
                </a:cubicBezTo>
                <a:cubicBezTo>
                  <a:pt x="203462" y="1644172"/>
                  <a:pt x="196850" y="1641475"/>
                  <a:pt x="190500" y="1638300"/>
                </a:cubicBezTo>
                <a:lnTo>
                  <a:pt x="0" y="1228725"/>
                </a:lnTo>
                <a:lnTo>
                  <a:pt x="247650" y="790575"/>
                </a:lnTo>
                <a:lnTo>
                  <a:pt x="561975" y="5619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reeform 17"/>
          <p:cNvSpPr/>
          <p:nvPr/>
        </p:nvSpPr>
        <p:spPr>
          <a:xfrm>
            <a:off x="5143500" y="4391025"/>
            <a:ext cx="295275" cy="762000"/>
          </a:xfrm>
          <a:custGeom>
            <a:avLst/>
            <a:gdLst>
              <a:gd name="connsiteX0" fmla="*/ 85725 w 295275"/>
              <a:gd name="connsiteY0" fmla="*/ 0 h 762000"/>
              <a:gd name="connsiteX1" fmla="*/ 257175 w 295275"/>
              <a:gd name="connsiteY1" fmla="*/ 200025 h 762000"/>
              <a:gd name="connsiteX2" fmla="*/ 295275 w 295275"/>
              <a:gd name="connsiteY2" fmla="*/ 400050 h 762000"/>
              <a:gd name="connsiteX3" fmla="*/ 266700 w 295275"/>
              <a:gd name="connsiteY3" fmla="*/ 571500 h 762000"/>
              <a:gd name="connsiteX4" fmla="*/ 295275 w 295275"/>
              <a:gd name="connsiteY4" fmla="*/ 723900 h 762000"/>
              <a:gd name="connsiteX5" fmla="*/ 247650 w 295275"/>
              <a:gd name="connsiteY5" fmla="*/ 762000 h 762000"/>
              <a:gd name="connsiteX6" fmla="*/ 190500 w 295275"/>
              <a:gd name="connsiteY6" fmla="*/ 704850 h 762000"/>
              <a:gd name="connsiteX7" fmla="*/ 171450 w 295275"/>
              <a:gd name="connsiteY7" fmla="*/ 600075 h 762000"/>
              <a:gd name="connsiteX8" fmla="*/ 180975 w 295275"/>
              <a:gd name="connsiteY8" fmla="*/ 419100 h 762000"/>
              <a:gd name="connsiteX9" fmla="*/ 123825 w 295275"/>
              <a:gd name="connsiteY9" fmla="*/ 295275 h 762000"/>
              <a:gd name="connsiteX10" fmla="*/ 28575 w 295275"/>
              <a:gd name="connsiteY10" fmla="*/ 171450 h 762000"/>
              <a:gd name="connsiteX11" fmla="*/ 0 w 295275"/>
              <a:gd name="connsiteY11" fmla="*/ 104775 h 762000"/>
              <a:gd name="connsiteX12" fmla="*/ 85725 w 295275"/>
              <a:gd name="connsiteY12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5275" h="762000">
                <a:moveTo>
                  <a:pt x="85725" y="0"/>
                </a:moveTo>
                <a:lnTo>
                  <a:pt x="257175" y="200025"/>
                </a:lnTo>
                <a:lnTo>
                  <a:pt x="295275" y="400050"/>
                </a:lnTo>
                <a:lnTo>
                  <a:pt x="266700" y="571500"/>
                </a:lnTo>
                <a:lnTo>
                  <a:pt x="295275" y="723900"/>
                </a:lnTo>
                <a:lnTo>
                  <a:pt x="247650" y="762000"/>
                </a:lnTo>
                <a:lnTo>
                  <a:pt x="190500" y="704850"/>
                </a:lnTo>
                <a:lnTo>
                  <a:pt x="171450" y="600075"/>
                </a:lnTo>
                <a:lnTo>
                  <a:pt x="180975" y="419100"/>
                </a:lnTo>
                <a:lnTo>
                  <a:pt x="123825" y="295275"/>
                </a:lnTo>
                <a:lnTo>
                  <a:pt x="28575" y="171450"/>
                </a:lnTo>
                <a:lnTo>
                  <a:pt x="0" y="104775"/>
                </a:lnTo>
                <a:lnTo>
                  <a:pt x="85725" y="0"/>
                </a:lnTo>
                <a:close/>
              </a:path>
            </a:pathLst>
          </a:custGeom>
          <a:solidFill>
            <a:srgbClr val="DFCE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BB85AF-A82A-C22F-A1A7-62397470B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00" y="1859279"/>
            <a:ext cx="3373130" cy="424688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44392" y="6287179"/>
            <a:ext cx="3016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vỡ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dọc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853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209" y="987136"/>
            <a:ext cx="4946107" cy="54139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080092" y="1502208"/>
            <a:ext cx="3997607" cy="3999346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9341427" y="2556164"/>
            <a:ext cx="2254828" cy="1548245"/>
          </a:xfrm>
          <a:custGeom>
            <a:avLst/>
            <a:gdLst>
              <a:gd name="connsiteX0" fmla="*/ 2254828 w 2254828"/>
              <a:gd name="connsiteY0" fmla="*/ 1548245 h 1548245"/>
              <a:gd name="connsiteX1" fmla="*/ 1766455 w 2254828"/>
              <a:gd name="connsiteY1" fmla="*/ 1278081 h 1548245"/>
              <a:gd name="connsiteX2" fmla="*/ 1517073 w 2254828"/>
              <a:gd name="connsiteY2" fmla="*/ 1070263 h 1548245"/>
              <a:gd name="connsiteX3" fmla="*/ 1371600 w 2254828"/>
              <a:gd name="connsiteY3" fmla="*/ 904009 h 1548245"/>
              <a:gd name="connsiteX4" fmla="*/ 1267691 w 2254828"/>
              <a:gd name="connsiteY4" fmla="*/ 748145 h 1548245"/>
              <a:gd name="connsiteX5" fmla="*/ 1194955 w 2254828"/>
              <a:gd name="connsiteY5" fmla="*/ 571500 h 1548245"/>
              <a:gd name="connsiteX6" fmla="*/ 1039091 w 2254828"/>
              <a:gd name="connsiteY6" fmla="*/ 394854 h 1548245"/>
              <a:gd name="connsiteX7" fmla="*/ 831273 w 2254828"/>
              <a:gd name="connsiteY7" fmla="*/ 270163 h 1548245"/>
              <a:gd name="connsiteX8" fmla="*/ 581891 w 2254828"/>
              <a:gd name="connsiteY8" fmla="*/ 197427 h 1548245"/>
              <a:gd name="connsiteX9" fmla="*/ 342900 w 2254828"/>
              <a:gd name="connsiteY9" fmla="*/ 124691 h 1548245"/>
              <a:gd name="connsiteX10" fmla="*/ 0 w 2254828"/>
              <a:gd name="connsiteY10" fmla="*/ 0 h 1548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54828" h="1548245">
                <a:moveTo>
                  <a:pt x="2254828" y="1548245"/>
                </a:moveTo>
                <a:cubicBezTo>
                  <a:pt x="2072121" y="1452995"/>
                  <a:pt x="1889414" y="1357745"/>
                  <a:pt x="1766455" y="1278081"/>
                </a:cubicBezTo>
                <a:cubicBezTo>
                  <a:pt x="1643496" y="1198417"/>
                  <a:pt x="1582882" y="1132608"/>
                  <a:pt x="1517073" y="1070263"/>
                </a:cubicBezTo>
                <a:cubicBezTo>
                  <a:pt x="1451264" y="1007918"/>
                  <a:pt x="1413164" y="957695"/>
                  <a:pt x="1371600" y="904009"/>
                </a:cubicBezTo>
                <a:cubicBezTo>
                  <a:pt x="1330036" y="850323"/>
                  <a:pt x="1297132" y="803563"/>
                  <a:pt x="1267691" y="748145"/>
                </a:cubicBezTo>
                <a:cubicBezTo>
                  <a:pt x="1238250" y="692727"/>
                  <a:pt x="1233055" y="630382"/>
                  <a:pt x="1194955" y="571500"/>
                </a:cubicBezTo>
                <a:cubicBezTo>
                  <a:pt x="1156855" y="512618"/>
                  <a:pt x="1099705" y="445077"/>
                  <a:pt x="1039091" y="394854"/>
                </a:cubicBezTo>
                <a:cubicBezTo>
                  <a:pt x="978477" y="344631"/>
                  <a:pt x="907473" y="303067"/>
                  <a:pt x="831273" y="270163"/>
                </a:cubicBezTo>
                <a:cubicBezTo>
                  <a:pt x="755073" y="237259"/>
                  <a:pt x="581891" y="197427"/>
                  <a:pt x="581891" y="197427"/>
                </a:cubicBezTo>
                <a:cubicBezTo>
                  <a:pt x="500496" y="173182"/>
                  <a:pt x="439882" y="157595"/>
                  <a:pt x="342900" y="124691"/>
                </a:cubicBezTo>
                <a:cubicBezTo>
                  <a:pt x="245918" y="91787"/>
                  <a:pt x="122959" y="45893"/>
                  <a:pt x="0" y="0"/>
                </a:cubicBezTo>
              </a:path>
            </a:pathLst>
          </a:custGeom>
          <a:noFill/>
          <a:ln w="69850">
            <a:solidFill>
              <a:srgbClr val="1FC717"/>
            </a:solidFill>
            <a:headEnd type="arrow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extBox 6"/>
          <p:cNvSpPr txBox="1"/>
          <p:nvPr/>
        </p:nvSpPr>
        <p:spPr>
          <a:xfrm>
            <a:off x="9023631" y="606744"/>
            <a:ext cx="1338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>
                <a:solidFill>
                  <a:srgbClr val="1FC7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Vỡ</a:t>
            </a:r>
            <a:r>
              <a:rPr lang="fr-FR" sz="2800" dirty="0">
                <a:solidFill>
                  <a:srgbClr val="1FC7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rgbClr val="1FC7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dọc</a:t>
            </a:r>
            <a:endParaRPr lang="fr-FR" sz="2800" dirty="0">
              <a:solidFill>
                <a:srgbClr val="1FC7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68356" y="5853797"/>
            <a:ext cx="1351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Liệt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20 %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Hạch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gối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++)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895" y="1278053"/>
            <a:ext cx="3499696" cy="4331307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1737360" y="2168086"/>
            <a:ext cx="1515291" cy="601240"/>
          </a:xfrm>
          <a:custGeom>
            <a:avLst/>
            <a:gdLst>
              <a:gd name="connsiteX0" fmla="*/ 1515291 w 1515291"/>
              <a:gd name="connsiteY0" fmla="*/ 601240 h 601240"/>
              <a:gd name="connsiteX1" fmla="*/ 1071154 w 1515291"/>
              <a:gd name="connsiteY1" fmla="*/ 562051 h 601240"/>
              <a:gd name="connsiteX2" fmla="*/ 692331 w 1515291"/>
              <a:gd name="connsiteY2" fmla="*/ 496737 h 601240"/>
              <a:gd name="connsiteX3" fmla="*/ 483326 w 1515291"/>
              <a:gd name="connsiteY3" fmla="*/ 379171 h 601240"/>
              <a:gd name="connsiteX4" fmla="*/ 313509 w 1515291"/>
              <a:gd name="connsiteY4" fmla="*/ 248543 h 601240"/>
              <a:gd name="connsiteX5" fmla="*/ 78377 w 1515291"/>
              <a:gd name="connsiteY5" fmla="*/ 39537 h 601240"/>
              <a:gd name="connsiteX6" fmla="*/ 0 w 1515291"/>
              <a:gd name="connsiteY6" fmla="*/ 348 h 601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5291" h="601240">
                <a:moveTo>
                  <a:pt x="1515291" y="601240"/>
                </a:moveTo>
                <a:cubicBezTo>
                  <a:pt x="1361802" y="590354"/>
                  <a:pt x="1208314" y="579468"/>
                  <a:pt x="1071154" y="562051"/>
                </a:cubicBezTo>
                <a:cubicBezTo>
                  <a:pt x="933994" y="544634"/>
                  <a:pt x="790302" y="527217"/>
                  <a:pt x="692331" y="496737"/>
                </a:cubicBezTo>
                <a:cubicBezTo>
                  <a:pt x="594360" y="466257"/>
                  <a:pt x="546463" y="420537"/>
                  <a:pt x="483326" y="379171"/>
                </a:cubicBezTo>
                <a:cubicBezTo>
                  <a:pt x="420189" y="337805"/>
                  <a:pt x="381000" y="305149"/>
                  <a:pt x="313509" y="248543"/>
                </a:cubicBezTo>
                <a:cubicBezTo>
                  <a:pt x="246018" y="191937"/>
                  <a:pt x="130628" y="80903"/>
                  <a:pt x="78377" y="39537"/>
                </a:cubicBezTo>
                <a:cubicBezTo>
                  <a:pt x="26126" y="-1829"/>
                  <a:pt x="13063" y="-741"/>
                  <a:pt x="0" y="348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reeform 10"/>
          <p:cNvSpPr/>
          <p:nvPr/>
        </p:nvSpPr>
        <p:spPr>
          <a:xfrm>
            <a:off x="1672046" y="2508069"/>
            <a:ext cx="1515291" cy="574765"/>
          </a:xfrm>
          <a:custGeom>
            <a:avLst/>
            <a:gdLst>
              <a:gd name="connsiteX0" fmla="*/ 1515291 w 1515291"/>
              <a:gd name="connsiteY0" fmla="*/ 574765 h 574765"/>
              <a:gd name="connsiteX1" fmla="*/ 1267097 w 1515291"/>
              <a:gd name="connsiteY1" fmla="*/ 391885 h 574765"/>
              <a:gd name="connsiteX2" fmla="*/ 914400 w 1515291"/>
              <a:gd name="connsiteY2" fmla="*/ 287382 h 574765"/>
              <a:gd name="connsiteX3" fmla="*/ 705394 w 1515291"/>
              <a:gd name="connsiteY3" fmla="*/ 222068 h 574765"/>
              <a:gd name="connsiteX4" fmla="*/ 444137 w 1515291"/>
              <a:gd name="connsiteY4" fmla="*/ 156754 h 574765"/>
              <a:gd name="connsiteX5" fmla="*/ 248194 w 1515291"/>
              <a:gd name="connsiteY5" fmla="*/ 91440 h 574765"/>
              <a:gd name="connsiteX6" fmla="*/ 0 w 1515291"/>
              <a:gd name="connsiteY6" fmla="*/ 0 h 574765"/>
              <a:gd name="connsiteX7" fmla="*/ 0 w 1515291"/>
              <a:gd name="connsiteY7" fmla="*/ 0 h 57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5291" h="574765">
                <a:moveTo>
                  <a:pt x="1515291" y="574765"/>
                </a:moveTo>
                <a:cubicBezTo>
                  <a:pt x="1441268" y="507273"/>
                  <a:pt x="1367245" y="439782"/>
                  <a:pt x="1267097" y="391885"/>
                </a:cubicBezTo>
                <a:cubicBezTo>
                  <a:pt x="1166949" y="343988"/>
                  <a:pt x="1008017" y="315685"/>
                  <a:pt x="914400" y="287382"/>
                </a:cubicBezTo>
                <a:cubicBezTo>
                  <a:pt x="820783" y="259079"/>
                  <a:pt x="783771" y="243839"/>
                  <a:pt x="705394" y="222068"/>
                </a:cubicBezTo>
                <a:cubicBezTo>
                  <a:pt x="627017" y="200297"/>
                  <a:pt x="520337" y="178525"/>
                  <a:pt x="444137" y="156754"/>
                </a:cubicBezTo>
                <a:cubicBezTo>
                  <a:pt x="367937" y="134983"/>
                  <a:pt x="322217" y="117566"/>
                  <a:pt x="248194" y="91440"/>
                </a:cubicBezTo>
                <a:cubicBezTo>
                  <a:pt x="174171" y="65314"/>
                  <a:pt x="0" y="0"/>
                  <a:pt x="0" y="0"/>
                </a:cubicBezTo>
                <a:lnTo>
                  <a:pt x="0" y="0"/>
                </a:lnTo>
              </a:path>
            </a:pathLst>
          </a:custGeom>
          <a:noFill/>
          <a:ln w="69850">
            <a:solidFill>
              <a:srgbClr val="FD3955"/>
            </a:solidFill>
            <a:headEnd type="stealth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reeform 11"/>
          <p:cNvSpPr/>
          <p:nvPr/>
        </p:nvSpPr>
        <p:spPr>
          <a:xfrm>
            <a:off x="2129246" y="2690949"/>
            <a:ext cx="339634" cy="1423851"/>
          </a:xfrm>
          <a:custGeom>
            <a:avLst/>
            <a:gdLst>
              <a:gd name="connsiteX0" fmla="*/ 339634 w 339634"/>
              <a:gd name="connsiteY0" fmla="*/ 1423851 h 1423851"/>
              <a:gd name="connsiteX1" fmla="*/ 130628 w 339634"/>
              <a:gd name="connsiteY1" fmla="*/ 1227908 h 1423851"/>
              <a:gd name="connsiteX2" fmla="*/ 39188 w 339634"/>
              <a:gd name="connsiteY2" fmla="*/ 875211 h 1423851"/>
              <a:gd name="connsiteX3" fmla="*/ 26125 w 339634"/>
              <a:gd name="connsiteY3" fmla="*/ 613954 h 1423851"/>
              <a:gd name="connsiteX4" fmla="*/ 13063 w 339634"/>
              <a:gd name="connsiteY4" fmla="*/ 339634 h 1423851"/>
              <a:gd name="connsiteX5" fmla="*/ 0 w 339634"/>
              <a:gd name="connsiteY5" fmla="*/ 0 h 142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634" h="1423851">
                <a:moveTo>
                  <a:pt x="339634" y="1423851"/>
                </a:moveTo>
                <a:cubicBezTo>
                  <a:pt x="260168" y="1371599"/>
                  <a:pt x="180702" y="1319348"/>
                  <a:pt x="130628" y="1227908"/>
                </a:cubicBezTo>
                <a:cubicBezTo>
                  <a:pt x="80554" y="1136468"/>
                  <a:pt x="56605" y="977537"/>
                  <a:pt x="39188" y="875211"/>
                </a:cubicBezTo>
                <a:cubicBezTo>
                  <a:pt x="21771" y="772885"/>
                  <a:pt x="30479" y="703217"/>
                  <a:pt x="26125" y="613954"/>
                </a:cubicBezTo>
                <a:cubicBezTo>
                  <a:pt x="21771" y="524691"/>
                  <a:pt x="17417" y="441960"/>
                  <a:pt x="13063" y="339634"/>
                </a:cubicBezTo>
                <a:cubicBezTo>
                  <a:pt x="8709" y="237308"/>
                  <a:pt x="4354" y="118654"/>
                  <a:pt x="0" y="0"/>
                </a:cubicBezTo>
              </a:path>
            </a:pathLst>
          </a:custGeom>
          <a:noFill/>
          <a:ln w="41275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extBox 12"/>
          <p:cNvSpPr txBox="1"/>
          <p:nvPr/>
        </p:nvSpPr>
        <p:spPr>
          <a:xfrm>
            <a:off x="838200" y="501271"/>
            <a:ext cx="18036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Vỡ</a:t>
            </a:r>
            <a:r>
              <a:rPr lang="fr-F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endParaRPr lang="fr-FR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4183" y="5768100"/>
            <a:ext cx="19577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Mê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nhĩ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VII1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VII2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(40 %)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DNT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5865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Vỡ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mê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nhĩ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=6 %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67006" y="2032289"/>
            <a:ext cx="4286794" cy="4351338"/>
          </a:xfrm>
        </p:spPr>
        <p:txBody>
          <a:bodyPr>
            <a:normAutofit/>
          </a:bodyPr>
          <a:lstStyle/>
          <a:p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Điếc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hay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hỗn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Chóng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Liệt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Rò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não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tủy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Tụ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màng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cứng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Chảy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màng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não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67" y="2032289"/>
            <a:ext cx="5804284" cy="393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55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4648200" cy="128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Các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loại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đường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vỡ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xương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đá</a:t>
            </a:r>
            <a:endParaRPr sz="3600" b="1" dirty="0">
              <a:solidFill>
                <a:srgbClr val="FF0000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sp>
        <p:nvSpPr>
          <p:cNvPr id="148" name="Google Shape;148;p8"/>
          <p:cNvSpPr txBox="1">
            <a:spLocks noGrp="1"/>
          </p:cNvSpPr>
          <p:nvPr>
            <p:ph type="body" idx="1"/>
          </p:nvPr>
        </p:nvSpPr>
        <p:spPr>
          <a:xfrm>
            <a:off x="467360" y="1910079"/>
            <a:ext cx="8696090" cy="507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1. </a:t>
            </a:r>
            <a:r>
              <a:rPr lang="en-US" sz="2400" b="1" i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Vỡ</a:t>
            </a:r>
            <a:r>
              <a:rPr lang="en-US" sz="24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b="1" i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dọc</a:t>
            </a:r>
            <a:r>
              <a:rPr lang="en-US" sz="24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:   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-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Chiếm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80%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trong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vỡ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xương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thái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dương</a:t>
            </a:r>
            <a:endParaRPr sz="20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	         -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Đường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vỡ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song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song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với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trục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xương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đá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	         - 20%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tổn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thương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dây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VII</a:t>
            </a:r>
            <a:endParaRPr sz="20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b="1" i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Vỡ</a:t>
            </a:r>
            <a:r>
              <a:rPr lang="en-US" sz="24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b="1" i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ngang</a:t>
            </a:r>
            <a:r>
              <a:rPr lang="en-US" sz="24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:  </a:t>
            </a:r>
            <a:r>
              <a:rPr lang="en-US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-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Chiếm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20%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đường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vỡ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xương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thái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dương</a:t>
            </a:r>
            <a:endParaRPr sz="20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	              -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Đường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vỡ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vuông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góc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với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trục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xương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đá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(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mê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nhĩ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,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ống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tai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trong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)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	              - 50%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tổn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thương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dây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mặt</a:t>
            </a:r>
            <a:endParaRPr sz="20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20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3</a:t>
            </a:r>
            <a:r>
              <a:rPr lang="en-US" sz="24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. </a:t>
            </a:r>
            <a:r>
              <a:rPr lang="en-US" sz="2400" b="1" i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Vỡ</a:t>
            </a:r>
            <a:r>
              <a:rPr lang="en-US" sz="24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b="1" i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hỗn</a:t>
            </a:r>
            <a:r>
              <a:rPr lang="en-US" sz="24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b="1" i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hợp</a:t>
            </a:r>
            <a:r>
              <a:rPr lang="en-US" sz="24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: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phối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hợp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hai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đường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vỡ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trên</a:t>
            </a:r>
            <a:endParaRPr sz="20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4660" y="2098020"/>
            <a:ext cx="2103701" cy="201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34660" y="4318000"/>
            <a:ext cx="2218798" cy="1982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1305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365125"/>
            <a:ext cx="9707880" cy="1325563"/>
          </a:xfrm>
        </p:spPr>
        <p:txBody>
          <a:bodyPr>
            <a:normAutofit/>
          </a:bodyPr>
          <a:lstStyle/>
          <a:p>
            <a:r>
              <a:rPr lang="fr-FR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Liệt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endParaRPr lang="fr-FR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8560" y="1825625"/>
            <a:ext cx="9682838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40 %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vỡ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20 %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vỡ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dọc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Hạch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gối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chiếm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75 %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VII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chiếm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10%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1"/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đứt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liệt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ngay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/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kéo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Chèn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ép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</a:t>
            </a:r>
          </a:p>
          <a:p>
            <a:pPr lvl="1"/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nề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Tụ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Thiếu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3400" y="2414375"/>
            <a:ext cx="2403471" cy="2974593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8208877" y="2998892"/>
            <a:ext cx="1230181" cy="469968"/>
          </a:xfrm>
          <a:custGeom>
            <a:avLst/>
            <a:gdLst>
              <a:gd name="connsiteX0" fmla="*/ 1515291 w 1515291"/>
              <a:gd name="connsiteY0" fmla="*/ 601240 h 601240"/>
              <a:gd name="connsiteX1" fmla="*/ 1071154 w 1515291"/>
              <a:gd name="connsiteY1" fmla="*/ 562051 h 601240"/>
              <a:gd name="connsiteX2" fmla="*/ 692331 w 1515291"/>
              <a:gd name="connsiteY2" fmla="*/ 496737 h 601240"/>
              <a:gd name="connsiteX3" fmla="*/ 483326 w 1515291"/>
              <a:gd name="connsiteY3" fmla="*/ 379171 h 601240"/>
              <a:gd name="connsiteX4" fmla="*/ 313509 w 1515291"/>
              <a:gd name="connsiteY4" fmla="*/ 248543 h 601240"/>
              <a:gd name="connsiteX5" fmla="*/ 78377 w 1515291"/>
              <a:gd name="connsiteY5" fmla="*/ 39537 h 601240"/>
              <a:gd name="connsiteX6" fmla="*/ 0 w 1515291"/>
              <a:gd name="connsiteY6" fmla="*/ 348 h 601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5291" h="601240">
                <a:moveTo>
                  <a:pt x="1515291" y="601240"/>
                </a:moveTo>
                <a:cubicBezTo>
                  <a:pt x="1361802" y="590354"/>
                  <a:pt x="1208314" y="579468"/>
                  <a:pt x="1071154" y="562051"/>
                </a:cubicBezTo>
                <a:cubicBezTo>
                  <a:pt x="933994" y="544634"/>
                  <a:pt x="790302" y="527217"/>
                  <a:pt x="692331" y="496737"/>
                </a:cubicBezTo>
                <a:cubicBezTo>
                  <a:pt x="594360" y="466257"/>
                  <a:pt x="546463" y="420537"/>
                  <a:pt x="483326" y="379171"/>
                </a:cubicBezTo>
                <a:cubicBezTo>
                  <a:pt x="420189" y="337805"/>
                  <a:pt x="381000" y="305149"/>
                  <a:pt x="313509" y="248543"/>
                </a:cubicBezTo>
                <a:cubicBezTo>
                  <a:pt x="246018" y="191937"/>
                  <a:pt x="130628" y="80903"/>
                  <a:pt x="78377" y="39537"/>
                </a:cubicBezTo>
                <a:cubicBezTo>
                  <a:pt x="26126" y="-1829"/>
                  <a:pt x="13063" y="-741"/>
                  <a:pt x="0" y="348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reeform 6"/>
          <p:cNvSpPr/>
          <p:nvPr/>
        </p:nvSpPr>
        <p:spPr>
          <a:xfrm rot="21357468" flipH="1">
            <a:off x="7230229" y="3066176"/>
            <a:ext cx="1956254" cy="1339058"/>
          </a:xfrm>
          <a:custGeom>
            <a:avLst/>
            <a:gdLst>
              <a:gd name="connsiteX0" fmla="*/ 2254828 w 2254828"/>
              <a:gd name="connsiteY0" fmla="*/ 1548245 h 1548245"/>
              <a:gd name="connsiteX1" fmla="*/ 1766455 w 2254828"/>
              <a:gd name="connsiteY1" fmla="*/ 1278081 h 1548245"/>
              <a:gd name="connsiteX2" fmla="*/ 1517073 w 2254828"/>
              <a:gd name="connsiteY2" fmla="*/ 1070263 h 1548245"/>
              <a:gd name="connsiteX3" fmla="*/ 1371600 w 2254828"/>
              <a:gd name="connsiteY3" fmla="*/ 904009 h 1548245"/>
              <a:gd name="connsiteX4" fmla="*/ 1267691 w 2254828"/>
              <a:gd name="connsiteY4" fmla="*/ 748145 h 1548245"/>
              <a:gd name="connsiteX5" fmla="*/ 1194955 w 2254828"/>
              <a:gd name="connsiteY5" fmla="*/ 571500 h 1548245"/>
              <a:gd name="connsiteX6" fmla="*/ 1039091 w 2254828"/>
              <a:gd name="connsiteY6" fmla="*/ 394854 h 1548245"/>
              <a:gd name="connsiteX7" fmla="*/ 831273 w 2254828"/>
              <a:gd name="connsiteY7" fmla="*/ 270163 h 1548245"/>
              <a:gd name="connsiteX8" fmla="*/ 581891 w 2254828"/>
              <a:gd name="connsiteY8" fmla="*/ 197427 h 1548245"/>
              <a:gd name="connsiteX9" fmla="*/ 342900 w 2254828"/>
              <a:gd name="connsiteY9" fmla="*/ 124691 h 1548245"/>
              <a:gd name="connsiteX10" fmla="*/ 0 w 2254828"/>
              <a:gd name="connsiteY10" fmla="*/ 0 h 1548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54828" h="1548245">
                <a:moveTo>
                  <a:pt x="2254828" y="1548245"/>
                </a:moveTo>
                <a:cubicBezTo>
                  <a:pt x="2072121" y="1452995"/>
                  <a:pt x="1889414" y="1357745"/>
                  <a:pt x="1766455" y="1278081"/>
                </a:cubicBezTo>
                <a:cubicBezTo>
                  <a:pt x="1643496" y="1198417"/>
                  <a:pt x="1582882" y="1132608"/>
                  <a:pt x="1517073" y="1070263"/>
                </a:cubicBezTo>
                <a:cubicBezTo>
                  <a:pt x="1451264" y="1007918"/>
                  <a:pt x="1413164" y="957695"/>
                  <a:pt x="1371600" y="904009"/>
                </a:cubicBezTo>
                <a:cubicBezTo>
                  <a:pt x="1330036" y="850323"/>
                  <a:pt x="1297132" y="803563"/>
                  <a:pt x="1267691" y="748145"/>
                </a:cubicBezTo>
                <a:cubicBezTo>
                  <a:pt x="1238250" y="692727"/>
                  <a:pt x="1233055" y="630382"/>
                  <a:pt x="1194955" y="571500"/>
                </a:cubicBezTo>
                <a:cubicBezTo>
                  <a:pt x="1156855" y="512618"/>
                  <a:pt x="1099705" y="445077"/>
                  <a:pt x="1039091" y="394854"/>
                </a:cubicBezTo>
                <a:cubicBezTo>
                  <a:pt x="978477" y="344631"/>
                  <a:pt x="907473" y="303067"/>
                  <a:pt x="831273" y="270163"/>
                </a:cubicBezTo>
                <a:cubicBezTo>
                  <a:pt x="755073" y="237259"/>
                  <a:pt x="581891" y="197427"/>
                  <a:pt x="581891" y="197427"/>
                </a:cubicBezTo>
                <a:cubicBezTo>
                  <a:pt x="500496" y="173182"/>
                  <a:pt x="439882" y="157595"/>
                  <a:pt x="342900" y="124691"/>
                </a:cubicBezTo>
                <a:cubicBezTo>
                  <a:pt x="245918" y="91787"/>
                  <a:pt x="122959" y="45893"/>
                  <a:pt x="0" y="0"/>
                </a:cubicBezTo>
              </a:path>
            </a:pathLst>
          </a:custGeom>
          <a:noFill/>
          <a:ln w="69850">
            <a:solidFill>
              <a:srgbClr val="1FC717"/>
            </a:solidFill>
            <a:headEnd type="arrow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7858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519" y="104002"/>
            <a:ext cx="9830083" cy="1325563"/>
          </a:xfrm>
        </p:spPr>
        <p:txBody>
          <a:bodyPr>
            <a:normAutofit/>
          </a:bodyPr>
          <a:lstStyle/>
          <a:p>
            <a:r>
              <a:rPr lang="fr-FR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lâm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sàng</a:t>
            </a:r>
            <a:endParaRPr lang="fr-FR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42135" y="2275109"/>
            <a:ext cx="4747316" cy="3795714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74469" y="1264169"/>
            <a:ext cx="3360761" cy="3579168"/>
            <a:chOff x="352697" y="1645920"/>
            <a:chExt cx="4297678" cy="4531043"/>
          </a:xfrm>
        </p:grpSpPr>
        <p:grpSp>
          <p:nvGrpSpPr>
            <p:cNvPr id="8" name="Group 7"/>
            <p:cNvGrpSpPr/>
            <p:nvPr/>
          </p:nvGrpSpPr>
          <p:grpSpPr>
            <a:xfrm>
              <a:off x="705392" y="1645920"/>
              <a:ext cx="3944983" cy="4531043"/>
              <a:chOff x="705392" y="1645920"/>
              <a:chExt cx="3944983" cy="4531043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3"/>
              <a:srcRect l="3486" r="22457" b="7786"/>
              <a:stretch/>
            </p:blipFill>
            <p:spPr>
              <a:xfrm flipH="1">
                <a:off x="705392" y="1661590"/>
                <a:ext cx="3944983" cy="4515373"/>
              </a:xfrm>
              <a:prstGeom prst="rect">
                <a:avLst/>
              </a:prstGeom>
            </p:spPr>
          </p:pic>
          <p:sp>
            <p:nvSpPr>
              <p:cNvPr id="7" name="Freeform 6"/>
              <p:cNvSpPr/>
              <p:nvPr/>
            </p:nvSpPr>
            <p:spPr>
              <a:xfrm>
                <a:off x="3200400" y="1645920"/>
                <a:ext cx="1149531" cy="953589"/>
              </a:xfrm>
              <a:custGeom>
                <a:avLst/>
                <a:gdLst>
                  <a:gd name="connsiteX0" fmla="*/ 849086 w 1149531"/>
                  <a:gd name="connsiteY0" fmla="*/ 953589 h 953589"/>
                  <a:gd name="connsiteX1" fmla="*/ 404949 w 1149531"/>
                  <a:gd name="connsiteY1" fmla="*/ 535577 h 953589"/>
                  <a:gd name="connsiteX2" fmla="*/ 0 w 1149531"/>
                  <a:gd name="connsiteY2" fmla="*/ 339634 h 953589"/>
                  <a:gd name="connsiteX3" fmla="*/ 444137 w 1149531"/>
                  <a:gd name="connsiteY3" fmla="*/ 39189 h 953589"/>
                  <a:gd name="connsiteX4" fmla="*/ 927463 w 1149531"/>
                  <a:gd name="connsiteY4" fmla="*/ 0 h 953589"/>
                  <a:gd name="connsiteX5" fmla="*/ 1110343 w 1149531"/>
                  <a:gd name="connsiteY5" fmla="*/ 235131 h 953589"/>
                  <a:gd name="connsiteX6" fmla="*/ 1149531 w 1149531"/>
                  <a:gd name="connsiteY6" fmla="*/ 339634 h 953589"/>
                  <a:gd name="connsiteX7" fmla="*/ 901337 w 1149531"/>
                  <a:gd name="connsiteY7" fmla="*/ 953589 h 953589"/>
                  <a:gd name="connsiteX8" fmla="*/ 849086 w 1149531"/>
                  <a:gd name="connsiteY8" fmla="*/ 953589 h 95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9531" h="953589">
                    <a:moveTo>
                      <a:pt x="849086" y="953589"/>
                    </a:moveTo>
                    <a:lnTo>
                      <a:pt x="404949" y="535577"/>
                    </a:lnTo>
                    <a:lnTo>
                      <a:pt x="0" y="339634"/>
                    </a:lnTo>
                    <a:lnTo>
                      <a:pt x="444137" y="39189"/>
                    </a:lnTo>
                    <a:lnTo>
                      <a:pt x="927463" y="0"/>
                    </a:lnTo>
                    <a:lnTo>
                      <a:pt x="1110343" y="235131"/>
                    </a:lnTo>
                    <a:lnTo>
                      <a:pt x="1149531" y="339634"/>
                    </a:lnTo>
                    <a:lnTo>
                      <a:pt x="901337" y="953589"/>
                    </a:lnTo>
                    <a:lnTo>
                      <a:pt x="849086" y="9535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Freeform 8"/>
            <p:cNvSpPr/>
            <p:nvPr/>
          </p:nvSpPr>
          <p:spPr>
            <a:xfrm>
              <a:off x="352697" y="1881051"/>
              <a:ext cx="1084217" cy="1841863"/>
            </a:xfrm>
            <a:custGeom>
              <a:avLst/>
              <a:gdLst>
                <a:gd name="connsiteX0" fmla="*/ 1005840 w 1084217"/>
                <a:gd name="connsiteY0" fmla="*/ 209006 h 1841863"/>
                <a:gd name="connsiteX1" fmla="*/ 875212 w 1084217"/>
                <a:gd name="connsiteY1" fmla="*/ 404949 h 1841863"/>
                <a:gd name="connsiteX2" fmla="*/ 731520 w 1084217"/>
                <a:gd name="connsiteY2" fmla="*/ 705395 h 1841863"/>
                <a:gd name="connsiteX3" fmla="*/ 483326 w 1084217"/>
                <a:gd name="connsiteY3" fmla="*/ 1227909 h 1841863"/>
                <a:gd name="connsiteX4" fmla="*/ 496389 w 1084217"/>
                <a:gd name="connsiteY4" fmla="*/ 1541418 h 1841863"/>
                <a:gd name="connsiteX5" fmla="*/ 300446 w 1084217"/>
                <a:gd name="connsiteY5" fmla="*/ 1841863 h 1841863"/>
                <a:gd name="connsiteX6" fmla="*/ 0 w 1084217"/>
                <a:gd name="connsiteY6" fmla="*/ 1449978 h 1841863"/>
                <a:gd name="connsiteX7" fmla="*/ 26126 w 1084217"/>
                <a:gd name="connsiteY7" fmla="*/ 888275 h 1841863"/>
                <a:gd name="connsiteX8" fmla="*/ 182880 w 1084217"/>
                <a:gd name="connsiteY8" fmla="*/ 222069 h 1841863"/>
                <a:gd name="connsiteX9" fmla="*/ 418012 w 1084217"/>
                <a:gd name="connsiteY9" fmla="*/ 0 h 1841863"/>
                <a:gd name="connsiteX10" fmla="*/ 862149 w 1084217"/>
                <a:gd name="connsiteY10" fmla="*/ 0 h 1841863"/>
                <a:gd name="connsiteX11" fmla="*/ 1084217 w 1084217"/>
                <a:gd name="connsiteY11" fmla="*/ 65315 h 1841863"/>
                <a:gd name="connsiteX12" fmla="*/ 1005840 w 1084217"/>
                <a:gd name="connsiteY12" fmla="*/ 209006 h 1841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4217" h="1841863">
                  <a:moveTo>
                    <a:pt x="1005840" y="209006"/>
                  </a:moveTo>
                  <a:lnTo>
                    <a:pt x="875212" y="404949"/>
                  </a:lnTo>
                  <a:lnTo>
                    <a:pt x="731520" y="705395"/>
                  </a:lnTo>
                  <a:lnTo>
                    <a:pt x="483326" y="1227909"/>
                  </a:lnTo>
                  <a:lnTo>
                    <a:pt x="496389" y="1541418"/>
                  </a:lnTo>
                  <a:lnTo>
                    <a:pt x="300446" y="1841863"/>
                  </a:lnTo>
                  <a:lnTo>
                    <a:pt x="0" y="1449978"/>
                  </a:lnTo>
                  <a:lnTo>
                    <a:pt x="26126" y="888275"/>
                  </a:lnTo>
                  <a:lnTo>
                    <a:pt x="182880" y="222069"/>
                  </a:lnTo>
                  <a:lnTo>
                    <a:pt x="418012" y="0"/>
                  </a:lnTo>
                  <a:lnTo>
                    <a:pt x="862149" y="0"/>
                  </a:lnTo>
                  <a:lnTo>
                    <a:pt x="1084217" y="65315"/>
                  </a:lnTo>
                  <a:lnTo>
                    <a:pt x="1005840" y="2090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885440" y="1346320"/>
            <a:ext cx="321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TK/ </a:t>
            </a:r>
            <a:r>
              <a:rPr lang="fr-F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5676" y="2552344"/>
            <a:ext cx="1671336" cy="180566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933" y="4891522"/>
            <a:ext cx="1704778" cy="14607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98706" y="5016694"/>
            <a:ext cx="1926301" cy="147025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348033" y="5859211"/>
            <a:ext cx="257093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Chảy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tai/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Chảy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DNT qua tai</a:t>
            </a:r>
          </a:p>
          <a:p>
            <a:endParaRPr lang="fr-FR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4904" y="1711715"/>
            <a:ext cx="1961335" cy="113757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689582" y="2042937"/>
            <a:ext cx="877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6815" y="1625627"/>
            <a:ext cx="2074072" cy="135781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7570" y="4843337"/>
            <a:ext cx="2113814" cy="155715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846499" y="2093868"/>
            <a:ext cx="957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Thính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916342" y="4170711"/>
            <a:ext cx="1340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Liệt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Ngay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16342" y="6477897"/>
            <a:ext cx="1460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Pierre Marie Foix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73034" y="6059463"/>
            <a:ext cx="23471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sọ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Khớp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hàm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239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"/>
          <p:cNvSpPr txBox="1">
            <a:spLocks noGrp="1"/>
          </p:cNvSpPr>
          <p:nvPr>
            <p:ph type="title"/>
          </p:nvPr>
        </p:nvSpPr>
        <p:spPr>
          <a:xfrm>
            <a:off x="-188898" y="611303"/>
            <a:ext cx="575656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CHẨN ĐOÁN LÂM SÀNG</a:t>
            </a:r>
            <a:endParaRPr sz="3200" b="1" dirty="0">
              <a:solidFill>
                <a:srgbClr val="FF0000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pic>
        <p:nvPicPr>
          <p:cNvPr id="165" name="Google Shape;165;p11" descr="What is the difference between the prefrontal cortex and the cerebral  cortex? - Quor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9198" y="1771650"/>
            <a:ext cx="2752725" cy="16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1"/>
          <p:cNvSpPr txBox="1"/>
          <p:nvPr/>
        </p:nvSpPr>
        <p:spPr>
          <a:xfrm>
            <a:off x="3166110" y="2103120"/>
            <a:ext cx="184023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Tổn thương TK/ CN sống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6846" y="3902417"/>
            <a:ext cx="2525077" cy="175454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1"/>
          <p:cNvSpPr txBox="1"/>
          <p:nvPr/>
        </p:nvSpPr>
        <p:spPr>
          <a:xfrm>
            <a:off x="1405890" y="6080347"/>
            <a:ext cx="36004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Chảy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máu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tai/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chảy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dịch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não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tủy</a:t>
            </a:r>
            <a:endParaRPr sz="2000" b="0" i="0" u="none" strike="noStrike" cap="none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169" name="Google Shape;169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4694" y="3304160"/>
            <a:ext cx="2094004" cy="175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29550" y="2103120"/>
            <a:ext cx="3301802" cy="16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1"/>
          <p:cNvSpPr txBox="1"/>
          <p:nvPr/>
        </p:nvSpPr>
        <p:spPr>
          <a:xfrm>
            <a:off x="8035290" y="4172902"/>
            <a:ext cx="3545603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Thăm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khám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tiền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đình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-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thính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giác</a:t>
            </a:r>
            <a:endParaRPr sz="2000" b="0" i="0" u="none" strike="noStrike" cap="none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Liệt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mặt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? ( Pierre Marie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Foix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)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Các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dây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thần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kinh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sọ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khác</a:t>
            </a:r>
            <a:endParaRPr sz="2000" b="0" i="0" u="none" strike="noStrike" cap="none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Khớp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thái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dương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hàm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fr-FR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endParaRPr lang="fr-FR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1840" y="1654447"/>
            <a:ext cx="10601960" cy="4522516"/>
          </a:xfrm>
        </p:spPr>
        <p:txBody>
          <a:bodyPr>
            <a:norm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Tụ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hòm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nhĩ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50-90%</a:t>
            </a:r>
          </a:p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Thủng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nhĩ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lệch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</a:t>
            </a:r>
          </a:p>
          <a:p>
            <a:pPr lvl="1"/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đạp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búa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đạp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1442" t="20258" b="16074"/>
          <a:stretch/>
        </p:blipFill>
        <p:spPr>
          <a:xfrm flipH="1">
            <a:off x="6579731" y="1654447"/>
            <a:ext cx="5128727" cy="383888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9318820" y="3838884"/>
            <a:ext cx="811447" cy="787887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val 5"/>
          <p:cNvSpPr/>
          <p:nvPr/>
        </p:nvSpPr>
        <p:spPr>
          <a:xfrm>
            <a:off x="8892998" y="1882179"/>
            <a:ext cx="502191" cy="483578"/>
          </a:xfrm>
          <a:prstGeom prst="ellipse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val 6"/>
          <p:cNvSpPr/>
          <p:nvPr/>
        </p:nvSpPr>
        <p:spPr>
          <a:xfrm rot="3263585">
            <a:off x="10568863" y="4100393"/>
            <a:ext cx="546155" cy="311697"/>
          </a:xfrm>
          <a:prstGeom prst="ellipse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0369" y="3838884"/>
            <a:ext cx="2444586" cy="21495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30737" y="6106357"/>
            <a:ext cx="2294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Soi tai: di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lệch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endParaRPr lang="fr-FR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876467"/>
            <a:ext cx="2173185" cy="21592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52820" y="6106357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Soi tai: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Thủng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màng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nhĩ</a:t>
            </a:r>
            <a:endParaRPr lang="fr-FR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7644" y="3830126"/>
            <a:ext cx="1991232" cy="21512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86151" y="6086562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Soi tai: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tụ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hòm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</a:t>
            </a:r>
            <a:endParaRPr lang="fr-FR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412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65125"/>
            <a:ext cx="10845800" cy="1325563"/>
          </a:xfrm>
        </p:spPr>
        <p:txBody>
          <a:bodyPr/>
          <a:lstStyle/>
          <a:p>
            <a:r>
              <a:rPr lang="fr-FR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fr-FR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endParaRPr lang="fr-FR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280" y="1825625"/>
            <a:ext cx="4547589" cy="4351338"/>
          </a:xfrm>
        </p:spPr>
        <p:txBody>
          <a:bodyPr>
            <a:norm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Tụ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máu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hòm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nhĩ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50-90%</a:t>
            </a:r>
          </a:p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Thủng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nhĩ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Trật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khớp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</a:t>
            </a:r>
          </a:p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Vỡ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xương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</a:t>
            </a:r>
          </a:p>
          <a:p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Cholesteatome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Hẹp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vùi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lấp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bì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3645" y="2176820"/>
            <a:ext cx="2419537" cy="22761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12956" y="365125"/>
            <a:ext cx="2281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Cholestéatome</a:t>
            </a:r>
            <a:endParaRPr lang="en-GB" i="1" dirty="0"/>
          </a:p>
          <a:p>
            <a:r>
              <a:rPr lang="fr-FR" i="1" dirty="0" err="1"/>
              <a:t>Trên</a:t>
            </a:r>
            <a:r>
              <a:rPr lang="fr-FR" i="1" dirty="0"/>
              <a:t> </a:t>
            </a:r>
            <a:r>
              <a:rPr lang="fr-FR" i="1" dirty="0" err="1"/>
              <a:t>hẹp</a:t>
            </a:r>
            <a:r>
              <a:rPr lang="fr-FR" i="1" dirty="0"/>
              <a:t> </a:t>
            </a:r>
            <a:r>
              <a:rPr lang="fr-FR" i="1" dirty="0" err="1"/>
              <a:t>ống</a:t>
            </a:r>
            <a:r>
              <a:rPr lang="fr-FR" i="1" dirty="0"/>
              <a:t> tai </a:t>
            </a:r>
            <a:r>
              <a:rPr lang="fr-FR" i="1" dirty="0" err="1"/>
              <a:t>ngoài</a:t>
            </a:r>
            <a:endParaRPr lang="fr-FR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786880" y="4765679"/>
            <a:ext cx="393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Cholésteatome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en-GB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tràn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hòm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nhĩ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r="50225"/>
          <a:stretch/>
        </p:blipFill>
        <p:spPr>
          <a:xfrm>
            <a:off x="5106179" y="2188424"/>
            <a:ext cx="2422494" cy="22529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50762"/>
          <a:stretch/>
        </p:blipFill>
        <p:spPr>
          <a:xfrm>
            <a:off x="10069858" y="2155156"/>
            <a:ext cx="2015412" cy="2297820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H="1" flipV="1">
            <a:off x="10135556" y="4001294"/>
            <a:ext cx="202585" cy="30820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11585219" y="3432900"/>
            <a:ext cx="202195" cy="24881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930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8242" y="1811922"/>
            <a:ext cx="2263765" cy="800219"/>
          </a:xfrm>
          <a:prstGeom prst="rect">
            <a:avLst/>
          </a:prstGeom>
          <a:solidFill>
            <a:srgbClr val="1FC7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Chấn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sọ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não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Liệt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4903" y="2930452"/>
            <a:ext cx="1651657" cy="646331"/>
          </a:xfrm>
          <a:prstGeom prst="rect">
            <a:avLst/>
          </a:prstGeom>
          <a:solidFill>
            <a:srgbClr val="1FC717"/>
          </a:solidFill>
        </p:spPr>
        <p:txBody>
          <a:bodyPr wrap="square" rtlCol="0">
            <a:spAutoFit/>
          </a:bodyPr>
          <a:lstStyle/>
          <a:p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04903" y="4446436"/>
            <a:ext cx="1402080" cy="1200329"/>
          </a:xfrm>
          <a:prstGeom prst="rect">
            <a:avLst/>
          </a:prstGeom>
          <a:solidFill>
            <a:srgbClr val="FD3955"/>
          </a:solidFill>
        </p:spPr>
        <p:txBody>
          <a:bodyPr wrap="square" rtlCol="0">
            <a:spAutoFit/>
          </a:bodyPr>
          <a:lstStyle/>
          <a:p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Corticoïde : 1-2 mg/ Kg</a:t>
            </a:r>
          </a:p>
          <a:p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84136" y="2114822"/>
            <a:ext cx="1774845" cy="369332"/>
          </a:xfrm>
          <a:prstGeom prst="rect">
            <a:avLst/>
          </a:prstGeom>
          <a:solidFill>
            <a:srgbClr val="1FC717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2150" y="2753618"/>
            <a:ext cx="812055" cy="369332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Muộn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301373" y="2886819"/>
            <a:ext cx="1403919" cy="369332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Ngay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139693" y="4801941"/>
            <a:ext cx="1854926" cy="1477328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phẫu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Khâu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058107" y="3628424"/>
            <a:ext cx="2018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45326" y="6156158"/>
            <a:ext cx="9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4787" y="3621223"/>
            <a:ext cx="1402080" cy="954107"/>
          </a:xfrm>
          <a:prstGeom prst="rect">
            <a:avLst/>
          </a:prstGeom>
          <a:solidFill>
            <a:srgbClr val="FD3955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Corticoïde : 1-2 mg/ Kg</a:t>
            </a:r>
          </a:p>
          <a:p>
            <a:r>
              <a:rPr lang="fr-FR" dirty="0"/>
              <a:t>+ </a:t>
            </a:r>
            <a:r>
              <a:rPr lang="fr-FR" dirty="0" err="1"/>
              <a:t>bảo</a:t>
            </a:r>
            <a:r>
              <a:rPr lang="fr-FR" dirty="0"/>
              <a:t> </a:t>
            </a:r>
            <a:r>
              <a:rPr lang="fr-FR" dirty="0" err="1"/>
              <a:t>vệ</a:t>
            </a:r>
            <a:r>
              <a:rPr lang="fr-FR" dirty="0"/>
              <a:t> </a:t>
            </a:r>
            <a:r>
              <a:rPr lang="fr-FR" dirty="0" err="1"/>
              <a:t>mắtaire</a:t>
            </a:r>
            <a:endParaRPr lang="fr-FR" dirty="0"/>
          </a:p>
        </p:txBody>
      </p:sp>
      <p:sp>
        <p:nvSpPr>
          <p:cNvPr id="18" name="TextBox 17"/>
          <p:cNvSpPr txBox="1"/>
          <p:nvPr/>
        </p:nvSpPr>
        <p:spPr>
          <a:xfrm>
            <a:off x="4006765" y="5164651"/>
            <a:ext cx="195758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51056" y="5092766"/>
            <a:ext cx="190629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389951" y="2339909"/>
            <a:ext cx="634064" cy="293282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9" idx="1"/>
          </p:cNvCxnSpPr>
          <p:nvPr/>
        </p:nvCxnSpPr>
        <p:spPr>
          <a:xfrm>
            <a:off x="5695463" y="2102390"/>
            <a:ext cx="2388673" cy="197098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923142" y="3734396"/>
            <a:ext cx="0" cy="626588"/>
          </a:xfrm>
          <a:prstGeom prst="straightConnector1">
            <a:avLst/>
          </a:prstGeom>
          <a:ln w="3492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923142" y="5432883"/>
            <a:ext cx="1" cy="600549"/>
          </a:xfrm>
          <a:prstGeom prst="straightConnector1">
            <a:avLst/>
          </a:prstGeom>
          <a:ln w="3492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7094206" y="2364853"/>
            <a:ext cx="547565" cy="302692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0234268" y="2339909"/>
            <a:ext cx="711187" cy="423611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6621269" y="3238080"/>
            <a:ext cx="15395" cy="254419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10985863" y="3340241"/>
            <a:ext cx="13739" cy="288183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10958586" y="4153819"/>
            <a:ext cx="6869" cy="492059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7315412" y="4615322"/>
            <a:ext cx="313018" cy="323165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5722299" y="4640695"/>
            <a:ext cx="331022" cy="322492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 47"/>
          <p:cNvSpPr/>
          <p:nvPr/>
        </p:nvSpPr>
        <p:spPr>
          <a:xfrm>
            <a:off x="8636000" y="5882640"/>
            <a:ext cx="1394408" cy="184957"/>
          </a:xfrm>
          <a:custGeom>
            <a:avLst/>
            <a:gdLst>
              <a:gd name="connsiteX0" fmla="*/ 0 w 1474237"/>
              <a:gd name="connsiteY0" fmla="*/ 0 h 487891"/>
              <a:gd name="connsiteX1" fmla="*/ 270588 w 1474237"/>
              <a:gd name="connsiteY1" fmla="*/ 475861 h 487891"/>
              <a:gd name="connsiteX2" fmla="*/ 1474237 w 1474237"/>
              <a:gd name="connsiteY2" fmla="*/ 298580 h 487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74237" h="487891">
                <a:moveTo>
                  <a:pt x="0" y="0"/>
                </a:moveTo>
                <a:cubicBezTo>
                  <a:pt x="12441" y="213049"/>
                  <a:pt x="24882" y="426098"/>
                  <a:pt x="270588" y="475861"/>
                </a:cubicBezTo>
                <a:cubicBezTo>
                  <a:pt x="516294" y="525624"/>
                  <a:pt x="995265" y="412102"/>
                  <a:pt x="1474237" y="298580"/>
                </a:cubicBezTo>
              </a:path>
            </a:pathLst>
          </a:custGeom>
          <a:noFill/>
          <a:ln w="41275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9" name="Straight Arrow Connector 48"/>
          <p:cNvCxnSpPr/>
          <p:nvPr/>
        </p:nvCxnSpPr>
        <p:spPr>
          <a:xfrm flipH="1">
            <a:off x="2789854" y="5663715"/>
            <a:ext cx="982611" cy="403882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7641771" y="3192026"/>
            <a:ext cx="1685428" cy="48205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 rot="20681088">
            <a:off x="7259588" y="3053414"/>
            <a:ext cx="2175596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Chưa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rõ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55420" y="589474"/>
            <a:ext cx="2265364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519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63440" y="1770297"/>
            <a:ext cx="2296159" cy="1354217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fr-FR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fr-FR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phẫu</a:t>
            </a:r>
            <a:r>
              <a:rPr lang="fr-FR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fr-FR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Khâu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2558" y="4263517"/>
            <a:ext cx="25555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mức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1-3 ( 90 %)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235200" y="2621280"/>
            <a:ext cx="2214881" cy="1381760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52026" y="2796453"/>
            <a:ext cx="105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7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112000" y="2785960"/>
            <a:ext cx="1826727" cy="601052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427505" y="3481634"/>
            <a:ext cx="11592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9007151" y="4127965"/>
            <a:ext cx="0" cy="966549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300360" y="5186847"/>
            <a:ext cx="36375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Phẫu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mí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VII-XII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549895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"/>
          <p:cNvSpPr txBox="1">
            <a:spLocks noGrp="1"/>
          </p:cNvSpPr>
          <p:nvPr>
            <p:ph type="title"/>
          </p:nvPr>
        </p:nvSpPr>
        <p:spPr>
          <a:xfrm>
            <a:off x="0" y="681036"/>
            <a:ext cx="5707117" cy="1017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/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Phân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liệt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(Thang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điểm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House Brackman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)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Google Shape;157;p10"/>
          <p:cNvSpPr txBox="1">
            <a:spLocks noGrp="1"/>
          </p:cNvSpPr>
          <p:nvPr>
            <p:ph type="body" idx="1"/>
          </p:nvPr>
        </p:nvSpPr>
        <p:spPr>
          <a:xfrm>
            <a:off x="3657205" y="3939491"/>
            <a:ext cx="11868542" cy="489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9728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9728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09728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09728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59" name="Google Shape;15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9325" y="2261930"/>
            <a:ext cx="8851849" cy="4043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1096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"/>
          <p:cNvSpPr txBox="1">
            <a:spLocks noGrp="1"/>
          </p:cNvSpPr>
          <p:nvPr>
            <p:ph type="title"/>
          </p:nvPr>
        </p:nvSpPr>
        <p:spPr>
          <a:xfrm>
            <a:off x="138545" y="378980"/>
            <a:ext cx="524394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  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Chẩn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đoán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hình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ảnh</a:t>
            </a:r>
            <a:endParaRPr sz="4000" b="1" dirty="0">
              <a:solidFill>
                <a:srgbClr val="FF0000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sp>
        <p:nvSpPr>
          <p:cNvPr id="177" name="Google Shape;177;p12"/>
          <p:cNvSpPr txBox="1">
            <a:spLocks noGrp="1"/>
          </p:cNvSpPr>
          <p:nvPr>
            <p:ph type="body" idx="1"/>
          </p:nvPr>
        </p:nvSpPr>
        <p:spPr>
          <a:xfrm>
            <a:off x="838201" y="1690688"/>
            <a:ext cx="5688724" cy="448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b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1.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Trong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giai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đoạn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cấp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: </a:t>
            </a:r>
            <a:r>
              <a:rPr lang="en-US" sz="2000" b="1" i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chỉ</a:t>
            </a:r>
            <a:r>
              <a:rPr lang="en-US" sz="20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b="1" i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định</a:t>
            </a:r>
            <a:r>
              <a:rPr lang="en-US" sz="20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CT Scan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cho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phép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khẳng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định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: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	-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Có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vỡ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xương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đá</a:t>
            </a:r>
            <a:endParaRPr sz="20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	-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Mô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tả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hướng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đường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vỡ</a:t>
            </a:r>
            <a:endParaRPr sz="20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b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2. </a:t>
            </a:r>
            <a:r>
              <a:rPr lang="en-US" sz="2000" b="1" i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Chụp</a:t>
            </a:r>
            <a:r>
              <a:rPr lang="en-US" sz="20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b="1" i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cộng</a:t>
            </a:r>
            <a:r>
              <a:rPr lang="en-US" sz="20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b="1" i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hưởng</a:t>
            </a:r>
            <a:r>
              <a:rPr lang="en-US" sz="20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b="1" i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từ</a:t>
            </a:r>
            <a:r>
              <a:rPr lang="en-US" sz="2000" b="1" i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chỉ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được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chỉ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định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khi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có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những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bất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thường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liên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quan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đến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cấu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trúc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trong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sọ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hoặc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các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triệu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chứng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không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giải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thích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được</a:t>
            </a:r>
            <a:endParaRPr sz="20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pic>
        <p:nvPicPr>
          <p:cNvPr id="178" name="Google Shape;178;p12" descr="23: Imagerie des traumatismes du rocher | Medicine Ke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6925" y="2343150"/>
            <a:ext cx="4933950" cy="318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7415a01620_0_6"/>
          <p:cNvSpPr txBox="1">
            <a:spLocks noGrp="1"/>
          </p:cNvSpPr>
          <p:nvPr>
            <p:ph type="body" idx="1"/>
          </p:nvPr>
        </p:nvSpPr>
        <p:spPr>
          <a:xfrm>
            <a:off x="3553428" y="4004841"/>
            <a:ext cx="11972400" cy="48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9728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9728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109728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86" name="Google Shape;186;g27415a01620_0_6"/>
          <p:cNvSpPr txBox="1"/>
          <p:nvPr/>
        </p:nvSpPr>
        <p:spPr>
          <a:xfrm>
            <a:off x="520700" y="821736"/>
            <a:ext cx="498756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Phương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pháp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điều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trị</a:t>
            </a:r>
            <a:endParaRPr sz="4000" b="1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  <p:sp>
        <p:nvSpPr>
          <p:cNvPr id="189" name="Google Shape;189;g27415a01620_0_6"/>
          <p:cNvSpPr/>
          <p:nvPr/>
        </p:nvSpPr>
        <p:spPr>
          <a:xfrm>
            <a:off x="972793" y="2894502"/>
            <a:ext cx="5161267" cy="2989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2400"/>
              <a:buFont typeface="Noto Sans Symbols"/>
              <a:buChar char="⮚"/>
            </a:pP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Liệt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mặt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xuất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hiện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muộn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và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liệt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không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hoàn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toàn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sau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chấn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thương</a:t>
            </a:r>
            <a:endParaRPr sz="24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Bệnh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nhân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có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chỉ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định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nhưng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không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đồng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ý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phẫu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thuật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Điều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trị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cho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bệnh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nhân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trước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và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sau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phẫu</a:t>
            </a:r>
            <a:r>
              <a:rPr lang="en-US" sz="2400" dirty="0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thuật</a:t>
            </a:r>
            <a:endParaRPr sz="2400" dirty="0">
              <a:solidFill>
                <a:srgbClr val="080808"/>
              </a:solidFill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</p:txBody>
      </p:sp>
      <p:sp>
        <p:nvSpPr>
          <p:cNvPr id="192" name="Google Shape;192;g27415a01620_0_6"/>
          <p:cNvSpPr/>
          <p:nvPr/>
        </p:nvSpPr>
        <p:spPr>
          <a:xfrm>
            <a:off x="6464230" y="2894502"/>
            <a:ext cx="5125934" cy="3075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Liệt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mặt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độ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IV, V, VI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có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bằng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chứng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chấn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thương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xương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thái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dương</a:t>
            </a:r>
            <a:endParaRPr sz="2400" dirty="0">
              <a:solidFill>
                <a:srgbClr val="08080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Toàn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trạng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ổn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định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đã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ổn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định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các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vấn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đề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sọ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não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và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các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chấn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thương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nguy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hiểm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đến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tính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mạng</a:t>
            </a:r>
            <a:r>
              <a:rPr lang="en-US" sz="2400" dirty="0">
                <a:solidFill>
                  <a:srgbClr val="0808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400" dirty="0">
              <a:solidFill>
                <a:srgbClr val="08080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86;g27415a01620_0_6"/>
          <p:cNvSpPr txBox="1"/>
          <p:nvPr/>
        </p:nvSpPr>
        <p:spPr>
          <a:xfrm>
            <a:off x="1713693" y="2092433"/>
            <a:ext cx="3679468" cy="598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Nội</a:t>
            </a:r>
            <a:r>
              <a:rPr lang="en-US" sz="3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khoa</a:t>
            </a:r>
            <a:endParaRPr sz="3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  <p:sp>
        <p:nvSpPr>
          <p:cNvPr id="12" name="Google Shape;186;g27415a01620_0_6"/>
          <p:cNvSpPr txBox="1"/>
          <p:nvPr/>
        </p:nvSpPr>
        <p:spPr>
          <a:xfrm>
            <a:off x="7276363" y="2092433"/>
            <a:ext cx="3679468" cy="598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Ngoại</a:t>
            </a:r>
            <a:r>
              <a:rPr lang="en-US" sz="3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khoa</a:t>
            </a:r>
            <a:endParaRPr sz="3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>
            <a:spLocks noGrp="1"/>
          </p:cNvSpPr>
          <p:nvPr>
            <p:ph type="body" idx="1"/>
          </p:nvPr>
        </p:nvSpPr>
        <p:spPr>
          <a:xfrm>
            <a:off x="161700" y="864387"/>
            <a:ext cx="11868600" cy="44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Lịch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nghiên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giới</a:t>
            </a:r>
            <a:endParaRPr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0" name="Google Shape;120;p4"/>
          <p:cNvGrpSpPr/>
          <p:nvPr/>
        </p:nvGrpSpPr>
        <p:grpSpPr>
          <a:xfrm>
            <a:off x="1504603" y="3249823"/>
            <a:ext cx="9144000" cy="142875"/>
            <a:chOff x="0" y="1824"/>
            <a:chExt cx="5760" cy="90"/>
          </a:xfrm>
        </p:grpSpPr>
        <p:sp>
          <p:nvSpPr>
            <p:cNvPr id="121" name="Google Shape;121;p4"/>
            <p:cNvSpPr/>
            <p:nvPr/>
          </p:nvSpPr>
          <p:spPr>
            <a:xfrm>
              <a:off x="0" y="1824"/>
              <a:ext cx="5760" cy="90"/>
            </a:xfrm>
            <a:prstGeom prst="rect">
              <a:avLst/>
            </a:prstGeom>
            <a:gradFill>
              <a:gsLst>
                <a:gs pos="0">
                  <a:srgbClr val="5F5F5F"/>
                </a:gs>
                <a:gs pos="50000">
                  <a:srgbClr val="CACACA"/>
                </a:gs>
                <a:gs pos="100000">
                  <a:srgbClr val="5F5F5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0" y="1872"/>
              <a:ext cx="5760" cy="34"/>
            </a:xfrm>
            <a:prstGeom prst="rect">
              <a:avLst/>
            </a:prstGeom>
            <a:gradFill>
              <a:gsLst>
                <a:gs pos="0">
                  <a:srgbClr val="E2E2E2"/>
                </a:gs>
                <a:gs pos="100000">
                  <a:srgbClr val="80808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" name="Google Shape;123;p4"/>
          <p:cNvGrpSpPr/>
          <p:nvPr/>
        </p:nvGrpSpPr>
        <p:grpSpPr>
          <a:xfrm>
            <a:off x="1803400" y="2675944"/>
            <a:ext cx="2536457" cy="3332134"/>
            <a:chOff x="457200" y="3340100"/>
            <a:chExt cx="2393726" cy="3332134"/>
          </a:xfrm>
        </p:grpSpPr>
        <p:grpSp>
          <p:nvGrpSpPr>
            <p:cNvPr id="124" name="Google Shape;124;p4"/>
            <p:cNvGrpSpPr/>
            <p:nvPr/>
          </p:nvGrpSpPr>
          <p:grpSpPr>
            <a:xfrm>
              <a:off x="457200" y="3340100"/>
              <a:ext cx="2393726" cy="3332134"/>
              <a:chOff x="288" y="1576"/>
              <a:chExt cx="1508" cy="2099"/>
            </a:xfrm>
          </p:grpSpPr>
          <p:grpSp>
            <p:nvGrpSpPr>
              <p:cNvPr id="125" name="Google Shape;125;p4"/>
              <p:cNvGrpSpPr/>
              <p:nvPr/>
            </p:nvGrpSpPr>
            <p:grpSpPr>
              <a:xfrm rot="3877067">
                <a:off x="392" y="2524"/>
                <a:ext cx="1577" cy="614"/>
                <a:chOff x="2290" y="2725"/>
                <a:chExt cx="1832" cy="713"/>
              </a:xfrm>
            </p:grpSpPr>
            <p:grpSp>
              <p:nvGrpSpPr>
                <p:cNvPr id="126" name="Google Shape;126;p4"/>
                <p:cNvGrpSpPr/>
                <p:nvPr/>
              </p:nvGrpSpPr>
              <p:grpSpPr>
                <a:xfrm>
                  <a:off x="2290" y="3030"/>
                  <a:ext cx="1832" cy="408"/>
                  <a:chOff x="2290" y="3030"/>
                  <a:chExt cx="1832" cy="408"/>
                </a:xfrm>
              </p:grpSpPr>
              <p:sp>
                <p:nvSpPr>
                  <p:cNvPr id="127" name="Google Shape;127;p4"/>
                  <p:cNvSpPr/>
                  <p:nvPr/>
                </p:nvSpPr>
                <p:spPr>
                  <a:xfrm>
                    <a:off x="2290" y="3030"/>
                    <a:ext cx="1832" cy="4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2" h="408" extrusionOk="0">
                        <a:moveTo>
                          <a:pt x="1832" y="32"/>
                        </a:moveTo>
                        <a:lnTo>
                          <a:pt x="1830" y="66"/>
                        </a:lnTo>
                        <a:lnTo>
                          <a:pt x="1814" y="128"/>
                        </a:lnTo>
                        <a:lnTo>
                          <a:pt x="1788" y="188"/>
                        </a:lnTo>
                        <a:lnTo>
                          <a:pt x="1754" y="240"/>
                        </a:lnTo>
                        <a:lnTo>
                          <a:pt x="1712" y="288"/>
                        </a:lnTo>
                        <a:lnTo>
                          <a:pt x="1664" y="330"/>
                        </a:lnTo>
                        <a:lnTo>
                          <a:pt x="1610" y="362"/>
                        </a:lnTo>
                        <a:lnTo>
                          <a:pt x="1550" y="388"/>
                        </a:lnTo>
                        <a:lnTo>
                          <a:pt x="1486" y="402"/>
                        </a:lnTo>
                        <a:lnTo>
                          <a:pt x="1418" y="408"/>
                        </a:lnTo>
                        <a:lnTo>
                          <a:pt x="0" y="408"/>
                        </a:lnTo>
                        <a:lnTo>
                          <a:pt x="0" y="0"/>
                        </a:lnTo>
                        <a:lnTo>
                          <a:pt x="1832" y="0"/>
                        </a:lnTo>
                        <a:lnTo>
                          <a:pt x="1832" y="32"/>
                        </a:lnTo>
                        <a:lnTo>
                          <a:pt x="1832" y="32"/>
                        </a:lnTo>
                        <a:close/>
                      </a:path>
                    </a:pathLst>
                  </a:custGeom>
                  <a:solidFill>
                    <a:srgbClr val="E569A7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" name="Google Shape;128;p4"/>
                  <p:cNvSpPr/>
                  <p:nvPr/>
                </p:nvSpPr>
                <p:spPr>
                  <a:xfrm>
                    <a:off x="3810" y="3058"/>
                    <a:ext cx="288" cy="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" h="334" extrusionOk="0">
                        <a:moveTo>
                          <a:pt x="288" y="0"/>
                        </a:moveTo>
                        <a:lnTo>
                          <a:pt x="284" y="52"/>
                        </a:lnTo>
                        <a:lnTo>
                          <a:pt x="272" y="98"/>
                        </a:lnTo>
                        <a:lnTo>
                          <a:pt x="254" y="140"/>
                        </a:lnTo>
                        <a:lnTo>
                          <a:pt x="230" y="176"/>
                        </a:lnTo>
                        <a:lnTo>
                          <a:pt x="204" y="208"/>
                        </a:lnTo>
                        <a:lnTo>
                          <a:pt x="174" y="238"/>
                        </a:lnTo>
                        <a:lnTo>
                          <a:pt x="144" y="262"/>
                        </a:lnTo>
                        <a:lnTo>
                          <a:pt x="112" y="282"/>
                        </a:lnTo>
                        <a:lnTo>
                          <a:pt x="84" y="298"/>
                        </a:lnTo>
                        <a:lnTo>
                          <a:pt x="56" y="312"/>
                        </a:lnTo>
                        <a:lnTo>
                          <a:pt x="34" y="322"/>
                        </a:lnTo>
                        <a:lnTo>
                          <a:pt x="16" y="328"/>
                        </a:lnTo>
                        <a:lnTo>
                          <a:pt x="4" y="332"/>
                        </a:lnTo>
                        <a:lnTo>
                          <a:pt x="0" y="334"/>
                        </a:lnTo>
                        <a:lnTo>
                          <a:pt x="4" y="332"/>
                        </a:lnTo>
                        <a:lnTo>
                          <a:pt x="16" y="326"/>
                        </a:lnTo>
                        <a:lnTo>
                          <a:pt x="34" y="318"/>
                        </a:lnTo>
                        <a:lnTo>
                          <a:pt x="56" y="304"/>
                        </a:lnTo>
                        <a:lnTo>
                          <a:pt x="84" y="288"/>
                        </a:lnTo>
                        <a:lnTo>
                          <a:pt x="112" y="266"/>
                        </a:lnTo>
                        <a:lnTo>
                          <a:pt x="142" y="242"/>
                        </a:lnTo>
                        <a:lnTo>
                          <a:pt x="170" y="212"/>
                        </a:lnTo>
                        <a:lnTo>
                          <a:pt x="196" y="180"/>
                        </a:lnTo>
                        <a:lnTo>
                          <a:pt x="220" y="142"/>
                        </a:lnTo>
                        <a:lnTo>
                          <a:pt x="238" y="100"/>
                        </a:lnTo>
                        <a:lnTo>
                          <a:pt x="250" y="54"/>
                        </a:lnTo>
                        <a:lnTo>
                          <a:pt x="254" y="2"/>
                        </a:lnTo>
                        <a:lnTo>
                          <a:pt x="288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8627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9" name="Google Shape;129;p4"/>
                <p:cNvGrpSpPr/>
                <p:nvPr/>
              </p:nvGrpSpPr>
              <p:grpSpPr>
                <a:xfrm rot="10800000" flipH="1">
                  <a:off x="2290" y="2725"/>
                  <a:ext cx="1406" cy="313"/>
                  <a:chOff x="2290" y="3030"/>
                  <a:chExt cx="1832" cy="408"/>
                </a:xfrm>
              </p:grpSpPr>
              <p:sp>
                <p:nvSpPr>
                  <p:cNvPr id="130" name="Google Shape;130;p4"/>
                  <p:cNvSpPr/>
                  <p:nvPr/>
                </p:nvSpPr>
                <p:spPr>
                  <a:xfrm>
                    <a:off x="2290" y="3030"/>
                    <a:ext cx="1832" cy="4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2" h="408" extrusionOk="0">
                        <a:moveTo>
                          <a:pt x="1832" y="32"/>
                        </a:moveTo>
                        <a:lnTo>
                          <a:pt x="1830" y="66"/>
                        </a:lnTo>
                        <a:lnTo>
                          <a:pt x="1814" y="128"/>
                        </a:lnTo>
                        <a:lnTo>
                          <a:pt x="1788" y="188"/>
                        </a:lnTo>
                        <a:lnTo>
                          <a:pt x="1754" y="240"/>
                        </a:lnTo>
                        <a:lnTo>
                          <a:pt x="1712" y="288"/>
                        </a:lnTo>
                        <a:lnTo>
                          <a:pt x="1664" y="330"/>
                        </a:lnTo>
                        <a:lnTo>
                          <a:pt x="1610" y="362"/>
                        </a:lnTo>
                        <a:lnTo>
                          <a:pt x="1550" y="388"/>
                        </a:lnTo>
                        <a:lnTo>
                          <a:pt x="1486" y="402"/>
                        </a:lnTo>
                        <a:lnTo>
                          <a:pt x="1418" y="408"/>
                        </a:lnTo>
                        <a:lnTo>
                          <a:pt x="0" y="408"/>
                        </a:lnTo>
                        <a:lnTo>
                          <a:pt x="0" y="0"/>
                        </a:lnTo>
                        <a:lnTo>
                          <a:pt x="1832" y="0"/>
                        </a:lnTo>
                        <a:lnTo>
                          <a:pt x="1832" y="32"/>
                        </a:lnTo>
                        <a:lnTo>
                          <a:pt x="1832" y="32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000000"/>
                      </a:gs>
                      <a:gs pos="100000">
                        <a:srgbClr val="E569A7"/>
                      </a:gs>
                    </a:gsLst>
                    <a:lin ang="2700000" scaled="0"/>
                  </a:gra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" name="Google Shape;131;p4"/>
                  <p:cNvSpPr/>
                  <p:nvPr/>
                </p:nvSpPr>
                <p:spPr>
                  <a:xfrm>
                    <a:off x="3810" y="3058"/>
                    <a:ext cx="288" cy="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" h="334" extrusionOk="0">
                        <a:moveTo>
                          <a:pt x="288" y="0"/>
                        </a:moveTo>
                        <a:lnTo>
                          <a:pt x="284" y="52"/>
                        </a:lnTo>
                        <a:lnTo>
                          <a:pt x="272" y="98"/>
                        </a:lnTo>
                        <a:lnTo>
                          <a:pt x="254" y="140"/>
                        </a:lnTo>
                        <a:lnTo>
                          <a:pt x="230" y="176"/>
                        </a:lnTo>
                        <a:lnTo>
                          <a:pt x="204" y="208"/>
                        </a:lnTo>
                        <a:lnTo>
                          <a:pt x="174" y="238"/>
                        </a:lnTo>
                        <a:lnTo>
                          <a:pt x="144" y="262"/>
                        </a:lnTo>
                        <a:lnTo>
                          <a:pt x="112" y="282"/>
                        </a:lnTo>
                        <a:lnTo>
                          <a:pt x="84" y="298"/>
                        </a:lnTo>
                        <a:lnTo>
                          <a:pt x="56" y="312"/>
                        </a:lnTo>
                        <a:lnTo>
                          <a:pt x="34" y="322"/>
                        </a:lnTo>
                        <a:lnTo>
                          <a:pt x="16" y="328"/>
                        </a:lnTo>
                        <a:lnTo>
                          <a:pt x="4" y="332"/>
                        </a:lnTo>
                        <a:lnTo>
                          <a:pt x="0" y="334"/>
                        </a:lnTo>
                        <a:lnTo>
                          <a:pt x="4" y="332"/>
                        </a:lnTo>
                        <a:lnTo>
                          <a:pt x="16" y="326"/>
                        </a:lnTo>
                        <a:lnTo>
                          <a:pt x="34" y="318"/>
                        </a:lnTo>
                        <a:lnTo>
                          <a:pt x="56" y="304"/>
                        </a:lnTo>
                        <a:lnTo>
                          <a:pt x="84" y="288"/>
                        </a:lnTo>
                        <a:lnTo>
                          <a:pt x="112" y="266"/>
                        </a:lnTo>
                        <a:lnTo>
                          <a:pt x="142" y="242"/>
                        </a:lnTo>
                        <a:lnTo>
                          <a:pt x="170" y="212"/>
                        </a:lnTo>
                        <a:lnTo>
                          <a:pt x="196" y="180"/>
                        </a:lnTo>
                        <a:lnTo>
                          <a:pt x="220" y="142"/>
                        </a:lnTo>
                        <a:lnTo>
                          <a:pt x="238" y="100"/>
                        </a:lnTo>
                        <a:lnTo>
                          <a:pt x="250" y="54"/>
                        </a:lnTo>
                        <a:lnTo>
                          <a:pt x="254" y="2"/>
                        </a:lnTo>
                        <a:lnTo>
                          <a:pt x="288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8627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132" name="Google Shape;132;p4"/>
              <p:cNvSpPr txBox="1"/>
              <p:nvPr/>
            </p:nvSpPr>
            <p:spPr>
              <a:xfrm rot="3925970">
                <a:off x="445" y="2822"/>
                <a:ext cx="1313" cy="2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r>
                  <a:rPr lang="en-US" sz="2000" b="1">
                    <a:latin typeface="Times New Roman"/>
                    <a:ea typeface="Times New Roman"/>
                    <a:cs typeface="Times New Roman"/>
                    <a:sym typeface="Times New Roman"/>
                  </a:rPr>
                  <a:t>Giảm áp đầu tiên</a:t>
                </a:r>
                <a:endParaRPr sz="2000" b="1"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3" name="Google Shape;133;p4"/>
              <p:cNvSpPr txBox="1"/>
              <p:nvPr/>
            </p:nvSpPr>
            <p:spPr>
              <a:xfrm rot="3925970">
                <a:off x="719" y="2414"/>
                <a:ext cx="958" cy="2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r>
                  <a:rPr lang="en-US" sz="2200" b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Cawthorn</a:t>
                </a:r>
                <a:r>
                  <a:rPr lang="en-US" sz="2000" b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e</a:t>
                </a:r>
                <a:endParaRPr sz="2000" b="1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4" name="Google Shape;134;p4"/>
              <p:cNvSpPr/>
              <p:nvPr/>
            </p:nvSpPr>
            <p:spPr>
              <a:xfrm>
                <a:off x="288" y="1756"/>
                <a:ext cx="164" cy="327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50000">
                    <a:srgbClr val="E569A7"/>
                  </a:gs>
                  <a:gs pos="100000">
                    <a:srgbClr val="FFFFFF"/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4"/>
              <p:cNvSpPr/>
              <p:nvPr/>
            </p:nvSpPr>
            <p:spPr>
              <a:xfrm>
                <a:off x="288" y="1771"/>
                <a:ext cx="164" cy="327"/>
              </a:xfrm>
              <a:prstGeom prst="ellipse">
                <a:avLst/>
              </a:prstGeom>
              <a:gradFill>
                <a:gsLst>
                  <a:gs pos="0">
                    <a:srgbClr val="E569A7">
                      <a:alpha val="31764"/>
                    </a:srgbClr>
                  </a:gs>
                  <a:gs pos="100000">
                    <a:srgbClr val="000000">
                      <a:alpha val="89803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4"/>
              <p:cNvSpPr/>
              <p:nvPr/>
            </p:nvSpPr>
            <p:spPr>
              <a:xfrm>
                <a:off x="345" y="1756"/>
                <a:ext cx="787" cy="327"/>
              </a:xfrm>
              <a:prstGeom prst="ellipse">
                <a:avLst/>
              </a:prstGeom>
              <a:gradFill>
                <a:gsLst>
                  <a:gs pos="0">
                    <a:srgbClr val="AD4F7E"/>
                  </a:gs>
                  <a:gs pos="50000">
                    <a:srgbClr val="E569A7"/>
                  </a:gs>
                  <a:gs pos="100000">
                    <a:srgbClr val="AD4F7E"/>
                  </a:gs>
                </a:gsLst>
                <a:lin ang="189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4"/>
              <p:cNvSpPr/>
              <p:nvPr/>
            </p:nvSpPr>
            <p:spPr>
              <a:xfrm>
                <a:off x="336" y="1762"/>
                <a:ext cx="787" cy="327"/>
              </a:xfrm>
              <a:prstGeom prst="ellipse">
                <a:avLst/>
              </a:prstGeom>
              <a:gradFill>
                <a:gsLst>
                  <a:gs pos="0">
                    <a:srgbClr val="BE578A"/>
                  </a:gs>
                  <a:gs pos="100000">
                    <a:srgbClr val="E569A7">
                      <a:alpha val="0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4"/>
              <p:cNvSpPr/>
              <p:nvPr/>
            </p:nvSpPr>
            <p:spPr>
              <a:xfrm>
                <a:off x="384" y="1762"/>
                <a:ext cx="709" cy="327"/>
              </a:xfrm>
              <a:prstGeom prst="ellipse">
                <a:avLst/>
              </a:prstGeom>
              <a:gradFill>
                <a:gsLst>
                  <a:gs pos="0">
                    <a:srgbClr val="E569A7"/>
                  </a:gs>
                  <a:gs pos="100000">
                    <a:srgbClr val="3F1C2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9" name="Google Shape;139;p4"/>
              <p:cNvGrpSpPr/>
              <p:nvPr/>
            </p:nvGrpSpPr>
            <p:grpSpPr>
              <a:xfrm>
                <a:off x="399" y="1576"/>
                <a:ext cx="687" cy="697"/>
                <a:chOff x="4166" y="1706"/>
                <a:chExt cx="1252" cy="1252"/>
              </a:xfrm>
            </p:grpSpPr>
            <p:sp>
              <p:nvSpPr>
                <p:cNvPr id="140" name="Google Shape;140;p4"/>
                <p:cNvSpPr/>
                <p:nvPr/>
              </p:nvSpPr>
              <p:spPr>
                <a:xfrm>
                  <a:off x="4166" y="1706"/>
                  <a:ext cx="1252" cy="1252"/>
                </a:xfrm>
                <a:prstGeom prst="ellipse">
                  <a:avLst/>
                </a:prstGeom>
                <a:gradFill>
                  <a:gsLst>
                    <a:gs pos="0">
                      <a:srgbClr val="969E9F"/>
                    </a:gs>
                    <a:gs pos="100000">
                      <a:srgbClr val="D6E1E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41" name="Google Shape;141;p4"/>
                <p:cNvSpPr txBox="1"/>
                <p:nvPr/>
              </p:nvSpPr>
              <p:spPr>
                <a:xfrm rot="5400000">
                  <a:off x="4333" y="1883"/>
                  <a:ext cx="885" cy="88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2" name="Google Shape;142;p4"/>
                <p:cNvSpPr/>
                <p:nvPr/>
              </p:nvSpPr>
              <p:spPr>
                <a:xfrm>
                  <a:off x="4182" y="1713"/>
                  <a:ext cx="1222" cy="1221"/>
                </a:xfrm>
                <a:prstGeom prst="ellipse">
                  <a:avLst/>
                </a:prstGeom>
                <a:gradFill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F2F5F5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43" name="Google Shape;143;p4"/>
                <p:cNvSpPr txBox="1"/>
                <p:nvPr/>
              </p:nvSpPr>
              <p:spPr>
                <a:xfrm rot="5400000">
                  <a:off x="4354" y="1878"/>
                  <a:ext cx="863" cy="8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" name="Google Shape;144;p4"/>
                <p:cNvSpPr/>
                <p:nvPr/>
              </p:nvSpPr>
              <p:spPr>
                <a:xfrm>
                  <a:off x="4195" y="1725"/>
                  <a:ext cx="1162" cy="1141"/>
                </a:xfrm>
                <a:prstGeom prst="ellipse">
                  <a:avLst/>
                </a:prstGeom>
                <a:gradFill>
                  <a:gsLst>
                    <a:gs pos="0">
                      <a:srgbClr val="C0CACB"/>
                    </a:gs>
                    <a:gs pos="100000">
                      <a:srgbClr val="D6E1E2">
                        <a:alpha val="47843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45" name="Google Shape;145;p4"/>
                <p:cNvSpPr txBox="1"/>
                <p:nvPr/>
              </p:nvSpPr>
              <p:spPr>
                <a:xfrm rot="5400000">
                  <a:off x="4353" y="1885"/>
                  <a:ext cx="807" cy="82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" name="Google Shape;146;p4"/>
                <p:cNvSpPr/>
                <p:nvPr/>
              </p:nvSpPr>
              <p:spPr>
                <a:xfrm>
                  <a:off x="4263" y="1757"/>
                  <a:ext cx="1033" cy="926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6E1E2">
                        <a:alpha val="37647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47" name="Google Shape;147;p4"/>
                <p:cNvSpPr txBox="1"/>
                <p:nvPr/>
              </p:nvSpPr>
              <p:spPr>
                <a:xfrm rot="5400000">
                  <a:off x="4439" y="1848"/>
                  <a:ext cx="655" cy="7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48" name="Google Shape;148;p4"/>
            <p:cNvSpPr txBox="1"/>
            <p:nvPr/>
          </p:nvSpPr>
          <p:spPr>
            <a:xfrm>
              <a:off x="799981" y="3657600"/>
              <a:ext cx="8002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en-US" sz="2400" b="1">
                  <a:solidFill>
                    <a:srgbClr val="FF9356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1937</a:t>
              </a:r>
              <a:endParaRPr sz="2400" b="1">
                <a:solidFill>
                  <a:srgbClr val="FF9356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49" name="Google Shape;149;p4"/>
          <p:cNvGrpSpPr/>
          <p:nvPr/>
        </p:nvGrpSpPr>
        <p:grpSpPr>
          <a:xfrm>
            <a:off x="5144541" y="2598827"/>
            <a:ext cx="2810393" cy="4048632"/>
            <a:chOff x="3581400" y="3131820"/>
            <a:chExt cx="2810393" cy="4048632"/>
          </a:xfrm>
        </p:grpSpPr>
        <p:grpSp>
          <p:nvGrpSpPr>
            <p:cNvPr id="150" name="Google Shape;150;p4"/>
            <p:cNvGrpSpPr/>
            <p:nvPr/>
          </p:nvGrpSpPr>
          <p:grpSpPr>
            <a:xfrm>
              <a:off x="3581400" y="3131820"/>
              <a:ext cx="2810393" cy="4048632"/>
              <a:chOff x="2832" y="1749"/>
              <a:chExt cx="1481" cy="2125"/>
            </a:xfrm>
          </p:grpSpPr>
          <p:grpSp>
            <p:nvGrpSpPr>
              <p:cNvPr id="151" name="Google Shape;151;p4"/>
              <p:cNvGrpSpPr/>
              <p:nvPr/>
            </p:nvGrpSpPr>
            <p:grpSpPr>
              <a:xfrm rot="3877067">
                <a:off x="2922" y="2744"/>
                <a:ext cx="1577" cy="585"/>
                <a:chOff x="2290" y="2759"/>
                <a:chExt cx="1832" cy="679"/>
              </a:xfrm>
            </p:grpSpPr>
            <p:grpSp>
              <p:nvGrpSpPr>
                <p:cNvPr id="152" name="Google Shape;152;p4"/>
                <p:cNvGrpSpPr/>
                <p:nvPr/>
              </p:nvGrpSpPr>
              <p:grpSpPr>
                <a:xfrm>
                  <a:off x="2290" y="3030"/>
                  <a:ext cx="1832" cy="408"/>
                  <a:chOff x="2290" y="3030"/>
                  <a:chExt cx="1832" cy="408"/>
                </a:xfrm>
              </p:grpSpPr>
              <p:sp>
                <p:nvSpPr>
                  <p:cNvPr id="153" name="Google Shape;153;p4"/>
                  <p:cNvSpPr/>
                  <p:nvPr/>
                </p:nvSpPr>
                <p:spPr>
                  <a:xfrm>
                    <a:off x="2290" y="3030"/>
                    <a:ext cx="1832" cy="4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2" h="408" extrusionOk="0">
                        <a:moveTo>
                          <a:pt x="1832" y="32"/>
                        </a:moveTo>
                        <a:lnTo>
                          <a:pt x="1830" y="66"/>
                        </a:lnTo>
                        <a:lnTo>
                          <a:pt x="1814" y="128"/>
                        </a:lnTo>
                        <a:lnTo>
                          <a:pt x="1788" y="188"/>
                        </a:lnTo>
                        <a:lnTo>
                          <a:pt x="1754" y="240"/>
                        </a:lnTo>
                        <a:lnTo>
                          <a:pt x="1712" y="288"/>
                        </a:lnTo>
                        <a:lnTo>
                          <a:pt x="1664" y="330"/>
                        </a:lnTo>
                        <a:lnTo>
                          <a:pt x="1610" y="362"/>
                        </a:lnTo>
                        <a:lnTo>
                          <a:pt x="1550" y="388"/>
                        </a:lnTo>
                        <a:lnTo>
                          <a:pt x="1486" y="402"/>
                        </a:lnTo>
                        <a:lnTo>
                          <a:pt x="1418" y="408"/>
                        </a:lnTo>
                        <a:lnTo>
                          <a:pt x="0" y="408"/>
                        </a:lnTo>
                        <a:lnTo>
                          <a:pt x="0" y="0"/>
                        </a:lnTo>
                        <a:lnTo>
                          <a:pt x="1832" y="0"/>
                        </a:lnTo>
                        <a:lnTo>
                          <a:pt x="1832" y="32"/>
                        </a:lnTo>
                        <a:lnTo>
                          <a:pt x="1832" y="32"/>
                        </a:lnTo>
                        <a:close/>
                      </a:path>
                    </a:pathLst>
                  </a:custGeom>
                  <a:solidFill>
                    <a:srgbClr val="E569A7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4" name="Google Shape;154;p4"/>
                  <p:cNvSpPr/>
                  <p:nvPr/>
                </p:nvSpPr>
                <p:spPr>
                  <a:xfrm>
                    <a:off x="3810" y="3058"/>
                    <a:ext cx="288" cy="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" h="334" extrusionOk="0">
                        <a:moveTo>
                          <a:pt x="288" y="0"/>
                        </a:moveTo>
                        <a:lnTo>
                          <a:pt x="284" y="52"/>
                        </a:lnTo>
                        <a:lnTo>
                          <a:pt x="272" y="98"/>
                        </a:lnTo>
                        <a:lnTo>
                          <a:pt x="254" y="140"/>
                        </a:lnTo>
                        <a:lnTo>
                          <a:pt x="230" y="176"/>
                        </a:lnTo>
                        <a:lnTo>
                          <a:pt x="204" y="208"/>
                        </a:lnTo>
                        <a:lnTo>
                          <a:pt x="174" y="238"/>
                        </a:lnTo>
                        <a:lnTo>
                          <a:pt x="144" y="262"/>
                        </a:lnTo>
                        <a:lnTo>
                          <a:pt x="112" y="282"/>
                        </a:lnTo>
                        <a:lnTo>
                          <a:pt x="84" y="298"/>
                        </a:lnTo>
                        <a:lnTo>
                          <a:pt x="56" y="312"/>
                        </a:lnTo>
                        <a:lnTo>
                          <a:pt x="34" y="322"/>
                        </a:lnTo>
                        <a:lnTo>
                          <a:pt x="16" y="328"/>
                        </a:lnTo>
                        <a:lnTo>
                          <a:pt x="4" y="332"/>
                        </a:lnTo>
                        <a:lnTo>
                          <a:pt x="0" y="334"/>
                        </a:lnTo>
                        <a:lnTo>
                          <a:pt x="4" y="332"/>
                        </a:lnTo>
                        <a:lnTo>
                          <a:pt x="16" y="326"/>
                        </a:lnTo>
                        <a:lnTo>
                          <a:pt x="34" y="318"/>
                        </a:lnTo>
                        <a:lnTo>
                          <a:pt x="56" y="304"/>
                        </a:lnTo>
                        <a:lnTo>
                          <a:pt x="84" y="288"/>
                        </a:lnTo>
                        <a:lnTo>
                          <a:pt x="112" y="266"/>
                        </a:lnTo>
                        <a:lnTo>
                          <a:pt x="142" y="242"/>
                        </a:lnTo>
                        <a:lnTo>
                          <a:pt x="170" y="212"/>
                        </a:lnTo>
                        <a:lnTo>
                          <a:pt x="196" y="180"/>
                        </a:lnTo>
                        <a:lnTo>
                          <a:pt x="220" y="142"/>
                        </a:lnTo>
                        <a:lnTo>
                          <a:pt x="238" y="100"/>
                        </a:lnTo>
                        <a:lnTo>
                          <a:pt x="250" y="54"/>
                        </a:lnTo>
                        <a:lnTo>
                          <a:pt x="254" y="2"/>
                        </a:lnTo>
                        <a:lnTo>
                          <a:pt x="288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8627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55" name="Google Shape;155;p4"/>
                <p:cNvGrpSpPr/>
                <p:nvPr/>
              </p:nvGrpSpPr>
              <p:grpSpPr>
                <a:xfrm rot="10800000" flipH="1">
                  <a:off x="2291" y="2759"/>
                  <a:ext cx="1474" cy="282"/>
                  <a:chOff x="2290" y="3030"/>
                  <a:chExt cx="1920" cy="368"/>
                </a:xfrm>
              </p:grpSpPr>
              <p:sp>
                <p:nvSpPr>
                  <p:cNvPr id="156" name="Google Shape;156;p4"/>
                  <p:cNvSpPr/>
                  <p:nvPr/>
                </p:nvSpPr>
                <p:spPr>
                  <a:xfrm>
                    <a:off x="2290" y="3030"/>
                    <a:ext cx="1920" cy="3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2" h="408" extrusionOk="0">
                        <a:moveTo>
                          <a:pt x="1832" y="32"/>
                        </a:moveTo>
                        <a:lnTo>
                          <a:pt x="1830" y="66"/>
                        </a:lnTo>
                        <a:lnTo>
                          <a:pt x="1814" y="128"/>
                        </a:lnTo>
                        <a:lnTo>
                          <a:pt x="1788" y="188"/>
                        </a:lnTo>
                        <a:lnTo>
                          <a:pt x="1754" y="240"/>
                        </a:lnTo>
                        <a:lnTo>
                          <a:pt x="1712" y="288"/>
                        </a:lnTo>
                        <a:lnTo>
                          <a:pt x="1664" y="330"/>
                        </a:lnTo>
                        <a:lnTo>
                          <a:pt x="1610" y="362"/>
                        </a:lnTo>
                        <a:lnTo>
                          <a:pt x="1550" y="388"/>
                        </a:lnTo>
                        <a:lnTo>
                          <a:pt x="1486" y="402"/>
                        </a:lnTo>
                        <a:lnTo>
                          <a:pt x="1418" y="408"/>
                        </a:lnTo>
                        <a:lnTo>
                          <a:pt x="0" y="408"/>
                        </a:lnTo>
                        <a:lnTo>
                          <a:pt x="0" y="0"/>
                        </a:lnTo>
                        <a:lnTo>
                          <a:pt x="1832" y="0"/>
                        </a:lnTo>
                        <a:lnTo>
                          <a:pt x="1832" y="32"/>
                        </a:lnTo>
                        <a:lnTo>
                          <a:pt x="1832" y="32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000000"/>
                      </a:gs>
                      <a:gs pos="100000">
                        <a:srgbClr val="E569A7"/>
                      </a:gs>
                    </a:gsLst>
                    <a:lin ang="2700000" scaled="0"/>
                  </a:gra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7" name="Google Shape;157;p4"/>
                  <p:cNvSpPr/>
                  <p:nvPr/>
                </p:nvSpPr>
                <p:spPr>
                  <a:xfrm>
                    <a:off x="3810" y="3058"/>
                    <a:ext cx="288" cy="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" h="334" extrusionOk="0">
                        <a:moveTo>
                          <a:pt x="288" y="0"/>
                        </a:moveTo>
                        <a:lnTo>
                          <a:pt x="284" y="52"/>
                        </a:lnTo>
                        <a:lnTo>
                          <a:pt x="272" y="98"/>
                        </a:lnTo>
                        <a:lnTo>
                          <a:pt x="254" y="140"/>
                        </a:lnTo>
                        <a:lnTo>
                          <a:pt x="230" y="176"/>
                        </a:lnTo>
                        <a:lnTo>
                          <a:pt x="204" y="208"/>
                        </a:lnTo>
                        <a:lnTo>
                          <a:pt x="174" y="238"/>
                        </a:lnTo>
                        <a:lnTo>
                          <a:pt x="144" y="262"/>
                        </a:lnTo>
                        <a:lnTo>
                          <a:pt x="112" y="282"/>
                        </a:lnTo>
                        <a:lnTo>
                          <a:pt x="84" y="298"/>
                        </a:lnTo>
                        <a:lnTo>
                          <a:pt x="56" y="312"/>
                        </a:lnTo>
                        <a:lnTo>
                          <a:pt x="34" y="322"/>
                        </a:lnTo>
                        <a:lnTo>
                          <a:pt x="16" y="328"/>
                        </a:lnTo>
                        <a:lnTo>
                          <a:pt x="4" y="332"/>
                        </a:lnTo>
                        <a:lnTo>
                          <a:pt x="0" y="334"/>
                        </a:lnTo>
                        <a:lnTo>
                          <a:pt x="4" y="332"/>
                        </a:lnTo>
                        <a:lnTo>
                          <a:pt x="16" y="326"/>
                        </a:lnTo>
                        <a:lnTo>
                          <a:pt x="34" y="318"/>
                        </a:lnTo>
                        <a:lnTo>
                          <a:pt x="56" y="304"/>
                        </a:lnTo>
                        <a:lnTo>
                          <a:pt x="84" y="288"/>
                        </a:lnTo>
                        <a:lnTo>
                          <a:pt x="112" y="266"/>
                        </a:lnTo>
                        <a:lnTo>
                          <a:pt x="142" y="242"/>
                        </a:lnTo>
                        <a:lnTo>
                          <a:pt x="170" y="212"/>
                        </a:lnTo>
                        <a:lnTo>
                          <a:pt x="196" y="180"/>
                        </a:lnTo>
                        <a:lnTo>
                          <a:pt x="220" y="142"/>
                        </a:lnTo>
                        <a:lnTo>
                          <a:pt x="238" y="100"/>
                        </a:lnTo>
                        <a:lnTo>
                          <a:pt x="250" y="54"/>
                        </a:lnTo>
                        <a:lnTo>
                          <a:pt x="254" y="2"/>
                        </a:lnTo>
                        <a:lnTo>
                          <a:pt x="288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8627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158" name="Google Shape;158;p4"/>
              <p:cNvSpPr txBox="1"/>
              <p:nvPr/>
            </p:nvSpPr>
            <p:spPr>
              <a:xfrm rot="3925970">
                <a:off x="3119" y="2936"/>
                <a:ext cx="922" cy="2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r>
                  <a:rPr lang="en-US" sz="2000" b="1">
                    <a:latin typeface="Times New Roman"/>
                    <a:ea typeface="Times New Roman"/>
                    <a:cs typeface="Times New Roman"/>
                    <a:sym typeface="Times New Roman"/>
                  </a:rPr>
                  <a:t>Giảm áp 11 ca</a:t>
                </a:r>
                <a:endParaRPr sz="2000" b="1"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9" name="Google Shape;159;p4"/>
              <p:cNvSpPr txBox="1"/>
              <p:nvPr/>
            </p:nvSpPr>
            <p:spPr>
              <a:xfrm rot="3925970">
                <a:off x="3468" y="2744"/>
                <a:ext cx="715" cy="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r>
                  <a:rPr lang="en-US" sz="2200" b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Quaranta</a:t>
                </a:r>
                <a:endParaRPr sz="2200" b="1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0" name="Google Shape;160;p4"/>
              <p:cNvSpPr/>
              <p:nvPr/>
            </p:nvSpPr>
            <p:spPr>
              <a:xfrm>
                <a:off x="2832" y="1982"/>
                <a:ext cx="137" cy="273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50000">
                    <a:srgbClr val="E569A7"/>
                  </a:gs>
                  <a:gs pos="100000">
                    <a:srgbClr val="FFFFFF"/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4"/>
              <p:cNvSpPr/>
              <p:nvPr/>
            </p:nvSpPr>
            <p:spPr>
              <a:xfrm>
                <a:off x="2832" y="1997"/>
                <a:ext cx="137" cy="273"/>
              </a:xfrm>
              <a:prstGeom prst="ellipse">
                <a:avLst/>
              </a:prstGeom>
              <a:gradFill>
                <a:gsLst>
                  <a:gs pos="0">
                    <a:srgbClr val="E569A7">
                      <a:alpha val="31764"/>
                    </a:srgbClr>
                  </a:gs>
                  <a:gs pos="100000">
                    <a:srgbClr val="000000">
                      <a:alpha val="89803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4"/>
              <p:cNvSpPr/>
              <p:nvPr/>
            </p:nvSpPr>
            <p:spPr>
              <a:xfrm>
                <a:off x="2889" y="1983"/>
                <a:ext cx="787" cy="273"/>
              </a:xfrm>
              <a:prstGeom prst="ellipse">
                <a:avLst/>
              </a:prstGeom>
              <a:gradFill>
                <a:gsLst>
                  <a:gs pos="0">
                    <a:srgbClr val="AD4F7E"/>
                  </a:gs>
                  <a:gs pos="50000">
                    <a:srgbClr val="E569A7"/>
                  </a:gs>
                  <a:gs pos="100000">
                    <a:srgbClr val="AD4F7E"/>
                  </a:gs>
                </a:gsLst>
                <a:lin ang="189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4"/>
              <p:cNvSpPr/>
              <p:nvPr/>
            </p:nvSpPr>
            <p:spPr>
              <a:xfrm>
                <a:off x="2880" y="1989"/>
                <a:ext cx="787" cy="273"/>
              </a:xfrm>
              <a:prstGeom prst="ellipse">
                <a:avLst/>
              </a:prstGeom>
              <a:gradFill>
                <a:gsLst>
                  <a:gs pos="0">
                    <a:srgbClr val="BE578A"/>
                  </a:gs>
                  <a:gs pos="100000">
                    <a:srgbClr val="E569A7">
                      <a:alpha val="0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4"/>
              <p:cNvSpPr/>
              <p:nvPr/>
            </p:nvSpPr>
            <p:spPr>
              <a:xfrm>
                <a:off x="2928" y="1988"/>
                <a:ext cx="709" cy="273"/>
              </a:xfrm>
              <a:prstGeom prst="ellipse">
                <a:avLst/>
              </a:prstGeom>
              <a:gradFill>
                <a:gsLst>
                  <a:gs pos="0">
                    <a:srgbClr val="E569A7"/>
                  </a:gs>
                  <a:gs pos="100000">
                    <a:srgbClr val="3F1C2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5" name="Google Shape;165;p4"/>
              <p:cNvGrpSpPr/>
              <p:nvPr/>
            </p:nvGrpSpPr>
            <p:grpSpPr>
              <a:xfrm>
                <a:off x="2945" y="1749"/>
                <a:ext cx="687" cy="708"/>
                <a:chOff x="4170" y="1661"/>
                <a:chExt cx="1252" cy="1273"/>
              </a:xfrm>
            </p:grpSpPr>
            <p:sp>
              <p:nvSpPr>
                <p:cNvPr id="166" name="Google Shape;166;p4"/>
                <p:cNvSpPr/>
                <p:nvPr/>
              </p:nvSpPr>
              <p:spPr>
                <a:xfrm>
                  <a:off x="4170" y="1661"/>
                  <a:ext cx="1252" cy="1253"/>
                </a:xfrm>
                <a:prstGeom prst="ellipse">
                  <a:avLst/>
                </a:prstGeom>
                <a:gradFill>
                  <a:gsLst>
                    <a:gs pos="0">
                      <a:srgbClr val="969E9F"/>
                    </a:gs>
                    <a:gs pos="100000">
                      <a:srgbClr val="D6E1E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67" name="Google Shape;167;p4"/>
                <p:cNvSpPr txBox="1"/>
                <p:nvPr/>
              </p:nvSpPr>
              <p:spPr>
                <a:xfrm rot="5400000">
                  <a:off x="4333" y="1834"/>
                  <a:ext cx="886" cy="88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" name="Google Shape;168;p4"/>
                <p:cNvSpPr/>
                <p:nvPr/>
              </p:nvSpPr>
              <p:spPr>
                <a:xfrm>
                  <a:off x="4182" y="1713"/>
                  <a:ext cx="1222" cy="1221"/>
                </a:xfrm>
                <a:prstGeom prst="ellipse">
                  <a:avLst/>
                </a:prstGeom>
                <a:gradFill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F2F5F5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69" name="Google Shape;169;p4"/>
                <p:cNvSpPr txBox="1"/>
                <p:nvPr/>
              </p:nvSpPr>
              <p:spPr>
                <a:xfrm rot="5400000">
                  <a:off x="4354" y="1878"/>
                  <a:ext cx="863" cy="8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" name="Google Shape;170;p4"/>
                <p:cNvSpPr/>
                <p:nvPr/>
              </p:nvSpPr>
              <p:spPr>
                <a:xfrm>
                  <a:off x="4195" y="1725"/>
                  <a:ext cx="1162" cy="1141"/>
                </a:xfrm>
                <a:prstGeom prst="ellipse">
                  <a:avLst/>
                </a:prstGeom>
                <a:gradFill>
                  <a:gsLst>
                    <a:gs pos="0">
                      <a:srgbClr val="C0CACB"/>
                    </a:gs>
                    <a:gs pos="100000">
                      <a:srgbClr val="D6E1E2">
                        <a:alpha val="47843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71" name="Google Shape;171;p4"/>
                <p:cNvSpPr txBox="1"/>
                <p:nvPr/>
              </p:nvSpPr>
              <p:spPr>
                <a:xfrm rot="5400000">
                  <a:off x="4353" y="1885"/>
                  <a:ext cx="807" cy="82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" name="Google Shape;172;p4"/>
                <p:cNvSpPr/>
                <p:nvPr/>
              </p:nvSpPr>
              <p:spPr>
                <a:xfrm>
                  <a:off x="4263" y="1757"/>
                  <a:ext cx="1033" cy="926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6E1E2">
                        <a:alpha val="37647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73" name="Google Shape;173;p4"/>
                <p:cNvSpPr txBox="1"/>
                <p:nvPr/>
              </p:nvSpPr>
              <p:spPr>
                <a:xfrm rot="5400000">
                  <a:off x="4439" y="1848"/>
                  <a:ext cx="655" cy="7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74" name="Google Shape;174;p4"/>
            <p:cNvSpPr txBox="1"/>
            <p:nvPr/>
          </p:nvSpPr>
          <p:spPr>
            <a:xfrm>
              <a:off x="4038600" y="3581400"/>
              <a:ext cx="8002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FF9356"/>
                </a:buClr>
                <a:buSzPts val="2400"/>
                <a:buFont typeface="Times New Roman"/>
                <a:buNone/>
              </a:pPr>
              <a:r>
                <a:rPr lang="en-US" sz="2400" b="1">
                  <a:solidFill>
                    <a:srgbClr val="FF9356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2001</a:t>
              </a:r>
              <a:endParaRPr sz="2400" b="1">
                <a:solidFill>
                  <a:srgbClr val="FF9356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75" name="Google Shape;175;p4"/>
          <p:cNvGrpSpPr/>
          <p:nvPr/>
        </p:nvGrpSpPr>
        <p:grpSpPr>
          <a:xfrm>
            <a:off x="8301258" y="2713472"/>
            <a:ext cx="2163542" cy="3535335"/>
            <a:chOff x="6775451" y="3246439"/>
            <a:chExt cx="2139768" cy="3535335"/>
          </a:xfrm>
        </p:grpSpPr>
        <p:grpSp>
          <p:nvGrpSpPr>
            <p:cNvPr id="176" name="Google Shape;176;p4"/>
            <p:cNvGrpSpPr/>
            <p:nvPr/>
          </p:nvGrpSpPr>
          <p:grpSpPr>
            <a:xfrm>
              <a:off x="6775451" y="3246439"/>
              <a:ext cx="2139768" cy="3535335"/>
              <a:chOff x="4071" y="1517"/>
              <a:chExt cx="1348" cy="2227"/>
            </a:xfrm>
          </p:grpSpPr>
          <p:grpSp>
            <p:nvGrpSpPr>
              <p:cNvPr id="177" name="Google Shape;177;p4"/>
              <p:cNvGrpSpPr/>
              <p:nvPr/>
            </p:nvGrpSpPr>
            <p:grpSpPr>
              <a:xfrm rot="3877067">
                <a:off x="4323" y="2649"/>
                <a:ext cx="1577" cy="614"/>
                <a:chOff x="2290" y="2725"/>
                <a:chExt cx="1832" cy="713"/>
              </a:xfrm>
            </p:grpSpPr>
            <p:grpSp>
              <p:nvGrpSpPr>
                <p:cNvPr id="178" name="Google Shape;178;p4"/>
                <p:cNvGrpSpPr/>
                <p:nvPr/>
              </p:nvGrpSpPr>
              <p:grpSpPr>
                <a:xfrm>
                  <a:off x="2290" y="3030"/>
                  <a:ext cx="1832" cy="408"/>
                  <a:chOff x="2290" y="3030"/>
                  <a:chExt cx="1832" cy="408"/>
                </a:xfrm>
              </p:grpSpPr>
              <p:sp>
                <p:nvSpPr>
                  <p:cNvPr id="179" name="Google Shape;179;p4"/>
                  <p:cNvSpPr/>
                  <p:nvPr/>
                </p:nvSpPr>
                <p:spPr>
                  <a:xfrm>
                    <a:off x="2290" y="3030"/>
                    <a:ext cx="1832" cy="4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2" h="408" extrusionOk="0">
                        <a:moveTo>
                          <a:pt x="1832" y="32"/>
                        </a:moveTo>
                        <a:lnTo>
                          <a:pt x="1830" y="66"/>
                        </a:lnTo>
                        <a:lnTo>
                          <a:pt x="1814" y="128"/>
                        </a:lnTo>
                        <a:lnTo>
                          <a:pt x="1788" y="188"/>
                        </a:lnTo>
                        <a:lnTo>
                          <a:pt x="1754" y="240"/>
                        </a:lnTo>
                        <a:lnTo>
                          <a:pt x="1712" y="288"/>
                        </a:lnTo>
                        <a:lnTo>
                          <a:pt x="1664" y="330"/>
                        </a:lnTo>
                        <a:lnTo>
                          <a:pt x="1610" y="362"/>
                        </a:lnTo>
                        <a:lnTo>
                          <a:pt x="1550" y="388"/>
                        </a:lnTo>
                        <a:lnTo>
                          <a:pt x="1486" y="402"/>
                        </a:lnTo>
                        <a:lnTo>
                          <a:pt x="1418" y="408"/>
                        </a:lnTo>
                        <a:lnTo>
                          <a:pt x="0" y="408"/>
                        </a:lnTo>
                        <a:lnTo>
                          <a:pt x="0" y="0"/>
                        </a:lnTo>
                        <a:lnTo>
                          <a:pt x="1832" y="0"/>
                        </a:lnTo>
                        <a:lnTo>
                          <a:pt x="1832" y="32"/>
                        </a:lnTo>
                        <a:lnTo>
                          <a:pt x="1832" y="32"/>
                        </a:lnTo>
                        <a:close/>
                      </a:path>
                    </a:pathLst>
                  </a:custGeom>
                  <a:solidFill>
                    <a:srgbClr val="95D84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0" name="Google Shape;180;p4"/>
                  <p:cNvSpPr/>
                  <p:nvPr/>
                </p:nvSpPr>
                <p:spPr>
                  <a:xfrm>
                    <a:off x="3810" y="3058"/>
                    <a:ext cx="288" cy="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" h="334" extrusionOk="0">
                        <a:moveTo>
                          <a:pt x="288" y="0"/>
                        </a:moveTo>
                        <a:lnTo>
                          <a:pt x="284" y="52"/>
                        </a:lnTo>
                        <a:lnTo>
                          <a:pt x="272" y="98"/>
                        </a:lnTo>
                        <a:lnTo>
                          <a:pt x="254" y="140"/>
                        </a:lnTo>
                        <a:lnTo>
                          <a:pt x="230" y="176"/>
                        </a:lnTo>
                        <a:lnTo>
                          <a:pt x="204" y="208"/>
                        </a:lnTo>
                        <a:lnTo>
                          <a:pt x="174" y="238"/>
                        </a:lnTo>
                        <a:lnTo>
                          <a:pt x="144" y="262"/>
                        </a:lnTo>
                        <a:lnTo>
                          <a:pt x="112" y="282"/>
                        </a:lnTo>
                        <a:lnTo>
                          <a:pt x="84" y="298"/>
                        </a:lnTo>
                        <a:lnTo>
                          <a:pt x="56" y="312"/>
                        </a:lnTo>
                        <a:lnTo>
                          <a:pt x="34" y="322"/>
                        </a:lnTo>
                        <a:lnTo>
                          <a:pt x="16" y="328"/>
                        </a:lnTo>
                        <a:lnTo>
                          <a:pt x="4" y="332"/>
                        </a:lnTo>
                        <a:lnTo>
                          <a:pt x="0" y="334"/>
                        </a:lnTo>
                        <a:lnTo>
                          <a:pt x="4" y="332"/>
                        </a:lnTo>
                        <a:lnTo>
                          <a:pt x="16" y="326"/>
                        </a:lnTo>
                        <a:lnTo>
                          <a:pt x="34" y="318"/>
                        </a:lnTo>
                        <a:lnTo>
                          <a:pt x="56" y="304"/>
                        </a:lnTo>
                        <a:lnTo>
                          <a:pt x="84" y="288"/>
                        </a:lnTo>
                        <a:lnTo>
                          <a:pt x="112" y="266"/>
                        </a:lnTo>
                        <a:lnTo>
                          <a:pt x="142" y="242"/>
                        </a:lnTo>
                        <a:lnTo>
                          <a:pt x="170" y="212"/>
                        </a:lnTo>
                        <a:lnTo>
                          <a:pt x="196" y="180"/>
                        </a:lnTo>
                        <a:lnTo>
                          <a:pt x="220" y="142"/>
                        </a:lnTo>
                        <a:lnTo>
                          <a:pt x="238" y="100"/>
                        </a:lnTo>
                        <a:lnTo>
                          <a:pt x="250" y="54"/>
                        </a:lnTo>
                        <a:lnTo>
                          <a:pt x="254" y="2"/>
                        </a:lnTo>
                        <a:lnTo>
                          <a:pt x="288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8627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81" name="Google Shape;181;p4"/>
                <p:cNvGrpSpPr/>
                <p:nvPr/>
              </p:nvGrpSpPr>
              <p:grpSpPr>
                <a:xfrm rot="10800000" flipH="1">
                  <a:off x="2290" y="2725"/>
                  <a:ext cx="1406" cy="313"/>
                  <a:chOff x="2290" y="3030"/>
                  <a:chExt cx="1832" cy="408"/>
                </a:xfrm>
              </p:grpSpPr>
              <p:sp>
                <p:nvSpPr>
                  <p:cNvPr id="182" name="Google Shape;182;p4"/>
                  <p:cNvSpPr/>
                  <p:nvPr/>
                </p:nvSpPr>
                <p:spPr>
                  <a:xfrm>
                    <a:off x="2290" y="3030"/>
                    <a:ext cx="1832" cy="4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2" h="408" extrusionOk="0">
                        <a:moveTo>
                          <a:pt x="1832" y="32"/>
                        </a:moveTo>
                        <a:lnTo>
                          <a:pt x="1830" y="66"/>
                        </a:lnTo>
                        <a:lnTo>
                          <a:pt x="1814" y="128"/>
                        </a:lnTo>
                        <a:lnTo>
                          <a:pt x="1788" y="188"/>
                        </a:lnTo>
                        <a:lnTo>
                          <a:pt x="1754" y="240"/>
                        </a:lnTo>
                        <a:lnTo>
                          <a:pt x="1712" y="288"/>
                        </a:lnTo>
                        <a:lnTo>
                          <a:pt x="1664" y="330"/>
                        </a:lnTo>
                        <a:lnTo>
                          <a:pt x="1610" y="362"/>
                        </a:lnTo>
                        <a:lnTo>
                          <a:pt x="1550" y="388"/>
                        </a:lnTo>
                        <a:lnTo>
                          <a:pt x="1486" y="402"/>
                        </a:lnTo>
                        <a:lnTo>
                          <a:pt x="1418" y="408"/>
                        </a:lnTo>
                        <a:lnTo>
                          <a:pt x="0" y="408"/>
                        </a:lnTo>
                        <a:lnTo>
                          <a:pt x="0" y="0"/>
                        </a:lnTo>
                        <a:lnTo>
                          <a:pt x="1832" y="0"/>
                        </a:lnTo>
                        <a:lnTo>
                          <a:pt x="1832" y="32"/>
                        </a:lnTo>
                        <a:lnTo>
                          <a:pt x="1832" y="32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000000"/>
                      </a:gs>
                      <a:gs pos="100000">
                        <a:srgbClr val="95D844"/>
                      </a:gs>
                    </a:gsLst>
                    <a:lin ang="2700000" scaled="0"/>
                  </a:gra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3" name="Google Shape;183;p4"/>
                  <p:cNvSpPr/>
                  <p:nvPr/>
                </p:nvSpPr>
                <p:spPr>
                  <a:xfrm>
                    <a:off x="3810" y="3058"/>
                    <a:ext cx="288" cy="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" h="334" extrusionOk="0">
                        <a:moveTo>
                          <a:pt x="288" y="0"/>
                        </a:moveTo>
                        <a:lnTo>
                          <a:pt x="284" y="52"/>
                        </a:lnTo>
                        <a:lnTo>
                          <a:pt x="272" y="98"/>
                        </a:lnTo>
                        <a:lnTo>
                          <a:pt x="254" y="140"/>
                        </a:lnTo>
                        <a:lnTo>
                          <a:pt x="230" y="176"/>
                        </a:lnTo>
                        <a:lnTo>
                          <a:pt x="204" y="208"/>
                        </a:lnTo>
                        <a:lnTo>
                          <a:pt x="174" y="238"/>
                        </a:lnTo>
                        <a:lnTo>
                          <a:pt x="144" y="262"/>
                        </a:lnTo>
                        <a:lnTo>
                          <a:pt x="112" y="282"/>
                        </a:lnTo>
                        <a:lnTo>
                          <a:pt x="84" y="298"/>
                        </a:lnTo>
                        <a:lnTo>
                          <a:pt x="56" y="312"/>
                        </a:lnTo>
                        <a:lnTo>
                          <a:pt x="34" y="322"/>
                        </a:lnTo>
                        <a:lnTo>
                          <a:pt x="16" y="328"/>
                        </a:lnTo>
                        <a:lnTo>
                          <a:pt x="4" y="332"/>
                        </a:lnTo>
                        <a:lnTo>
                          <a:pt x="0" y="334"/>
                        </a:lnTo>
                        <a:lnTo>
                          <a:pt x="4" y="332"/>
                        </a:lnTo>
                        <a:lnTo>
                          <a:pt x="16" y="326"/>
                        </a:lnTo>
                        <a:lnTo>
                          <a:pt x="34" y="318"/>
                        </a:lnTo>
                        <a:lnTo>
                          <a:pt x="56" y="304"/>
                        </a:lnTo>
                        <a:lnTo>
                          <a:pt x="84" y="288"/>
                        </a:lnTo>
                        <a:lnTo>
                          <a:pt x="112" y="266"/>
                        </a:lnTo>
                        <a:lnTo>
                          <a:pt x="142" y="242"/>
                        </a:lnTo>
                        <a:lnTo>
                          <a:pt x="170" y="212"/>
                        </a:lnTo>
                        <a:lnTo>
                          <a:pt x="196" y="180"/>
                        </a:lnTo>
                        <a:lnTo>
                          <a:pt x="220" y="142"/>
                        </a:lnTo>
                        <a:lnTo>
                          <a:pt x="238" y="100"/>
                        </a:lnTo>
                        <a:lnTo>
                          <a:pt x="250" y="54"/>
                        </a:lnTo>
                        <a:lnTo>
                          <a:pt x="254" y="2"/>
                        </a:lnTo>
                        <a:lnTo>
                          <a:pt x="288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8627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184" name="Google Shape;184;p4"/>
              <p:cNvSpPr/>
              <p:nvPr/>
            </p:nvSpPr>
            <p:spPr>
              <a:xfrm>
                <a:off x="4071" y="1765"/>
                <a:ext cx="164" cy="327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50000">
                    <a:srgbClr val="95D844"/>
                  </a:gs>
                  <a:gs pos="100000">
                    <a:srgbClr val="FFFFFF"/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4"/>
              <p:cNvSpPr/>
              <p:nvPr/>
            </p:nvSpPr>
            <p:spPr>
              <a:xfrm>
                <a:off x="4073" y="1768"/>
                <a:ext cx="164" cy="327"/>
              </a:xfrm>
              <a:prstGeom prst="ellipse">
                <a:avLst/>
              </a:prstGeom>
              <a:gradFill>
                <a:gsLst>
                  <a:gs pos="0">
                    <a:srgbClr val="95D844">
                      <a:alpha val="31764"/>
                    </a:srgbClr>
                  </a:gs>
                  <a:gs pos="100000">
                    <a:srgbClr val="000000">
                      <a:alpha val="89803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4"/>
              <p:cNvSpPr/>
              <p:nvPr/>
            </p:nvSpPr>
            <p:spPr>
              <a:xfrm>
                <a:off x="4131" y="1765"/>
                <a:ext cx="946" cy="327"/>
              </a:xfrm>
              <a:prstGeom prst="ellipse">
                <a:avLst/>
              </a:prstGeom>
              <a:gradFill>
                <a:gsLst>
                  <a:gs pos="0">
                    <a:srgbClr val="70A333"/>
                  </a:gs>
                  <a:gs pos="50000">
                    <a:srgbClr val="95D844"/>
                  </a:gs>
                  <a:gs pos="100000">
                    <a:srgbClr val="70A333"/>
                  </a:gs>
                </a:gsLst>
                <a:lin ang="189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4"/>
              <p:cNvSpPr/>
              <p:nvPr/>
            </p:nvSpPr>
            <p:spPr>
              <a:xfrm>
                <a:off x="4128" y="1760"/>
                <a:ext cx="946" cy="327"/>
              </a:xfrm>
              <a:prstGeom prst="ellipse">
                <a:avLst/>
              </a:prstGeom>
              <a:gradFill>
                <a:gsLst>
                  <a:gs pos="0">
                    <a:srgbClr val="79AF37"/>
                  </a:gs>
                  <a:gs pos="100000">
                    <a:srgbClr val="95D844">
                      <a:alpha val="0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4"/>
              <p:cNvSpPr/>
              <p:nvPr/>
            </p:nvSpPr>
            <p:spPr>
              <a:xfrm>
                <a:off x="4178" y="1765"/>
                <a:ext cx="852" cy="32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89" name="Google Shape;189;p4"/>
              <p:cNvGrpSpPr/>
              <p:nvPr/>
            </p:nvGrpSpPr>
            <p:grpSpPr>
              <a:xfrm>
                <a:off x="4197" y="1517"/>
                <a:ext cx="826" cy="825"/>
                <a:chOff x="4166" y="1706"/>
                <a:chExt cx="1252" cy="1252"/>
              </a:xfrm>
            </p:grpSpPr>
            <p:sp>
              <p:nvSpPr>
                <p:cNvPr id="190" name="Google Shape;190;p4"/>
                <p:cNvSpPr/>
                <p:nvPr/>
              </p:nvSpPr>
              <p:spPr>
                <a:xfrm>
                  <a:off x="4166" y="1706"/>
                  <a:ext cx="1252" cy="1252"/>
                </a:xfrm>
                <a:prstGeom prst="ellipse">
                  <a:avLst/>
                </a:prstGeom>
                <a:gradFill>
                  <a:gsLst>
                    <a:gs pos="0">
                      <a:srgbClr val="969E9F"/>
                    </a:gs>
                    <a:gs pos="100000">
                      <a:srgbClr val="D6E1E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91" name="Google Shape;191;p4"/>
                <p:cNvSpPr txBox="1"/>
                <p:nvPr/>
              </p:nvSpPr>
              <p:spPr>
                <a:xfrm rot="5400000">
                  <a:off x="4333" y="1883"/>
                  <a:ext cx="885" cy="88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2" name="Google Shape;192;p4"/>
                <p:cNvSpPr/>
                <p:nvPr/>
              </p:nvSpPr>
              <p:spPr>
                <a:xfrm>
                  <a:off x="4182" y="1713"/>
                  <a:ext cx="1222" cy="1221"/>
                </a:xfrm>
                <a:prstGeom prst="ellipse">
                  <a:avLst/>
                </a:prstGeom>
                <a:gradFill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F2F5F5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93" name="Google Shape;193;p4"/>
                <p:cNvSpPr txBox="1"/>
                <p:nvPr/>
              </p:nvSpPr>
              <p:spPr>
                <a:xfrm rot="5400000">
                  <a:off x="4354" y="1878"/>
                  <a:ext cx="863" cy="8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" name="Google Shape;194;p4"/>
                <p:cNvSpPr/>
                <p:nvPr/>
              </p:nvSpPr>
              <p:spPr>
                <a:xfrm>
                  <a:off x="4195" y="1725"/>
                  <a:ext cx="1162" cy="1141"/>
                </a:xfrm>
                <a:prstGeom prst="ellipse">
                  <a:avLst/>
                </a:prstGeom>
                <a:gradFill>
                  <a:gsLst>
                    <a:gs pos="0">
                      <a:srgbClr val="C0CACB"/>
                    </a:gs>
                    <a:gs pos="100000">
                      <a:srgbClr val="D6E1E2">
                        <a:alpha val="47843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95" name="Google Shape;195;p4"/>
                <p:cNvSpPr txBox="1"/>
                <p:nvPr/>
              </p:nvSpPr>
              <p:spPr>
                <a:xfrm rot="5400000">
                  <a:off x="4353" y="1885"/>
                  <a:ext cx="807" cy="82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6" name="Google Shape;196;p4"/>
                <p:cNvSpPr/>
                <p:nvPr/>
              </p:nvSpPr>
              <p:spPr>
                <a:xfrm>
                  <a:off x="4272" y="1756"/>
                  <a:ext cx="1033" cy="926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6E1E2">
                        <a:alpha val="37647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97" name="Google Shape;197;p4"/>
                <p:cNvSpPr txBox="1"/>
                <p:nvPr/>
              </p:nvSpPr>
              <p:spPr>
                <a:xfrm rot="5400000">
                  <a:off x="4439" y="1848"/>
                  <a:ext cx="655" cy="7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98" name="Google Shape;198;p4"/>
              <p:cNvSpPr txBox="1"/>
              <p:nvPr/>
            </p:nvSpPr>
            <p:spPr>
              <a:xfrm rot="3925970">
                <a:off x="4460" y="2915"/>
                <a:ext cx="1118" cy="2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r>
                  <a:rPr lang="en-US" sz="2000" b="1" dirty="0" err="1">
                    <a:latin typeface="Times New Roman"/>
                    <a:ea typeface="Times New Roman"/>
                    <a:cs typeface="Times New Roman"/>
                    <a:sym typeface="Times New Roman"/>
                  </a:rPr>
                  <a:t>Giảm</a:t>
                </a:r>
                <a:r>
                  <a:rPr lang="en-US" sz="2000" b="1" dirty="0">
                    <a:latin typeface="Times New Roman"/>
                    <a:ea typeface="Times New Roman"/>
                    <a:cs typeface="Times New Roman"/>
                    <a:sym typeface="Times New Roman"/>
                  </a:rPr>
                  <a:t> </a:t>
                </a:r>
                <a:r>
                  <a:rPr lang="en-US" sz="2000" b="1" dirty="0" err="1">
                    <a:latin typeface="Times New Roman"/>
                    <a:ea typeface="Times New Roman"/>
                    <a:cs typeface="Times New Roman"/>
                    <a:sym typeface="Times New Roman"/>
                  </a:rPr>
                  <a:t>áp</a:t>
                </a:r>
                <a:r>
                  <a:rPr lang="en-US" sz="2000" b="1" dirty="0">
                    <a:latin typeface="Times New Roman"/>
                    <a:ea typeface="Times New Roman"/>
                    <a:cs typeface="Times New Roman"/>
                    <a:sym typeface="Times New Roman"/>
                  </a:rPr>
                  <a:t> 66 ca</a:t>
                </a:r>
                <a:endParaRPr sz="2000" b="1" dirty="0"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99" name="Google Shape;199;p4"/>
              <p:cNvSpPr txBox="1"/>
              <p:nvPr/>
            </p:nvSpPr>
            <p:spPr>
              <a:xfrm rot="3925970">
                <a:off x="4890" y="2589"/>
                <a:ext cx="492" cy="2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r>
                  <a:rPr lang="en-US" sz="2200" b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Hato</a:t>
                </a:r>
                <a:endParaRPr sz="2200" b="1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200" name="Google Shape;200;p4"/>
            <p:cNvSpPr txBox="1"/>
            <p:nvPr/>
          </p:nvSpPr>
          <p:spPr>
            <a:xfrm>
              <a:off x="7239000" y="3657600"/>
              <a:ext cx="8002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en-US" sz="2400" b="1" dirty="0">
                  <a:solidFill>
                    <a:srgbClr val="FF9356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2011</a:t>
              </a:r>
              <a:endParaRPr sz="2400" b="1" dirty="0">
                <a:solidFill>
                  <a:srgbClr val="FF9356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631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5"/>
          <p:cNvSpPr txBox="1">
            <a:spLocks noGrp="1"/>
          </p:cNvSpPr>
          <p:nvPr>
            <p:ph type="body" idx="1"/>
          </p:nvPr>
        </p:nvSpPr>
        <p:spPr>
          <a:xfrm>
            <a:off x="420205" y="881387"/>
            <a:ext cx="11469452" cy="3693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36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Nghiên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cứu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tại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Việt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Nam</a:t>
            </a:r>
            <a:endParaRPr sz="3600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9728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09728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109728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109728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08" name="Google Shape;208;p5"/>
          <p:cNvSpPr/>
          <p:nvPr/>
        </p:nvSpPr>
        <p:spPr>
          <a:xfrm>
            <a:off x="0" y="3581401"/>
            <a:ext cx="12192000" cy="53975"/>
          </a:xfrm>
          <a:prstGeom prst="rect">
            <a:avLst/>
          </a:prstGeom>
          <a:gradFill>
            <a:gsLst>
              <a:gs pos="0">
                <a:srgbClr val="E2E2E2"/>
              </a:gs>
              <a:gs pos="100000">
                <a:srgbClr val="808080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9" name="Google Shape;209;p5"/>
          <p:cNvGrpSpPr/>
          <p:nvPr/>
        </p:nvGrpSpPr>
        <p:grpSpPr>
          <a:xfrm>
            <a:off x="880964" y="1776507"/>
            <a:ext cx="4029857" cy="4249919"/>
            <a:chOff x="457200" y="3340098"/>
            <a:chExt cx="2505616" cy="3536748"/>
          </a:xfrm>
        </p:grpSpPr>
        <p:grpSp>
          <p:nvGrpSpPr>
            <p:cNvPr id="210" name="Google Shape;210;p5"/>
            <p:cNvGrpSpPr/>
            <p:nvPr/>
          </p:nvGrpSpPr>
          <p:grpSpPr>
            <a:xfrm>
              <a:off x="457200" y="3340098"/>
              <a:ext cx="2505616" cy="3536748"/>
              <a:chOff x="288" y="1576"/>
              <a:chExt cx="1578" cy="2228"/>
            </a:xfrm>
          </p:grpSpPr>
          <p:grpSp>
            <p:nvGrpSpPr>
              <p:cNvPr id="211" name="Google Shape;211;p5"/>
              <p:cNvGrpSpPr/>
              <p:nvPr/>
            </p:nvGrpSpPr>
            <p:grpSpPr>
              <a:xfrm rot="3877067">
                <a:off x="155" y="2389"/>
                <a:ext cx="1905" cy="776"/>
                <a:chOff x="2011" y="2665"/>
                <a:chExt cx="2215" cy="897"/>
              </a:xfrm>
            </p:grpSpPr>
            <p:grpSp>
              <p:nvGrpSpPr>
                <p:cNvPr id="212" name="Google Shape;212;p5"/>
                <p:cNvGrpSpPr/>
                <p:nvPr/>
              </p:nvGrpSpPr>
              <p:grpSpPr>
                <a:xfrm>
                  <a:off x="2011" y="3023"/>
                  <a:ext cx="2215" cy="539"/>
                  <a:chOff x="2011" y="3023"/>
                  <a:chExt cx="2215" cy="539"/>
                </a:xfrm>
              </p:grpSpPr>
              <p:sp>
                <p:nvSpPr>
                  <p:cNvPr id="213" name="Google Shape;213;p5"/>
                  <p:cNvSpPr/>
                  <p:nvPr/>
                </p:nvSpPr>
                <p:spPr>
                  <a:xfrm>
                    <a:off x="2011" y="3115"/>
                    <a:ext cx="2168" cy="4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2" h="408" extrusionOk="0">
                        <a:moveTo>
                          <a:pt x="1832" y="32"/>
                        </a:moveTo>
                        <a:lnTo>
                          <a:pt x="1830" y="66"/>
                        </a:lnTo>
                        <a:lnTo>
                          <a:pt x="1814" y="128"/>
                        </a:lnTo>
                        <a:lnTo>
                          <a:pt x="1788" y="188"/>
                        </a:lnTo>
                        <a:lnTo>
                          <a:pt x="1754" y="240"/>
                        </a:lnTo>
                        <a:lnTo>
                          <a:pt x="1712" y="288"/>
                        </a:lnTo>
                        <a:lnTo>
                          <a:pt x="1664" y="330"/>
                        </a:lnTo>
                        <a:lnTo>
                          <a:pt x="1610" y="362"/>
                        </a:lnTo>
                        <a:lnTo>
                          <a:pt x="1550" y="388"/>
                        </a:lnTo>
                        <a:lnTo>
                          <a:pt x="1486" y="402"/>
                        </a:lnTo>
                        <a:lnTo>
                          <a:pt x="1418" y="408"/>
                        </a:lnTo>
                        <a:lnTo>
                          <a:pt x="0" y="408"/>
                        </a:lnTo>
                        <a:lnTo>
                          <a:pt x="0" y="0"/>
                        </a:lnTo>
                        <a:lnTo>
                          <a:pt x="1832" y="0"/>
                        </a:lnTo>
                        <a:lnTo>
                          <a:pt x="1832" y="32"/>
                        </a:lnTo>
                        <a:lnTo>
                          <a:pt x="1832" y="32"/>
                        </a:lnTo>
                        <a:close/>
                      </a:path>
                    </a:pathLst>
                  </a:custGeom>
                  <a:solidFill>
                    <a:srgbClr val="E569A7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4" name="Google Shape;214;p5"/>
                  <p:cNvSpPr/>
                  <p:nvPr/>
                </p:nvSpPr>
                <p:spPr>
                  <a:xfrm>
                    <a:off x="3939" y="3023"/>
                    <a:ext cx="287" cy="4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" h="334" extrusionOk="0">
                        <a:moveTo>
                          <a:pt x="288" y="0"/>
                        </a:moveTo>
                        <a:lnTo>
                          <a:pt x="284" y="52"/>
                        </a:lnTo>
                        <a:lnTo>
                          <a:pt x="272" y="98"/>
                        </a:lnTo>
                        <a:lnTo>
                          <a:pt x="254" y="140"/>
                        </a:lnTo>
                        <a:lnTo>
                          <a:pt x="230" y="176"/>
                        </a:lnTo>
                        <a:lnTo>
                          <a:pt x="204" y="208"/>
                        </a:lnTo>
                        <a:lnTo>
                          <a:pt x="174" y="238"/>
                        </a:lnTo>
                        <a:lnTo>
                          <a:pt x="144" y="262"/>
                        </a:lnTo>
                        <a:lnTo>
                          <a:pt x="112" y="282"/>
                        </a:lnTo>
                        <a:lnTo>
                          <a:pt x="84" y="298"/>
                        </a:lnTo>
                        <a:lnTo>
                          <a:pt x="56" y="312"/>
                        </a:lnTo>
                        <a:lnTo>
                          <a:pt x="34" y="322"/>
                        </a:lnTo>
                        <a:lnTo>
                          <a:pt x="16" y="328"/>
                        </a:lnTo>
                        <a:lnTo>
                          <a:pt x="4" y="332"/>
                        </a:lnTo>
                        <a:lnTo>
                          <a:pt x="0" y="334"/>
                        </a:lnTo>
                        <a:lnTo>
                          <a:pt x="4" y="332"/>
                        </a:lnTo>
                        <a:lnTo>
                          <a:pt x="16" y="326"/>
                        </a:lnTo>
                        <a:lnTo>
                          <a:pt x="34" y="318"/>
                        </a:lnTo>
                        <a:lnTo>
                          <a:pt x="56" y="304"/>
                        </a:lnTo>
                        <a:lnTo>
                          <a:pt x="84" y="288"/>
                        </a:lnTo>
                        <a:lnTo>
                          <a:pt x="112" y="266"/>
                        </a:lnTo>
                        <a:lnTo>
                          <a:pt x="142" y="242"/>
                        </a:lnTo>
                        <a:lnTo>
                          <a:pt x="170" y="212"/>
                        </a:lnTo>
                        <a:lnTo>
                          <a:pt x="196" y="180"/>
                        </a:lnTo>
                        <a:lnTo>
                          <a:pt x="220" y="142"/>
                        </a:lnTo>
                        <a:lnTo>
                          <a:pt x="238" y="100"/>
                        </a:lnTo>
                        <a:lnTo>
                          <a:pt x="250" y="54"/>
                        </a:lnTo>
                        <a:lnTo>
                          <a:pt x="254" y="2"/>
                        </a:lnTo>
                        <a:lnTo>
                          <a:pt x="288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8627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15" name="Google Shape;215;p5"/>
                <p:cNvGrpSpPr/>
                <p:nvPr/>
              </p:nvGrpSpPr>
              <p:grpSpPr>
                <a:xfrm rot="10800000" flipH="1">
                  <a:off x="2207" y="2665"/>
                  <a:ext cx="1798" cy="467"/>
                  <a:chOff x="2180" y="2899"/>
                  <a:chExt cx="2341" cy="607"/>
                </a:xfrm>
              </p:grpSpPr>
              <p:sp>
                <p:nvSpPr>
                  <p:cNvPr id="216" name="Google Shape;216;p5"/>
                  <p:cNvSpPr/>
                  <p:nvPr/>
                </p:nvSpPr>
                <p:spPr>
                  <a:xfrm>
                    <a:off x="2180" y="2899"/>
                    <a:ext cx="2341" cy="4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2" h="408" extrusionOk="0">
                        <a:moveTo>
                          <a:pt x="1832" y="32"/>
                        </a:moveTo>
                        <a:lnTo>
                          <a:pt x="1830" y="66"/>
                        </a:lnTo>
                        <a:lnTo>
                          <a:pt x="1814" y="128"/>
                        </a:lnTo>
                        <a:lnTo>
                          <a:pt x="1788" y="188"/>
                        </a:lnTo>
                        <a:lnTo>
                          <a:pt x="1754" y="240"/>
                        </a:lnTo>
                        <a:lnTo>
                          <a:pt x="1712" y="288"/>
                        </a:lnTo>
                        <a:lnTo>
                          <a:pt x="1664" y="330"/>
                        </a:lnTo>
                        <a:lnTo>
                          <a:pt x="1610" y="362"/>
                        </a:lnTo>
                        <a:lnTo>
                          <a:pt x="1550" y="388"/>
                        </a:lnTo>
                        <a:lnTo>
                          <a:pt x="1486" y="402"/>
                        </a:lnTo>
                        <a:lnTo>
                          <a:pt x="1418" y="408"/>
                        </a:lnTo>
                        <a:lnTo>
                          <a:pt x="0" y="408"/>
                        </a:lnTo>
                        <a:lnTo>
                          <a:pt x="0" y="0"/>
                        </a:lnTo>
                        <a:lnTo>
                          <a:pt x="1832" y="0"/>
                        </a:lnTo>
                        <a:lnTo>
                          <a:pt x="1832" y="32"/>
                        </a:lnTo>
                        <a:lnTo>
                          <a:pt x="1832" y="32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000000"/>
                      </a:gs>
                      <a:gs pos="100000">
                        <a:srgbClr val="E569A7"/>
                      </a:gs>
                    </a:gsLst>
                    <a:lin ang="2700000" scaled="0"/>
                  </a:gra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7" name="Google Shape;217;p5"/>
                  <p:cNvSpPr/>
                  <p:nvPr/>
                </p:nvSpPr>
                <p:spPr>
                  <a:xfrm>
                    <a:off x="3995" y="3045"/>
                    <a:ext cx="374" cy="4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" h="334" extrusionOk="0">
                        <a:moveTo>
                          <a:pt x="288" y="0"/>
                        </a:moveTo>
                        <a:lnTo>
                          <a:pt x="284" y="52"/>
                        </a:lnTo>
                        <a:lnTo>
                          <a:pt x="272" y="98"/>
                        </a:lnTo>
                        <a:lnTo>
                          <a:pt x="254" y="140"/>
                        </a:lnTo>
                        <a:lnTo>
                          <a:pt x="230" y="176"/>
                        </a:lnTo>
                        <a:lnTo>
                          <a:pt x="204" y="208"/>
                        </a:lnTo>
                        <a:lnTo>
                          <a:pt x="174" y="238"/>
                        </a:lnTo>
                        <a:lnTo>
                          <a:pt x="144" y="262"/>
                        </a:lnTo>
                        <a:lnTo>
                          <a:pt x="112" y="282"/>
                        </a:lnTo>
                        <a:lnTo>
                          <a:pt x="84" y="298"/>
                        </a:lnTo>
                        <a:lnTo>
                          <a:pt x="56" y="312"/>
                        </a:lnTo>
                        <a:lnTo>
                          <a:pt x="34" y="322"/>
                        </a:lnTo>
                        <a:lnTo>
                          <a:pt x="16" y="328"/>
                        </a:lnTo>
                        <a:lnTo>
                          <a:pt x="4" y="332"/>
                        </a:lnTo>
                        <a:lnTo>
                          <a:pt x="0" y="334"/>
                        </a:lnTo>
                        <a:lnTo>
                          <a:pt x="4" y="332"/>
                        </a:lnTo>
                        <a:lnTo>
                          <a:pt x="16" y="326"/>
                        </a:lnTo>
                        <a:lnTo>
                          <a:pt x="34" y="318"/>
                        </a:lnTo>
                        <a:lnTo>
                          <a:pt x="56" y="304"/>
                        </a:lnTo>
                        <a:lnTo>
                          <a:pt x="84" y="288"/>
                        </a:lnTo>
                        <a:lnTo>
                          <a:pt x="112" y="266"/>
                        </a:lnTo>
                        <a:lnTo>
                          <a:pt x="142" y="242"/>
                        </a:lnTo>
                        <a:lnTo>
                          <a:pt x="170" y="212"/>
                        </a:lnTo>
                        <a:lnTo>
                          <a:pt x="196" y="180"/>
                        </a:lnTo>
                        <a:lnTo>
                          <a:pt x="220" y="142"/>
                        </a:lnTo>
                        <a:lnTo>
                          <a:pt x="238" y="100"/>
                        </a:lnTo>
                        <a:lnTo>
                          <a:pt x="250" y="54"/>
                        </a:lnTo>
                        <a:lnTo>
                          <a:pt x="254" y="2"/>
                        </a:lnTo>
                        <a:lnTo>
                          <a:pt x="288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8627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218" name="Google Shape;218;p5"/>
              <p:cNvSpPr txBox="1"/>
              <p:nvPr/>
            </p:nvSpPr>
            <p:spPr>
              <a:xfrm rot="3925970">
                <a:off x="233" y="2897"/>
                <a:ext cx="1487" cy="1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r>
                  <a:rPr lang="en-US" sz="2000" b="1" dirty="0" err="1">
                    <a:latin typeface="Times New Roman"/>
                    <a:ea typeface="Times New Roman"/>
                    <a:cs typeface="Times New Roman"/>
                    <a:sym typeface="Times New Roman"/>
                  </a:rPr>
                  <a:t>Giảm</a:t>
                </a:r>
                <a:r>
                  <a:rPr lang="en-US" sz="2000" b="1" dirty="0">
                    <a:latin typeface="Times New Roman"/>
                    <a:ea typeface="Times New Roman"/>
                    <a:cs typeface="Times New Roman"/>
                    <a:sym typeface="Times New Roman"/>
                  </a:rPr>
                  <a:t> </a:t>
                </a:r>
                <a:r>
                  <a:rPr lang="en-US" sz="2000" b="1" dirty="0" err="1">
                    <a:latin typeface="Times New Roman"/>
                    <a:ea typeface="Times New Roman"/>
                    <a:cs typeface="Times New Roman"/>
                    <a:sym typeface="Times New Roman"/>
                  </a:rPr>
                  <a:t>áp</a:t>
                </a:r>
                <a:r>
                  <a:rPr lang="en-US" sz="2000" b="1" dirty="0">
                    <a:latin typeface="Times New Roman"/>
                    <a:ea typeface="Times New Roman"/>
                    <a:cs typeface="Times New Roman"/>
                    <a:sym typeface="Times New Roman"/>
                  </a:rPr>
                  <a:t> 17 ca </a:t>
                </a:r>
                <a:r>
                  <a:rPr lang="en-US" sz="2000" b="1" dirty="0" err="1">
                    <a:latin typeface="Times New Roman"/>
                    <a:ea typeface="Times New Roman"/>
                    <a:cs typeface="Times New Roman"/>
                    <a:sym typeface="Times New Roman"/>
                  </a:rPr>
                  <a:t>liệt</a:t>
                </a:r>
                <a:r>
                  <a:rPr lang="en-US" sz="2000" b="1" dirty="0">
                    <a:latin typeface="Times New Roman"/>
                    <a:ea typeface="Times New Roman"/>
                    <a:cs typeface="Times New Roman"/>
                    <a:sym typeface="Times New Roman"/>
                  </a:rPr>
                  <a:t> </a:t>
                </a:r>
                <a:r>
                  <a:rPr lang="en-US" sz="2000" b="1" dirty="0" err="1">
                    <a:latin typeface="Times New Roman"/>
                    <a:ea typeface="Times New Roman"/>
                    <a:cs typeface="Times New Roman"/>
                    <a:sym typeface="Times New Roman"/>
                  </a:rPr>
                  <a:t>mặt</a:t>
                </a:r>
                <a:endParaRPr sz="2000" b="1" dirty="0"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9" name="Google Shape;219;p5"/>
              <p:cNvSpPr txBox="1"/>
              <p:nvPr/>
            </p:nvSpPr>
            <p:spPr>
              <a:xfrm rot="3925970">
                <a:off x="626" y="2683"/>
                <a:ext cx="1219" cy="1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r>
                  <a:rPr lang="en-US" sz="2000" b="1" dirty="0" err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Trịnh</a:t>
                </a:r>
                <a:r>
                  <a:rPr lang="en-US" sz="2000" b="1" dirty="0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Minh </a:t>
                </a:r>
                <a:r>
                  <a:rPr lang="en-US" sz="2000" b="1" dirty="0" err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Chánh</a:t>
                </a:r>
                <a:endParaRPr sz="2000" b="1" dirty="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20" name="Google Shape;220;p5"/>
              <p:cNvSpPr/>
              <p:nvPr/>
            </p:nvSpPr>
            <p:spPr>
              <a:xfrm>
                <a:off x="288" y="1783"/>
                <a:ext cx="102" cy="272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50000">
                    <a:srgbClr val="E569A7"/>
                  </a:gs>
                  <a:gs pos="100000">
                    <a:srgbClr val="FFFFFF"/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5"/>
              <p:cNvSpPr/>
              <p:nvPr/>
            </p:nvSpPr>
            <p:spPr>
              <a:xfrm>
                <a:off x="288" y="1798"/>
                <a:ext cx="102" cy="272"/>
              </a:xfrm>
              <a:prstGeom prst="ellipse">
                <a:avLst/>
              </a:prstGeom>
              <a:gradFill>
                <a:gsLst>
                  <a:gs pos="0">
                    <a:srgbClr val="E569A7">
                      <a:alpha val="31764"/>
                    </a:srgbClr>
                  </a:gs>
                  <a:gs pos="100000">
                    <a:srgbClr val="000000">
                      <a:alpha val="89803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345" y="1784"/>
                <a:ext cx="787" cy="272"/>
              </a:xfrm>
              <a:prstGeom prst="ellipse">
                <a:avLst/>
              </a:prstGeom>
              <a:gradFill>
                <a:gsLst>
                  <a:gs pos="0">
                    <a:srgbClr val="AD4F7E"/>
                  </a:gs>
                  <a:gs pos="50000">
                    <a:srgbClr val="E569A7"/>
                  </a:gs>
                  <a:gs pos="100000">
                    <a:srgbClr val="AD4F7E"/>
                  </a:gs>
                </a:gsLst>
                <a:lin ang="189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336" y="1790"/>
                <a:ext cx="787" cy="272"/>
              </a:xfrm>
              <a:prstGeom prst="ellipse">
                <a:avLst/>
              </a:prstGeom>
              <a:gradFill>
                <a:gsLst>
                  <a:gs pos="0">
                    <a:srgbClr val="BE578A"/>
                  </a:gs>
                  <a:gs pos="100000">
                    <a:srgbClr val="E569A7">
                      <a:alpha val="0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5"/>
              <p:cNvSpPr/>
              <p:nvPr/>
            </p:nvSpPr>
            <p:spPr>
              <a:xfrm>
                <a:off x="384" y="1789"/>
                <a:ext cx="709" cy="272"/>
              </a:xfrm>
              <a:prstGeom prst="ellipse">
                <a:avLst/>
              </a:prstGeom>
              <a:gradFill>
                <a:gsLst>
                  <a:gs pos="0">
                    <a:srgbClr val="E569A7"/>
                  </a:gs>
                  <a:gs pos="100000">
                    <a:srgbClr val="3F1C2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25" name="Google Shape;225;p5"/>
              <p:cNvGrpSpPr/>
              <p:nvPr/>
            </p:nvGrpSpPr>
            <p:grpSpPr>
              <a:xfrm>
                <a:off x="385" y="1576"/>
                <a:ext cx="702" cy="697"/>
                <a:chOff x="4139" y="1706"/>
                <a:chExt cx="1279" cy="1252"/>
              </a:xfrm>
            </p:grpSpPr>
            <p:sp>
              <p:nvSpPr>
                <p:cNvPr id="226" name="Google Shape;226;p5"/>
                <p:cNvSpPr/>
                <p:nvPr/>
              </p:nvSpPr>
              <p:spPr>
                <a:xfrm>
                  <a:off x="4166" y="1706"/>
                  <a:ext cx="1252" cy="1252"/>
                </a:xfrm>
                <a:prstGeom prst="ellipse">
                  <a:avLst/>
                </a:prstGeom>
                <a:gradFill>
                  <a:gsLst>
                    <a:gs pos="0">
                      <a:srgbClr val="969E9F"/>
                    </a:gs>
                    <a:gs pos="100000">
                      <a:srgbClr val="D6E1E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27" name="Google Shape;227;p5"/>
                <p:cNvSpPr txBox="1"/>
                <p:nvPr/>
              </p:nvSpPr>
              <p:spPr>
                <a:xfrm rot="5400000">
                  <a:off x="4333" y="1883"/>
                  <a:ext cx="885" cy="88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" name="Google Shape;228;p5"/>
                <p:cNvSpPr/>
                <p:nvPr/>
              </p:nvSpPr>
              <p:spPr>
                <a:xfrm>
                  <a:off x="4182" y="1713"/>
                  <a:ext cx="1222" cy="1221"/>
                </a:xfrm>
                <a:prstGeom prst="ellipse">
                  <a:avLst/>
                </a:prstGeom>
                <a:gradFill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F2F5F5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29" name="Google Shape;229;p5"/>
                <p:cNvSpPr txBox="1"/>
                <p:nvPr/>
              </p:nvSpPr>
              <p:spPr>
                <a:xfrm rot="5400000">
                  <a:off x="4354" y="1878"/>
                  <a:ext cx="863" cy="8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" name="Google Shape;230;p5"/>
                <p:cNvSpPr/>
                <p:nvPr/>
              </p:nvSpPr>
              <p:spPr>
                <a:xfrm>
                  <a:off x="4139" y="1725"/>
                  <a:ext cx="1218" cy="1141"/>
                </a:xfrm>
                <a:prstGeom prst="ellipse">
                  <a:avLst/>
                </a:prstGeom>
                <a:gradFill>
                  <a:gsLst>
                    <a:gs pos="0">
                      <a:srgbClr val="C0CACB"/>
                    </a:gs>
                    <a:gs pos="100000">
                      <a:srgbClr val="D6E1E2">
                        <a:alpha val="47843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31" name="Google Shape;231;p5"/>
                <p:cNvSpPr txBox="1"/>
                <p:nvPr/>
              </p:nvSpPr>
              <p:spPr>
                <a:xfrm rot="5400000">
                  <a:off x="4331" y="1865"/>
                  <a:ext cx="807" cy="86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2" name="Google Shape;232;p5"/>
                <p:cNvSpPr/>
                <p:nvPr/>
              </p:nvSpPr>
              <p:spPr>
                <a:xfrm>
                  <a:off x="4211" y="1773"/>
                  <a:ext cx="1142" cy="926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6E1E2">
                        <a:alpha val="37647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33" name="Google Shape;233;p5"/>
                <p:cNvSpPr txBox="1"/>
                <p:nvPr/>
              </p:nvSpPr>
              <p:spPr>
                <a:xfrm rot="5400000">
                  <a:off x="4444" y="1809"/>
                  <a:ext cx="655" cy="80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34" name="Google Shape;234;p5"/>
            <p:cNvSpPr txBox="1"/>
            <p:nvPr/>
          </p:nvSpPr>
          <p:spPr>
            <a:xfrm>
              <a:off x="788144" y="3687984"/>
              <a:ext cx="497547" cy="3841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en-US" sz="2400" b="1">
                  <a:solidFill>
                    <a:srgbClr val="FF6C87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2001</a:t>
              </a:r>
              <a:endParaRPr sz="2400" b="1">
                <a:solidFill>
                  <a:srgbClr val="FF6C87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35" name="Google Shape;235;p5"/>
          <p:cNvGrpSpPr/>
          <p:nvPr/>
        </p:nvGrpSpPr>
        <p:grpSpPr>
          <a:xfrm>
            <a:off x="4500416" y="1640067"/>
            <a:ext cx="4138961" cy="4457758"/>
            <a:chOff x="3352802" y="2697333"/>
            <a:chExt cx="3104220" cy="4457758"/>
          </a:xfrm>
        </p:grpSpPr>
        <p:grpSp>
          <p:nvGrpSpPr>
            <p:cNvPr id="236" name="Google Shape;236;p5"/>
            <p:cNvGrpSpPr/>
            <p:nvPr/>
          </p:nvGrpSpPr>
          <p:grpSpPr>
            <a:xfrm>
              <a:off x="3352802" y="2697333"/>
              <a:ext cx="3104220" cy="4457758"/>
              <a:chOff x="4071" y="1716"/>
              <a:chExt cx="1805" cy="2606"/>
            </a:xfrm>
          </p:grpSpPr>
          <p:grpSp>
            <p:nvGrpSpPr>
              <p:cNvPr id="237" name="Google Shape;237;p5"/>
              <p:cNvGrpSpPr/>
              <p:nvPr/>
            </p:nvGrpSpPr>
            <p:grpSpPr>
              <a:xfrm rot="3877067">
                <a:off x="3954" y="2745"/>
                <a:ext cx="2157" cy="843"/>
                <a:chOff x="1932" y="2678"/>
                <a:chExt cx="2512" cy="978"/>
              </a:xfrm>
            </p:grpSpPr>
            <p:grpSp>
              <p:nvGrpSpPr>
                <p:cNvPr id="238" name="Google Shape;238;p5"/>
                <p:cNvGrpSpPr/>
                <p:nvPr/>
              </p:nvGrpSpPr>
              <p:grpSpPr>
                <a:xfrm>
                  <a:off x="1932" y="3046"/>
                  <a:ext cx="2512" cy="610"/>
                  <a:chOff x="1932" y="3046"/>
                  <a:chExt cx="2512" cy="610"/>
                </a:xfrm>
              </p:grpSpPr>
              <p:sp>
                <p:nvSpPr>
                  <p:cNvPr id="239" name="Google Shape;239;p5"/>
                  <p:cNvSpPr/>
                  <p:nvPr/>
                </p:nvSpPr>
                <p:spPr>
                  <a:xfrm>
                    <a:off x="1932" y="3256"/>
                    <a:ext cx="2330" cy="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2" h="408" extrusionOk="0">
                        <a:moveTo>
                          <a:pt x="1832" y="32"/>
                        </a:moveTo>
                        <a:lnTo>
                          <a:pt x="1830" y="66"/>
                        </a:lnTo>
                        <a:lnTo>
                          <a:pt x="1814" y="128"/>
                        </a:lnTo>
                        <a:lnTo>
                          <a:pt x="1788" y="188"/>
                        </a:lnTo>
                        <a:lnTo>
                          <a:pt x="1754" y="240"/>
                        </a:lnTo>
                        <a:lnTo>
                          <a:pt x="1712" y="288"/>
                        </a:lnTo>
                        <a:lnTo>
                          <a:pt x="1664" y="330"/>
                        </a:lnTo>
                        <a:lnTo>
                          <a:pt x="1610" y="362"/>
                        </a:lnTo>
                        <a:lnTo>
                          <a:pt x="1550" y="388"/>
                        </a:lnTo>
                        <a:lnTo>
                          <a:pt x="1486" y="402"/>
                        </a:lnTo>
                        <a:lnTo>
                          <a:pt x="1418" y="408"/>
                        </a:lnTo>
                        <a:lnTo>
                          <a:pt x="0" y="408"/>
                        </a:lnTo>
                        <a:lnTo>
                          <a:pt x="0" y="0"/>
                        </a:lnTo>
                        <a:lnTo>
                          <a:pt x="1832" y="0"/>
                        </a:lnTo>
                        <a:lnTo>
                          <a:pt x="1832" y="32"/>
                        </a:lnTo>
                        <a:lnTo>
                          <a:pt x="1832" y="32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366399"/>
                      </a:gs>
                      <a:gs pos="100000">
                        <a:srgbClr val="4E8DDA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>
                      <a:buSzPts val="1800"/>
                      <a:buFont typeface="Calibri"/>
                      <a:buNone/>
                    </a:pPr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0" name="Google Shape;240;p5"/>
                  <p:cNvSpPr/>
                  <p:nvPr/>
                </p:nvSpPr>
                <p:spPr>
                  <a:xfrm>
                    <a:off x="4107" y="3046"/>
                    <a:ext cx="337" cy="3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" h="334" extrusionOk="0">
                        <a:moveTo>
                          <a:pt x="288" y="0"/>
                        </a:moveTo>
                        <a:lnTo>
                          <a:pt x="284" y="52"/>
                        </a:lnTo>
                        <a:lnTo>
                          <a:pt x="272" y="98"/>
                        </a:lnTo>
                        <a:lnTo>
                          <a:pt x="254" y="140"/>
                        </a:lnTo>
                        <a:lnTo>
                          <a:pt x="230" y="176"/>
                        </a:lnTo>
                        <a:lnTo>
                          <a:pt x="204" y="208"/>
                        </a:lnTo>
                        <a:lnTo>
                          <a:pt x="174" y="238"/>
                        </a:lnTo>
                        <a:lnTo>
                          <a:pt x="144" y="262"/>
                        </a:lnTo>
                        <a:lnTo>
                          <a:pt x="112" y="282"/>
                        </a:lnTo>
                        <a:lnTo>
                          <a:pt x="84" y="298"/>
                        </a:lnTo>
                        <a:lnTo>
                          <a:pt x="56" y="312"/>
                        </a:lnTo>
                        <a:lnTo>
                          <a:pt x="34" y="322"/>
                        </a:lnTo>
                        <a:lnTo>
                          <a:pt x="16" y="328"/>
                        </a:lnTo>
                        <a:lnTo>
                          <a:pt x="4" y="332"/>
                        </a:lnTo>
                        <a:lnTo>
                          <a:pt x="0" y="334"/>
                        </a:lnTo>
                        <a:lnTo>
                          <a:pt x="4" y="332"/>
                        </a:lnTo>
                        <a:lnTo>
                          <a:pt x="16" y="326"/>
                        </a:lnTo>
                        <a:lnTo>
                          <a:pt x="34" y="318"/>
                        </a:lnTo>
                        <a:lnTo>
                          <a:pt x="56" y="304"/>
                        </a:lnTo>
                        <a:lnTo>
                          <a:pt x="84" y="288"/>
                        </a:lnTo>
                        <a:lnTo>
                          <a:pt x="112" y="266"/>
                        </a:lnTo>
                        <a:lnTo>
                          <a:pt x="142" y="242"/>
                        </a:lnTo>
                        <a:lnTo>
                          <a:pt x="170" y="212"/>
                        </a:lnTo>
                        <a:lnTo>
                          <a:pt x="196" y="180"/>
                        </a:lnTo>
                        <a:lnTo>
                          <a:pt x="220" y="142"/>
                        </a:lnTo>
                        <a:lnTo>
                          <a:pt x="238" y="100"/>
                        </a:lnTo>
                        <a:lnTo>
                          <a:pt x="250" y="54"/>
                        </a:lnTo>
                        <a:lnTo>
                          <a:pt x="254" y="2"/>
                        </a:lnTo>
                        <a:lnTo>
                          <a:pt x="288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8627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>
                      <a:buSzPts val="1800"/>
                      <a:buFont typeface="Calibri"/>
                      <a:buNone/>
                    </a:pPr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41" name="Google Shape;241;p5"/>
                <p:cNvGrpSpPr/>
                <p:nvPr/>
              </p:nvGrpSpPr>
              <p:grpSpPr>
                <a:xfrm rot="10800000" flipH="1">
                  <a:off x="2190" y="2678"/>
                  <a:ext cx="1932" cy="574"/>
                  <a:chOff x="2159" y="2758"/>
                  <a:chExt cx="2517" cy="750"/>
                </a:xfrm>
              </p:grpSpPr>
              <p:sp>
                <p:nvSpPr>
                  <p:cNvPr id="242" name="Google Shape;242;p5"/>
                  <p:cNvSpPr/>
                  <p:nvPr/>
                </p:nvSpPr>
                <p:spPr>
                  <a:xfrm>
                    <a:off x="2159" y="2758"/>
                    <a:ext cx="2389" cy="4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2" h="408" extrusionOk="0">
                        <a:moveTo>
                          <a:pt x="1832" y="32"/>
                        </a:moveTo>
                        <a:lnTo>
                          <a:pt x="1830" y="66"/>
                        </a:lnTo>
                        <a:lnTo>
                          <a:pt x="1814" y="128"/>
                        </a:lnTo>
                        <a:lnTo>
                          <a:pt x="1788" y="188"/>
                        </a:lnTo>
                        <a:lnTo>
                          <a:pt x="1754" y="240"/>
                        </a:lnTo>
                        <a:lnTo>
                          <a:pt x="1712" y="288"/>
                        </a:lnTo>
                        <a:lnTo>
                          <a:pt x="1664" y="330"/>
                        </a:lnTo>
                        <a:lnTo>
                          <a:pt x="1610" y="362"/>
                        </a:lnTo>
                        <a:lnTo>
                          <a:pt x="1550" y="388"/>
                        </a:lnTo>
                        <a:lnTo>
                          <a:pt x="1486" y="402"/>
                        </a:lnTo>
                        <a:lnTo>
                          <a:pt x="1418" y="408"/>
                        </a:lnTo>
                        <a:lnTo>
                          <a:pt x="0" y="408"/>
                        </a:lnTo>
                        <a:lnTo>
                          <a:pt x="0" y="0"/>
                        </a:lnTo>
                        <a:lnTo>
                          <a:pt x="1832" y="0"/>
                        </a:lnTo>
                        <a:lnTo>
                          <a:pt x="1832" y="32"/>
                        </a:lnTo>
                        <a:lnTo>
                          <a:pt x="1832" y="32"/>
                        </a:lnTo>
                        <a:close/>
                      </a:path>
                    </a:pathLst>
                  </a:custGeom>
                  <a:solidFill>
                    <a:srgbClr val="4E8DDA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>
                      <a:buSzPts val="1800"/>
                      <a:buFont typeface="Calibri"/>
                      <a:buNone/>
                    </a:pPr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3" name="Google Shape;243;p5"/>
                  <p:cNvSpPr/>
                  <p:nvPr/>
                </p:nvSpPr>
                <p:spPr>
                  <a:xfrm>
                    <a:off x="4302" y="3071"/>
                    <a:ext cx="374" cy="4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" h="334" extrusionOk="0">
                        <a:moveTo>
                          <a:pt x="288" y="0"/>
                        </a:moveTo>
                        <a:lnTo>
                          <a:pt x="284" y="52"/>
                        </a:lnTo>
                        <a:lnTo>
                          <a:pt x="272" y="98"/>
                        </a:lnTo>
                        <a:lnTo>
                          <a:pt x="254" y="140"/>
                        </a:lnTo>
                        <a:lnTo>
                          <a:pt x="230" y="176"/>
                        </a:lnTo>
                        <a:lnTo>
                          <a:pt x="204" y="208"/>
                        </a:lnTo>
                        <a:lnTo>
                          <a:pt x="174" y="238"/>
                        </a:lnTo>
                        <a:lnTo>
                          <a:pt x="144" y="262"/>
                        </a:lnTo>
                        <a:lnTo>
                          <a:pt x="112" y="282"/>
                        </a:lnTo>
                        <a:lnTo>
                          <a:pt x="84" y="298"/>
                        </a:lnTo>
                        <a:lnTo>
                          <a:pt x="56" y="312"/>
                        </a:lnTo>
                        <a:lnTo>
                          <a:pt x="34" y="322"/>
                        </a:lnTo>
                        <a:lnTo>
                          <a:pt x="16" y="328"/>
                        </a:lnTo>
                        <a:lnTo>
                          <a:pt x="4" y="332"/>
                        </a:lnTo>
                        <a:lnTo>
                          <a:pt x="0" y="334"/>
                        </a:lnTo>
                        <a:lnTo>
                          <a:pt x="4" y="332"/>
                        </a:lnTo>
                        <a:lnTo>
                          <a:pt x="16" y="326"/>
                        </a:lnTo>
                        <a:lnTo>
                          <a:pt x="34" y="318"/>
                        </a:lnTo>
                        <a:lnTo>
                          <a:pt x="56" y="304"/>
                        </a:lnTo>
                        <a:lnTo>
                          <a:pt x="84" y="288"/>
                        </a:lnTo>
                        <a:lnTo>
                          <a:pt x="112" y="266"/>
                        </a:lnTo>
                        <a:lnTo>
                          <a:pt x="142" y="242"/>
                        </a:lnTo>
                        <a:lnTo>
                          <a:pt x="170" y="212"/>
                        </a:lnTo>
                        <a:lnTo>
                          <a:pt x="196" y="180"/>
                        </a:lnTo>
                        <a:lnTo>
                          <a:pt x="220" y="142"/>
                        </a:lnTo>
                        <a:lnTo>
                          <a:pt x="238" y="100"/>
                        </a:lnTo>
                        <a:lnTo>
                          <a:pt x="250" y="54"/>
                        </a:lnTo>
                        <a:lnTo>
                          <a:pt x="254" y="2"/>
                        </a:lnTo>
                        <a:lnTo>
                          <a:pt x="288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8627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>
                      <a:buSzPts val="1800"/>
                      <a:buFont typeface="Calibri"/>
                      <a:buNone/>
                    </a:pPr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244" name="Google Shape;244;p5"/>
              <p:cNvSpPr/>
              <p:nvPr/>
            </p:nvSpPr>
            <p:spPr>
              <a:xfrm>
                <a:off x="4071" y="1976"/>
                <a:ext cx="113" cy="304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50000">
                    <a:srgbClr val="4E8DDA"/>
                  </a:gs>
                  <a:gs pos="100000">
                    <a:srgbClr val="FFFFFF"/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>
                  <a:buSzPts val="1800"/>
                  <a:buFont typeface="Calibri"/>
                  <a:buNone/>
                </a:pPr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5"/>
              <p:cNvSpPr/>
              <p:nvPr/>
            </p:nvSpPr>
            <p:spPr>
              <a:xfrm>
                <a:off x="4074" y="1979"/>
                <a:ext cx="113" cy="304"/>
              </a:xfrm>
              <a:prstGeom prst="ellipse">
                <a:avLst/>
              </a:prstGeom>
              <a:gradFill>
                <a:gsLst>
                  <a:gs pos="0">
                    <a:srgbClr val="4E8DDA">
                      <a:alpha val="31764"/>
                    </a:srgbClr>
                  </a:gs>
                  <a:gs pos="100000">
                    <a:srgbClr val="000000">
                      <a:alpha val="89803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>
                  <a:buSzPts val="1800"/>
                  <a:buFont typeface="Calibri"/>
                  <a:buNone/>
                </a:pPr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5"/>
              <p:cNvSpPr/>
              <p:nvPr/>
            </p:nvSpPr>
            <p:spPr>
              <a:xfrm>
                <a:off x="4131" y="1976"/>
                <a:ext cx="946" cy="304"/>
              </a:xfrm>
              <a:prstGeom prst="ellipse">
                <a:avLst/>
              </a:prstGeom>
              <a:gradFill>
                <a:gsLst>
                  <a:gs pos="0">
                    <a:srgbClr val="3B6AA4"/>
                  </a:gs>
                  <a:gs pos="50000">
                    <a:srgbClr val="4E8DDA"/>
                  </a:gs>
                  <a:gs pos="100000">
                    <a:srgbClr val="3B6AA4"/>
                  </a:gs>
                </a:gsLst>
                <a:lin ang="189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>
                  <a:buSzPts val="1800"/>
                  <a:buFont typeface="Calibri"/>
                  <a:buNone/>
                </a:pPr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47;p5"/>
              <p:cNvSpPr/>
              <p:nvPr/>
            </p:nvSpPr>
            <p:spPr>
              <a:xfrm>
                <a:off x="4128" y="1971"/>
                <a:ext cx="946" cy="304"/>
              </a:xfrm>
              <a:prstGeom prst="ellipse">
                <a:avLst/>
              </a:prstGeom>
              <a:gradFill>
                <a:gsLst>
                  <a:gs pos="0">
                    <a:srgbClr val="3F72B1"/>
                  </a:gs>
                  <a:gs pos="100000">
                    <a:srgbClr val="4E8DDA">
                      <a:alpha val="0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>
                  <a:buSzPts val="1800"/>
                  <a:buFont typeface="Calibri"/>
                  <a:buNone/>
                </a:pPr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48;p5"/>
              <p:cNvSpPr/>
              <p:nvPr/>
            </p:nvSpPr>
            <p:spPr>
              <a:xfrm>
                <a:off x="4178" y="1976"/>
                <a:ext cx="852" cy="304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>
                  <a:buSzPts val="1800"/>
                  <a:buFont typeface="Calibri"/>
                  <a:buNone/>
                </a:pPr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49" name="Google Shape;249;p5"/>
              <p:cNvGrpSpPr/>
              <p:nvPr/>
            </p:nvGrpSpPr>
            <p:grpSpPr>
              <a:xfrm>
                <a:off x="4197" y="1716"/>
                <a:ext cx="826" cy="825"/>
                <a:chOff x="4166" y="1706"/>
                <a:chExt cx="1252" cy="1252"/>
              </a:xfrm>
            </p:grpSpPr>
            <p:sp>
              <p:nvSpPr>
                <p:cNvPr id="250" name="Google Shape;250;p5"/>
                <p:cNvSpPr/>
                <p:nvPr/>
              </p:nvSpPr>
              <p:spPr>
                <a:xfrm>
                  <a:off x="4166" y="1706"/>
                  <a:ext cx="1252" cy="1252"/>
                </a:xfrm>
                <a:prstGeom prst="ellipse">
                  <a:avLst/>
                </a:prstGeom>
                <a:gradFill>
                  <a:gsLst>
                    <a:gs pos="0">
                      <a:srgbClr val="969E9F"/>
                    </a:gs>
                    <a:gs pos="100000">
                      <a:srgbClr val="D6E1E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51" name="Google Shape;251;p5"/>
                <p:cNvSpPr txBox="1"/>
                <p:nvPr/>
              </p:nvSpPr>
              <p:spPr>
                <a:xfrm rot="5400000">
                  <a:off x="4333" y="1883"/>
                  <a:ext cx="885" cy="88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>
                    <a:buSzPts val="1800"/>
                    <a:buFont typeface="Calibri"/>
                    <a:buNone/>
                  </a:pPr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2" name="Google Shape;252;p5"/>
                <p:cNvSpPr/>
                <p:nvPr/>
              </p:nvSpPr>
              <p:spPr>
                <a:xfrm>
                  <a:off x="4182" y="1713"/>
                  <a:ext cx="1222" cy="1221"/>
                </a:xfrm>
                <a:prstGeom prst="ellipse">
                  <a:avLst/>
                </a:prstGeom>
                <a:gradFill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F2F5F5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53" name="Google Shape;253;p5"/>
                <p:cNvSpPr txBox="1"/>
                <p:nvPr/>
              </p:nvSpPr>
              <p:spPr>
                <a:xfrm rot="5400000">
                  <a:off x="4354" y="1878"/>
                  <a:ext cx="863" cy="8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>
                    <a:buSzPts val="1800"/>
                    <a:buFont typeface="Calibri"/>
                    <a:buNone/>
                  </a:pPr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4" name="Google Shape;254;p5"/>
                <p:cNvSpPr/>
                <p:nvPr/>
              </p:nvSpPr>
              <p:spPr>
                <a:xfrm>
                  <a:off x="4195" y="1725"/>
                  <a:ext cx="1162" cy="1141"/>
                </a:xfrm>
                <a:prstGeom prst="ellipse">
                  <a:avLst/>
                </a:prstGeom>
                <a:gradFill>
                  <a:gsLst>
                    <a:gs pos="0">
                      <a:srgbClr val="C0CACB"/>
                    </a:gs>
                    <a:gs pos="100000">
                      <a:srgbClr val="D6E1E2">
                        <a:alpha val="47843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55" name="Google Shape;255;p5"/>
                <p:cNvSpPr txBox="1"/>
                <p:nvPr/>
              </p:nvSpPr>
              <p:spPr>
                <a:xfrm rot="5400000">
                  <a:off x="4353" y="1885"/>
                  <a:ext cx="807" cy="82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>
                    <a:buSzPts val="1800"/>
                    <a:buFont typeface="Calibri"/>
                    <a:buNone/>
                  </a:pPr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" name="Google Shape;256;p5"/>
                <p:cNvSpPr/>
                <p:nvPr/>
              </p:nvSpPr>
              <p:spPr>
                <a:xfrm>
                  <a:off x="4263" y="1757"/>
                  <a:ext cx="1033" cy="926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6E1E2">
                        <a:alpha val="37647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57" name="Google Shape;257;p5"/>
                <p:cNvSpPr txBox="1"/>
                <p:nvPr/>
              </p:nvSpPr>
              <p:spPr>
                <a:xfrm rot="5400000">
                  <a:off x="4439" y="1848"/>
                  <a:ext cx="655" cy="7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>
                    <a:buSzPts val="1800"/>
                    <a:buFont typeface="Calibri"/>
                    <a:buNone/>
                  </a:pPr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58" name="Google Shape;258;p5"/>
              <p:cNvSpPr txBox="1"/>
              <p:nvPr/>
            </p:nvSpPr>
            <p:spPr>
              <a:xfrm rot="3925970">
                <a:off x="3962" y="3271"/>
                <a:ext cx="1705" cy="1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>
                  <a:buClr>
                    <a:srgbClr val="FFFFFF"/>
                  </a:buClr>
                  <a:buSzPts val="2000"/>
                  <a:buFont typeface="Times New Roman"/>
                  <a:buNone/>
                </a:pPr>
                <a:r>
                  <a:rPr lang="en-US" sz="2000" b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Chỉ định phẫu thuật sớm</a:t>
                </a:r>
                <a:endParaRPr sz="2000" b="1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59" name="Google Shape;259;p5"/>
              <p:cNvSpPr txBox="1"/>
              <p:nvPr/>
            </p:nvSpPr>
            <p:spPr>
              <a:xfrm rot="3925970">
                <a:off x="4376" y="3079"/>
                <a:ext cx="1437" cy="1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>
                  <a:buClr>
                    <a:srgbClr val="FFFFFF"/>
                  </a:buClr>
                  <a:buSzPts val="2000"/>
                  <a:buFont typeface="Times New Roman"/>
                  <a:buNone/>
                </a:pPr>
                <a:r>
                  <a:rPr lang="en-US" sz="2000" b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Lương Hồng Châu</a:t>
                </a:r>
                <a:endParaRPr sz="2000" b="1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260" name="Google Shape;260;p5"/>
            <p:cNvSpPr txBox="1"/>
            <p:nvPr/>
          </p:nvSpPr>
          <p:spPr>
            <a:xfrm>
              <a:off x="3847981" y="3195935"/>
              <a:ext cx="600164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FF6C87"/>
                </a:buClr>
                <a:buSzPts val="2400"/>
                <a:buFont typeface="Times New Roman"/>
                <a:buNone/>
              </a:pPr>
              <a:r>
                <a:rPr lang="en-US" sz="2400" b="1">
                  <a:solidFill>
                    <a:srgbClr val="FF6C87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2010</a:t>
              </a:r>
              <a:endParaRPr sz="2400" b="1">
                <a:solidFill>
                  <a:srgbClr val="FF6C87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61" name="Google Shape;261;p5"/>
          <p:cNvGrpSpPr/>
          <p:nvPr/>
        </p:nvGrpSpPr>
        <p:grpSpPr>
          <a:xfrm>
            <a:off x="8166478" y="1589675"/>
            <a:ext cx="4284430" cy="5233266"/>
            <a:chOff x="6775456" y="3246440"/>
            <a:chExt cx="2647870" cy="3892131"/>
          </a:xfrm>
        </p:grpSpPr>
        <p:grpSp>
          <p:nvGrpSpPr>
            <p:cNvPr id="262" name="Google Shape;262;p5"/>
            <p:cNvGrpSpPr/>
            <p:nvPr/>
          </p:nvGrpSpPr>
          <p:grpSpPr>
            <a:xfrm>
              <a:off x="6775456" y="3246440"/>
              <a:ext cx="2647870" cy="3892131"/>
              <a:chOff x="4071" y="1517"/>
              <a:chExt cx="1668" cy="2452"/>
            </a:xfrm>
          </p:grpSpPr>
          <p:grpSp>
            <p:nvGrpSpPr>
              <p:cNvPr id="263" name="Google Shape;263;p5"/>
              <p:cNvGrpSpPr/>
              <p:nvPr/>
            </p:nvGrpSpPr>
            <p:grpSpPr>
              <a:xfrm rot="3877067">
                <a:off x="3991" y="2538"/>
                <a:ext cx="1967" cy="759"/>
                <a:chOff x="1954" y="2761"/>
                <a:chExt cx="2284" cy="880"/>
              </a:xfrm>
            </p:grpSpPr>
            <p:grpSp>
              <p:nvGrpSpPr>
                <p:cNvPr id="264" name="Google Shape;264;p5"/>
                <p:cNvGrpSpPr/>
                <p:nvPr/>
              </p:nvGrpSpPr>
              <p:grpSpPr>
                <a:xfrm>
                  <a:off x="1954" y="3045"/>
                  <a:ext cx="2284" cy="596"/>
                  <a:chOff x="1954" y="3045"/>
                  <a:chExt cx="2284" cy="596"/>
                </a:xfrm>
              </p:grpSpPr>
              <p:sp>
                <p:nvSpPr>
                  <p:cNvPr id="265" name="Google Shape;265;p5"/>
                  <p:cNvSpPr/>
                  <p:nvPr/>
                </p:nvSpPr>
                <p:spPr>
                  <a:xfrm>
                    <a:off x="1954" y="3196"/>
                    <a:ext cx="2127" cy="4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2" h="408" extrusionOk="0">
                        <a:moveTo>
                          <a:pt x="1832" y="32"/>
                        </a:moveTo>
                        <a:lnTo>
                          <a:pt x="1830" y="66"/>
                        </a:lnTo>
                        <a:lnTo>
                          <a:pt x="1814" y="128"/>
                        </a:lnTo>
                        <a:lnTo>
                          <a:pt x="1788" y="188"/>
                        </a:lnTo>
                        <a:lnTo>
                          <a:pt x="1754" y="240"/>
                        </a:lnTo>
                        <a:lnTo>
                          <a:pt x="1712" y="288"/>
                        </a:lnTo>
                        <a:lnTo>
                          <a:pt x="1664" y="330"/>
                        </a:lnTo>
                        <a:lnTo>
                          <a:pt x="1610" y="362"/>
                        </a:lnTo>
                        <a:lnTo>
                          <a:pt x="1550" y="388"/>
                        </a:lnTo>
                        <a:lnTo>
                          <a:pt x="1486" y="402"/>
                        </a:lnTo>
                        <a:lnTo>
                          <a:pt x="1418" y="408"/>
                        </a:lnTo>
                        <a:lnTo>
                          <a:pt x="0" y="408"/>
                        </a:lnTo>
                        <a:lnTo>
                          <a:pt x="0" y="0"/>
                        </a:lnTo>
                        <a:lnTo>
                          <a:pt x="1832" y="0"/>
                        </a:lnTo>
                        <a:lnTo>
                          <a:pt x="1832" y="32"/>
                        </a:lnTo>
                        <a:lnTo>
                          <a:pt x="1832" y="32"/>
                        </a:lnTo>
                        <a:close/>
                      </a:path>
                    </a:pathLst>
                  </a:custGeom>
                  <a:solidFill>
                    <a:srgbClr val="95D84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6" name="Google Shape;266;p5"/>
                  <p:cNvSpPr/>
                  <p:nvPr/>
                </p:nvSpPr>
                <p:spPr>
                  <a:xfrm>
                    <a:off x="3902" y="3045"/>
                    <a:ext cx="336" cy="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" h="334" extrusionOk="0">
                        <a:moveTo>
                          <a:pt x="288" y="0"/>
                        </a:moveTo>
                        <a:lnTo>
                          <a:pt x="284" y="52"/>
                        </a:lnTo>
                        <a:lnTo>
                          <a:pt x="272" y="98"/>
                        </a:lnTo>
                        <a:lnTo>
                          <a:pt x="254" y="140"/>
                        </a:lnTo>
                        <a:lnTo>
                          <a:pt x="230" y="176"/>
                        </a:lnTo>
                        <a:lnTo>
                          <a:pt x="204" y="208"/>
                        </a:lnTo>
                        <a:lnTo>
                          <a:pt x="174" y="238"/>
                        </a:lnTo>
                        <a:lnTo>
                          <a:pt x="144" y="262"/>
                        </a:lnTo>
                        <a:lnTo>
                          <a:pt x="112" y="282"/>
                        </a:lnTo>
                        <a:lnTo>
                          <a:pt x="84" y="298"/>
                        </a:lnTo>
                        <a:lnTo>
                          <a:pt x="56" y="312"/>
                        </a:lnTo>
                        <a:lnTo>
                          <a:pt x="34" y="322"/>
                        </a:lnTo>
                        <a:lnTo>
                          <a:pt x="16" y="328"/>
                        </a:lnTo>
                        <a:lnTo>
                          <a:pt x="4" y="332"/>
                        </a:lnTo>
                        <a:lnTo>
                          <a:pt x="0" y="334"/>
                        </a:lnTo>
                        <a:lnTo>
                          <a:pt x="4" y="332"/>
                        </a:lnTo>
                        <a:lnTo>
                          <a:pt x="16" y="326"/>
                        </a:lnTo>
                        <a:lnTo>
                          <a:pt x="34" y="318"/>
                        </a:lnTo>
                        <a:lnTo>
                          <a:pt x="56" y="304"/>
                        </a:lnTo>
                        <a:lnTo>
                          <a:pt x="84" y="288"/>
                        </a:lnTo>
                        <a:lnTo>
                          <a:pt x="112" y="266"/>
                        </a:lnTo>
                        <a:lnTo>
                          <a:pt x="142" y="242"/>
                        </a:lnTo>
                        <a:lnTo>
                          <a:pt x="170" y="212"/>
                        </a:lnTo>
                        <a:lnTo>
                          <a:pt x="196" y="180"/>
                        </a:lnTo>
                        <a:lnTo>
                          <a:pt x="220" y="142"/>
                        </a:lnTo>
                        <a:lnTo>
                          <a:pt x="238" y="100"/>
                        </a:lnTo>
                        <a:lnTo>
                          <a:pt x="250" y="54"/>
                        </a:lnTo>
                        <a:lnTo>
                          <a:pt x="254" y="2"/>
                        </a:lnTo>
                        <a:lnTo>
                          <a:pt x="288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8627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67" name="Google Shape;267;p5"/>
                <p:cNvGrpSpPr/>
                <p:nvPr/>
              </p:nvGrpSpPr>
              <p:grpSpPr>
                <a:xfrm rot="10800000" flipH="1">
                  <a:off x="2228" y="2761"/>
                  <a:ext cx="1730" cy="449"/>
                  <a:chOff x="2210" y="2802"/>
                  <a:chExt cx="2254" cy="584"/>
                </a:xfrm>
              </p:grpSpPr>
              <p:sp>
                <p:nvSpPr>
                  <p:cNvPr id="268" name="Google Shape;268;p5"/>
                  <p:cNvSpPr/>
                  <p:nvPr/>
                </p:nvSpPr>
                <p:spPr>
                  <a:xfrm>
                    <a:off x="2210" y="2802"/>
                    <a:ext cx="2190" cy="4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2" h="408" extrusionOk="0">
                        <a:moveTo>
                          <a:pt x="1832" y="32"/>
                        </a:moveTo>
                        <a:lnTo>
                          <a:pt x="1830" y="66"/>
                        </a:lnTo>
                        <a:lnTo>
                          <a:pt x="1814" y="128"/>
                        </a:lnTo>
                        <a:lnTo>
                          <a:pt x="1788" y="188"/>
                        </a:lnTo>
                        <a:lnTo>
                          <a:pt x="1754" y="240"/>
                        </a:lnTo>
                        <a:lnTo>
                          <a:pt x="1712" y="288"/>
                        </a:lnTo>
                        <a:lnTo>
                          <a:pt x="1664" y="330"/>
                        </a:lnTo>
                        <a:lnTo>
                          <a:pt x="1610" y="362"/>
                        </a:lnTo>
                        <a:lnTo>
                          <a:pt x="1550" y="388"/>
                        </a:lnTo>
                        <a:lnTo>
                          <a:pt x="1486" y="402"/>
                        </a:lnTo>
                        <a:lnTo>
                          <a:pt x="1418" y="408"/>
                        </a:lnTo>
                        <a:lnTo>
                          <a:pt x="0" y="408"/>
                        </a:lnTo>
                        <a:lnTo>
                          <a:pt x="0" y="0"/>
                        </a:lnTo>
                        <a:lnTo>
                          <a:pt x="1832" y="0"/>
                        </a:lnTo>
                        <a:lnTo>
                          <a:pt x="1832" y="32"/>
                        </a:lnTo>
                        <a:lnTo>
                          <a:pt x="1832" y="32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000000"/>
                      </a:gs>
                      <a:gs pos="100000">
                        <a:srgbClr val="95D844"/>
                      </a:gs>
                    </a:gsLst>
                    <a:lin ang="2700000" scaled="0"/>
                  </a:gra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9" name="Google Shape;269;p5"/>
                  <p:cNvSpPr/>
                  <p:nvPr/>
                </p:nvSpPr>
                <p:spPr>
                  <a:xfrm>
                    <a:off x="4176" y="3052"/>
                    <a:ext cx="288" cy="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" h="334" extrusionOk="0">
                        <a:moveTo>
                          <a:pt x="288" y="0"/>
                        </a:moveTo>
                        <a:lnTo>
                          <a:pt x="284" y="52"/>
                        </a:lnTo>
                        <a:lnTo>
                          <a:pt x="272" y="98"/>
                        </a:lnTo>
                        <a:lnTo>
                          <a:pt x="254" y="140"/>
                        </a:lnTo>
                        <a:lnTo>
                          <a:pt x="230" y="176"/>
                        </a:lnTo>
                        <a:lnTo>
                          <a:pt x="204" y="208"/>
                        </a:lnTo>
                        <a:lnTo>
                          <a:pt x="174" y="238"/>
                        </a:lnTo>
                        <a:lnTo>
                          <a:pt x="144" y="262"/>
                        </a:lnTo>
                        <a:lnTo>
                          <a:pt x="112" y="282"/>
                        </a:lnTo>
                        <a:lnTo>
                          <a:pt x="84" y="298"/>
                        </a:lnTo>
                        <a:lnTo>
                          <a:pt x="56" y="312"/>
                        </a:lnTo>
                        <a:lnTo>
                          <a:pt x="34" y="322"/>
                        </a:lnTo>
                        <a:lnTo>
                          <a:pt x="16" y="328"/>
                        </a:lnTo>
                        <a:lnTo>
                          <a:pt x="4" y="332"/>
                        </a:lnTo>
                        <a:lnTo>
                          <a:pt x="0" y="334"/>
                        </a:lnTo>
                        <a:lnTo>
                          <a:pt x="4" y="332"/>
                        </a:lnTo>
                        <a:lnTo>
                          <a:pt x="16" y="326"/>
                        </a:lnTo>
                        <a:lnTo>
                          <a:pt x="34" y="318"/>
                        </a:lnTo>
                        <a:lnTo>
                          <a:pt x="56" y="304"/>
                        </a:lnTo>
                        <a:lnTo>
                          <a:pt x="84" y="288"/>
                        </a:lnTo>
                        <a:lnTo>
                          <a:pt x="112" y="266"/>
                        </a:lnTo>
                        <a:lnTo>
                          <a:pt x="142" y="242"/>
                        </a:lnTo>
                        <a:lnTo>
                          <a:pt x="170" y="212"/>
                        </a:lnTo>
                        <a:lnTo>
                          <a:pt x="196" y="180"/>
                        </a:lnTo>
                        <a:lnTo>
                          <a:pt x="220" y="142"/>
                        </a:lnTo>
                        <a:lnTo>
                          <a:pt x="238" y="100"/>
                        </a:lnTo>
                        <a:lnTo>
                          <a:pt x="250" y="54"/>
                        </a:lnTo>
                        <a:lnTo>
                          <a:pt x="254" y="2"/>
                        </a:lnTo>
                        <a:lnTo>
                          <a:pt x="288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8627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endParaRPr sz="1800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270" name="Google Shape;270;p5"/>
              <p:cNvSpPr/>
              <p:nvPr/>
            </p:nvSpPr>
            <p:spPr>
              <a:xfrm>
                <a:off x="4071" y="1788"/>
                <a:ext cx="104" cy="282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50000">
                    <a:srgbClr val="95D844"/>
                  </a:gs>
                  <a:gs pos="100000">
                    <a:srgbClr val="FFFFFF"/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71;p5"/>
              <p:cNvSpPr/>
              <p:nvPr/>
            </p:nvSpPr>
            <p:spPr>
              <a:xfrm>
                <a:off x="4073" y="1791"/>
                <a:ext cx="104" cy="282"/>
              </a:xfrm>
              <a:prstGeom prst="ellipse">
                <a:avLst/>
              </a:prstGeom>
              <a:gradFill>
                <a:gsLst>
                  <a:gs pos="0">
                    <a:srgbClr val="95D844">
                      <a:alpha val="31764"/>
                    </a:srgbClr>
                  </a:gs>
                  <a:gs pos="100000">
                    <a:srgbClr val="000000">
                      <a:alpha val="89803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5"/>
              <p:cNvSpPr/>
              <p:nvPr/>
            </p:nvSpPr>
            <p:spPr>
              <a:xfrm>
                <a:off x="4131" y="1787"/>
                <a:ext cx="946" cy="282"/>
              </a:xfrm>
              <a:prstGeom prst="ellipse">
                <a:avLst/>
              </a:prstGeom>
              <a:gradFill>
                <a:gsLst>
                  <a:gs pos="0">
                    <a:srgbClr val="70A333"/>
                  </a:gs>
                  <a:gs pos="50000">
                    <a:srgbClr val="95D844"/>
                  </a:gs>
                  <a:gs pos="100000">
                    <a:srgbClr val="70A333"/>
                  </a:gs>
                </a:gsLst>
                <a:lin ang="189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5"/>
              <p:cNvSpPr/>
              <p:nvPr/>
            </p:nvSpPr>
            <p:spPr>
              <a:xfrm>
                <a:off x="4128" y="1782"/>
                <a:ext cx="946" cy="282"/>
              </a:xfrm>
              <a:prstGeom prst="ellipse">
                <a:avLst/>
              </a:prstGeom>
              <a:gradFill>
                <a:gsLst>
                  <a:gs pos="0">
                    <a:srgbClr val="79AF37"/>
                  </a:gs>
                  <a:gs pos="100000">
                    <a:srgbClr val="95D844">
                      <a:alpha val="0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274;p5"/>
              <p:cNvSpPr/>
              <p:nvPr/>
            </p:nvSpPr>
            <p:spPr>
              <a:xfrm>
                <a:off x="4178" y="1788"/>
                <a:ext cx="852" cy="28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endParaRPr sz="18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75" name="Google Shape;275;p5"/>
              <p:cNvGrpSpPr/>
              <p:nvPr/>
            </p:nvGrpSpPr>
            <p:grpSpPr>
              <a:xfrm>
                <a:off x="4197" y="1517"/>
                <a:ext cx="826" cy="825"/>
                <a:chOff x="4166" y="1706"/>
                <a:chExt cx="1252" cy="1252"/>
              </a:xfrm>
            </p:grpSpPr>
            <p:sp>
              <p:nvSpPr>
                <p:cNvPr id="276" name="Google Shape;276;p5"/>
                <p:cNvSpPr/>
                <p:nvPr/>
              </p:nvSpPr>
              <p:spPr>
                <a:xfrm>
                  <a:off x="4166" y="1706"/>
                  <a:ext cx="1252" cy="1252"/>
                </a:xfrm>
                <a:prstGeom prst="ellipse">
                  <a:avLst/>
                </a:prstGeom>
                <a:gradFill>
                  <a:gsLst>
                    <a:gs pos="0">
                      <a:srgbClr val="969E9F"/>
                    </a:gs>
                    <a:gs pos="100000">
                      <a:srgbClr val="D6E1E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77" name="Google Shape;277;p5"/>
                <p:cNvSpPr txBox="1"/>
                <p:nvPr/>
              </p:nvSpPr>
              <p:spPr>
                <a:xfrm rot="5400000">
                  <a:off x="4333" y="1883"/>
                  <a:ext cx="885" cy="88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8" name="Google Shape;278;p5"/>
                <p:cNvSpPr/>
                <p:nvPr/>
              </p:nvSpPr>
              <p:spPr>
                <a:xfrm>
                  <a:off x="4182" y="1713"/>
                  <a:ext cx="1222" cy="1221"/>
                </a:xfrm>
                <a:prstGeom prst="ellipse">
                  <a:avLst/>
                </a:prstGeom>
                <a:gradFill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F2F5F5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79" name="Google Shape;279;p5"/>
                <p:cNvSpPr txBox="1"/>
                <p:nvPr/>
              </p:nvSpPr>
              <p:spPr>
                <a:xfrm rot="5400000">
                  <a:off x="4354" y="1878"/>
                  <a:ext cx="863" cy="8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0" name="Google Shape;280;p5"/>
                <p:cNvSpPr/>
                <p:nvPr/>
              </p:nvSpPr>
              <p:spPr>
                <a:xfrm>
                  <a:off x="4195" y="1725"/>
                  <a:ext cx="1162" cy="1141"/>
                </a:xfrm>
                <a:prstGeom prst="ellipse">
                  <a:avLst/>
                </a:prstGeom>
                <a:gradFill>
                  <a:gsLst>
                    <a:gs pos="0">
                      <a:srgbClr val="C0CACB"/>
                    </a:gs>
                    <a:gs pos="100000">
                      <a:srgbClr val="D6E1E2">
                        <a:alpha val="47843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81" name="Google Shape;281;p5"/>
                <p:cNvSpPr txBox="1"/>
                <p:nvPr/>
              </p:nvSpPr>
              <p:spPr>
                <a:xfrm rot="5400000">
                  <a:off x="4353" y="1885"/>
                  <a:ext cx="807" cy="82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2" name="Google Shape;282;p5"/>
                <p:cNvSpPr/>
                <p:nvPr/>
              </p:nvSpPr>
              <p:spPr>
                <a:xfrm>
                  <a:off x="4304" y="1757"/>
                  <a:ext cx="1033" cy="926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6E1E2">
                        <a:alpha val="37647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83" name="Google Shape;283;p5"/>
                <p:cNvSpPr txBox="1"/>
                <p:nvPr/>
              </p:nvSpPr>
              <p:spPr>
                <a:xfrm rot="5400000">
                  <a:off x="4489" y="1848"/>
                  <a:ext cx="655" cy="7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80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84" name="Google Shape;284;p5"/>
              <p:cNvSpPr txBox="1"/>
              <p:nvPr/>
            </p:nvSpPr>
            <p:spPr>
              <a:xfrm rot="3925970">
                <a:off x="4025" y="3023"/>
                <a:ext cx="1688" cy="1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r>
                  <a:rPr lang="en-US" sz="2000" b="1">
                    <a:latin typeface="Times New Roman"/>
                    <a:ea typeface="Times New Roman"/>
                    <a:cs typeface="Times New Roman"/>
                    <a:sym typeface="Times New Roman"/>
                  </a:rPr>
                  <a:t>Giảm áp 54 ca liệt mặt</a:t>
                </a:r>
                <a:endParaRPr sz="2000" b="1"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85" name="Google Shape;285;p5"/>
              <p:cNvSpPr txBox="1"/>
              <p:nvPr/>
            </p:nvSpPr>
            <p:spPr>
              <a:xfrm rot="3925970">
                <a:off x="4450" y="2809"/>
                <a:ext cx="1253" cy="1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r>
                  <a:rPr lang="en-US" sz="2000" b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Nguyễn Xuân Hòa</a:t>
                </a:r>
                <a:endParaRPr sz="2000" b="1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286" name="Google Shape;286;p5"/>
            <p:cNvSpPr txBox="1"/>
            <p:nvPr/>
          </p:nvSpPr>
          <p:spPr>
            <a:xfrm>
              <a:off x="7314093" y="3684987"/>
              <a:ext cx="510401" cy="3985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en-US" sz="2400" b="1">
                  <a:solidFill>
                    <a:srgbClr val="FF6C87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2016</a:t>
              </a:r>
              <a:endParaRPr sz="2400" b="1">
                <a:solidFill>
                  <a:srgbClr val="FF6C87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895873" y="5156895"/>
            <a:ext cx="93761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buClrTx/>
            </a:pPr>
            <a:r>
              <a:rPr lang="en-US" sz="2000" b="1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Tại</a:t>
            </a:r>
            <a:r>
              <a:rPr lang="en-US" sz="20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Việt</a:t>
            </a:r>
            <a:r>
              <a:rPr lang="en-US" sz="20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nam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</a:p>
          <a:p>
            <a:pPr lvl="0">
              <a:lnSpc>
                <a:spcPct val="150000"/>
              </a:lnSpc>
              <a:buClrTx/>
            </a:pP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	-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Phẫu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thuật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giảm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áp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dây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VII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để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điều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trị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liệt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mặt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do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chấn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thương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chủ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yếu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tiến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hành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ở BV TMH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Trung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ương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BV TMH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thành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phố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Hồ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Chí</a:t>
            </a: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Minh</a:t>
            </a:r>
          </a:p>
          <a:p>
            <a:pPr lvl="0">
              <a:lnSpc>
                <a:spcPct val="150000"/>
              </a:lnSpc>
              <a:buClrTx/>
            </a:pPr>
            <a:r>
              <a:rPr lang="en-US" sz="2000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1134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Quan điểm điều trị</a:t>
            </a:r>
            <a:endParaRPr sz="3600" b="1">
              <a:solidFill>
                <a:srgbClr val="FF0000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sp>
        <p:nvSpPr>
          <p:cNvPr id="199" name="Google Shape;199;p13"/>
          <p:cNvSpPr txBox="1">
            <a:spLocks noGrp="1"/>
          </p:cNvSpPr>
          <p:nvPr>
            <p:ph type="body" idx="1"/>
          </p:nvPr>
        </p:nvSpPr>
        <p:spPr>
          <a:xfrm>
            <a:off x="543464" y="1466491"/>
            <a:ext cx="7315200" cy="4710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583566" lvl="0" indent="-571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Có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nhiều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quan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điểm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điều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trị</a:t>
            </a:r>
            <a:endParaRPr sz="4200" dirty="0"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  <a:p>
            <a:pPr marL="583566" lvl="0" indent="-5715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Lựa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chọn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thời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điểm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:</a:t>
            </a:r>
            <a:endParaRPr sz="42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2380"/>
              <a:buNone/>
            </a:pP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	-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Một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số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y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văn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gợi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ý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nên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can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thiệp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sớm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để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tránh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thoái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hóa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TK (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trong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vòng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7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ngày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kể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từ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khi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xuất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hiện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nếu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liệt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mặt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hoàn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toàn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) </a:t>
            </a:r>
            <a:endParaRPr sz="42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2380"/>
              <a:buNone/>
            </a:pP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	- Ý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kiến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khác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: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gợi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ý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nên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giảm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áp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muộn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khoảng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20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ngày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sau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tổn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thương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vì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dòng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axoplasmic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và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tái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sinh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của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dây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thần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kinh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sẽ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tốt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nhất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3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tuần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sau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khi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tổn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thương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(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thậm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chí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sau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6 </a:t>
            </a:r>
            <a:r>
              <a:rPr lang="en-US" sz="4200" dirty="0" err="1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tháng</a:t>
            </a:r>
            <a:r>
              <a:rPr lang="en-US" sz="420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)</a:t>
            </a:r>
          </a:p>
          <a:p>
            <a:pPr marL="571500" lvl="0" indent="-571500">
              <a:lnSpc>
                <a:spcPct val="120000"/>
              </a:lnSpc>
              <a:buSzPct val="52380"/>
              <a:buFont typeface="Wingdings" panose="05000000000000000000" pitchFamily="2" charset="2"/>
              <a:buChar char="Ø"/>
            </a:pPr>
            <a:r>
              <a:rPr lang="en-US" sz="42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Đường</a:t>
            </a:r>
            <a:r>
              <a:rPr lang="en-US" sz="4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tiếp</a:t>
            </a:r>
            <a:r>
              <a:rPr lang="en-US" sz="4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cận</a:t>
            </a:r>
            <a:r>
              <a:rPr lang="en-US" sz="4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dây</a:t>
            </a:r>
            <a:r>
              <a:rPr lang="en-US" sz="4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VII: </a:t>
            </a:r>
            <a:r>
              <a:rPr lang="en-US" sz="42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nội</a:t>
            </a:r>
            <a:r>
              <a:rPr lang="en-US" sz="4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soi</a:t>
            </a:r>
            <a:r>
              <a:rPr lang="en-US" sz="4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, </a:t>
            </a:r>
            <a:r>
              <a:rPr lang="en-US" sz="42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đường</a:t>
            </a:r>
            <a:r>
              <a:rPr lang="en-US" sz="4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kinh</a:t>
            </a:r>
            <a:r>
              <a:rPr lang="en-US" sz="4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điển</a:t>
            </a:r>
            <a:endParaRPr lang="en-US" sz="4200" dirty="0"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2380"/>
              <a:buNone/>
            </a:pPr>
            <a:endParaRPr sz="42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9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9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9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9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900" dirty="0"/>
          </a:p>
        </p:txBody>
      </p:sp>
      <p:pic>
        <p:nvPicPr>
          <p:cNvPr id="200" name="Google Shape;20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12386" y="1772150"/>
            <a:ext cx="2593368" cy="1760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72252" y="3614468"/>
            <a:ext cx="2633502" cy="16907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01688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7"/>
          <p:cNvSpPr txBox="1">
            <a:spLocks noGrp="1"/>
          </p:cNvSpPr>
          <p:nvPr>
            <p:ph type="title"/>
          </p:nvPr>
        </p:nvSpPr>
        <p:spPr>
          <a:xfrm>
            <a:off x="1000093" y="768991"/>
            <a:ext cx="4374547" cy="1009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400"/>
              <a:buFont typeface="Times New Roman"/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ĐỐI TƯỢNG VÀ PHƯƠNG PHÁP NGHIÊN CỨU</a:t>
            </a:r>
            <a:endParaRPr sz="2800" b="1" dirty="0">
              <a:solidFill>
                <a:srgbClr val="FF0000"/>
              </a:solidFill>
            </a:endParaRPr>
          </a:p>
        </p:txBody>
      </p:sp>
      <p:sp>
        <p:nvSpPr>
          <p:cNvPr id="215" name="Google Shape;215;p17"/>
          <p:cNvSpPr txBox="1">
            <a:spLocks noGrp="1"/>
          </p:cNvSpPr>
          <p:nvPr>
            <p:ph type="body" idx="1"/>
          </p:nvPr>
        </p:nvSpPr>
        <p:spPr>
          <a:xfrm>
            <a:off x="1324948" y="2114882"/>
            <a:ext cx="926529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grpSp>
        <p:nvGrpSpPr>
          <p:cNvPr id="216" name="Google Shape;216;p17"/>
          <p:cNvGrpSpPr/>
          <p:nvPr/>
        </p:nvGrpSpPr>
        <p:grpSpPr>
          <a:xfrm>
            <a:off x="1000093" y="4002231"/>
            <a:ext cx="9448800" cy="949325"/>
            <a:chOff x="838200" y="2479675"/>
            <a:chExt cx="7086600" cy="949325"/>
          </a:xfrm>
        </p:grpSpPr>
        <p:grpSp>
          <p:nvGrpSpPr>
            <p:cNvPr id="217" name="Google Shape;217;p17"/>
            <p:cNvGrpSpPr/>
            <p:nvPr/>
          </p:nvGrpSpPr>
          <p:grpSpPr>
            <a:xfrm>
              <a:off x="1009378" y="2511425"/>
              <a:ext cx="6915422" cy="688975"/>
              <a:chOff x="720" y="1392"/>
              <a:chExt cx="4058" cy="480"/>
            </a:xfrm>
          </p:grpSpPr>
          <p:sp>
            <p:nvSpPr>
              <p:cNvPr id="218" name="Google Shape;218;p17"/>
              <p:cNvSpPr/>
              <p:nvPr/>
            </p:nvSpPr>
            <p:spPr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>
                <a:gsLst>
                  <a:gs pos="0">
                    <a:schemeClr val="accent1"/>
                  </a:gs>
                  <a:gs pos="50000">
                    <a:srgbClr val="416DBC"/>
                  </a:gs>
                  <a:gs pos="100000">
                    <a:schemeClr val="accent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19" name="Google Shape;219;p17"/>
              <p:cNvGrpSpPr/>
              <p:nvPr/>
            </p:nvGrpSpPr>
            <p:grpSpPr>
              <a:xfrm>
                <a:off x="730" y="1407"/>
                <a:ext cx="4043" cy="444"/>
                <a:chOff x="744" y="1407"/>
                <a:chExt cx="3988" cy="444"/>
              </a:xfrm>
            </p:grpSpPr>
            <p:sp>
              <p:nvSpPr>
                <p:cNvPr id="220" name="Google Shape;220;p17"/>
                <p:cNvSpPr/>
                <p:nvPr/>
              </p:nvSpPr>
              <p:spPr>
                <a:xfrm>
                  <a:off x="744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4472C4">
                        <a:alpha val="0"/>
                      </a:srgbClr>
                    </a:gs>
                    <a:gs pos="100000">
                      <a:srgbClr val="FFFFFF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" name="Google Shape;221;p17"/>
                <p:cNvSpPr/>
                <p:nvPr/>
              </p:nvSpPr>
              <p:spPr>
                <a:xfrm>
                  <a:off x="744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FFFFFF"/>
                    </a:gs>
                    <a:gs pos="100000">
                      <a:srgbClr val="4472C4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22" name="Google Shape;222;p17"/>
            <p:cNvSpPr txBox="1"/>
            <p:nvPr/>
          </p:nvSpPr>
          <p:spPr>
            <a:xfrm>
              <a:off x="2079624" y="2586335"/>
              <a:ext cx="581650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457200" marR="0" lvl="0" indent="-45720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 err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Khoa</a:t>
              </a:r>
              <a:r>
                <a:rPr lang="en-US" sz="24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Tai </a:t>
              </a:r>
              <a:r>
                <a:rPr lang="en-US" sz="2400" b="1" dirty="0" err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Mũi</a:t>
              </a:r>
              <a:r>
                <a:rPr lang="en-US" sz="24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Họng</a:t>
              </a:r>
              <a:r>
                <a:rPr lang="en-US" sz="24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– BV HNĐK </a:t>
              </a:r>
              <a:r>
                <a:rPr lang="en-US" sz="2400" b="1" dirty="0" err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Nghệ</a:t>
              </a:r>
              <a:r>
                <a:rPr lang="en-US" sz="24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An</a:t>
              </a:r>
              <a:endParaRPr sz="24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id="223" name="Google Shape;223;p17" descr="1"/>
            <p:cNvPicPr preferRelativeResize="0"/>
            <p:nvPr/>
          </p:nvPicPr>
          <p:blipFill rotWithShape="1">
            <a:blip r:embed="rId3">
              <a:alphaModFix/>
            </a:blip>
            <a:srcRect l="42606" t="64474" r="19472"/>
            <a:stretch/>
          </p:blipFill>
          <p:spPr>
            <a:xfrm>
              <a:off x="838200" y="2479675"/>
              <a:ext cx="792162" cy="9493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4" name="Google Shape;224;p17"/>
          <p:cNvGrpSpPr/>
          <p:nvPr/>
        </p:nvGrpSpPr>
        <p:grpSpPr>
          <a:xfrm>
            <a:off x="871629" y="3081953"/>
            <a:ext cx="9539039" cy="949325"/>
            <a:chOff x="762000" y="3505200"/>
            <a:chExt cx="7154279" cy="949325"/>
          </a:xfrm>
        </p:grpSpPr>
        <p:grpSp>
          <p:nvGrpSpPr>
            <p:cNvPr id="225" name="Google Shape;225;p17"/>
            <p:cNvGrpSpPr/>
            <p:nvPr/>
          </p:nvGrpSpPr>
          <p:grpSpPr>
            <a:xfrm>
              <a:off x="990600" y="3516312"/>
              <a:ext cx="6925679" cy="688975"/>
              <a:chOff x="720" y="1392"/>
              <a:chExt cx="4058" cy="480"/>
            </a:xfrm>
          </p:grpSpPr>
          <p:sp>
            <p:nvSpPr>
              <p:cNvPr id="226" name="Google Shape;226;p17"/>
              <p:cNvSpPr/>
              <p:nvPr/>
            </p:nvSpPr>
            <p:spPr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>
                <a:gsLst>
                  <a:gs pos="0">
                    <a:schemeClr val="accent2"/>
                  </a:gs>
                  <a:gs pos="50000">
                    <a:srgbClr val="E4782F"/>
                  </a:gs>
                  <a:gs pos="100000">
                    <a:schemeClr val="accen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27" name="Google Shape;227;p17"/>
              <p:cNvGrpSpPr/>
              <p:nvPr/>
            </p:nvGrpSpPr>
            <p:grpSpPr>
              <a:xfrm>
                <a:off x="730" y="1407"/>
                <a:ext cx="4043" cy="444"/>
                <a:chOff x="744" y="1407"/>
                <a:chExt cx="3988" cy="444"/>
              </a:xfrm>
            </p:grpSpPr>
            <p:sp>
              <p:nvSpPr>
                <p:cNvPr id="228" name="Google Shape;228;p17"/>
                <p:cNvSpPr/>
                <p:nvPr/>
              </p:nvSpPr>
              <p:spPr>
                <a:xfrm>
                  <a:off x="744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ED7D31">
                        <a:alpha val="0"/>
                      </a:srgbClr>
                    </a:gs>
                    <a:gs pos="100000">
                      <a:srgbClr val="FFFFFF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" name="Google Shape;229;p17"/>
                <p:cNvSpPr/>
                <p:nvPr/>
              </p:nvSpPr>
              <p:spPr>
                <a:xfrm>
                  <a:off x="744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FFFFFF"/>
                    </a:gs>
                    <a:gs pos="100000">
                      <a:srgbClr val="ED7D31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30" name="Google Shape;230;p17"/>
            <p:cNvGrpSpPr/>
            <p:nvPr/>
          </p:nvGrpSpPr>
          <p:grpSpPr>
            <a:xfrm>
              <a:off x="762000" y="3505200"/>
              <a:ext cx="5824538" cy="949325"/>
              <a:chOff x="762000" y="3505200"/>
              <a:chExt cx="5824538" cy="949325"/>
            </a:xfrm>
          </p:grpSpPr>
          <p:sp>
            <p:nvSpPr>
              <p:cNvPr id="231" name="Google Shape;231;p17"/>
              <p:cNvSpPr txBox="1"/>
              <p:nvPr/>
            </p:nvSpPr>
            <p:spPr>
              <a:xfrm>
                <a:off x="2090738" y="3624262"/>
                <a:ext cx="44958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457200" marR="0" lvl="0" indent="-45720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 err="1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Tháng</a:t>
                </a:r>
                <a:r>
                  <a:rPr lang="en-US" sz="2400" b="1" dirty="0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01/21 – 10/2023</a:t>
                </a:r>
                <a:endParaRPr sz="24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pic>
            <p:nvPicPr>
              <p:cNvPr id="232" name="Google Shape;232;p17" descr="1"/>
              <p:cNvPicPr preferRelativeResize="0"/>
              <p:nvPr/>
            </p:nvPicPr>
            <p:blipFill rotWithShape="1">
              <a:blip r:embed="rId3">
                <a:alphaModFix/>
              </a:blip>
              <a:srcRect l="42606" t="64474" r="19472"/>
              <a:stretch/>
            </p:blipFill>
            <p:spPr>
              <a:xfrm>
                <a:off x="762000" y="3505200"/>
                <a:ext cx="792163" cy="9493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33" name="Google Shape;233;p17"/>
          <p:cNvGrpSpPr/>
          <p:nvPr/>
        </p:nvGrpSpPr>
        <p:grpSpPr>
          <a:xfrm>
            <a:off x="908294" y="2050885"/>
            <a:ext cx="9489019" cy="949325"/>
            <a:chOff x="808037" y="4572000"/>
            <a:chExt cx="7116764" cy="949325"/>
          </a:xfrm>
        </p:grpSpPr>
        <p:grpSp>
          <p:nvGrpSpPr>
            <p:cNvPr id="234" name="Google Shape;234;p17"/>
            <p:cNvGrpSpPr/>
            <p:nvPr/>
          </p:nvGrpSpPr>
          <p:grpSpPr>
            <a:xfrm>
              <a:off x="990601" y="4606925"/>
              <a:ext cx="6934200" cy="688975"/>
              <a:chOff x="720" y="1392"/>
              <a:chExt cx="4058" cy="480"/>
            </a:xfrm>
          </p:grpSpPr>
          <p:sp>
            <p:nvSpPr>
              <p:cNvPr id="235" name="Google Shape;235;p17"/>
              <p:cNvSpPr/>
              <p:nvPr/>
            </p:nvSpPr>
            <p:spPr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>
                <a:gsLst>
                  <a:gs pos="0">
                    <a:schemeClr val="hlink"/>
                  </a:gs>
                  <a:gs pos="50000">
                    <a:srgbClr val="045FB9"/>
                  </a:gs>
                  <a:gs pos="100000">
                    <a:schemeClr val="hlink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36" name="Google Shape;236;p17"/>
              <p:cNvGrpSpPr/>
              <p:nvPr/>
            </p:nvGrpSpPr>
            <p:grpSpPr>
              <a:xfrm>
                <a:off x="730" y="1407"/>
                <a:ext cx="4043" cy="444"/>
                <a:chOff x="744" y="1407"/>
                <a:chExt cx="3988" cy="444"/>
              </a:xfrm>
            </p:grpSpPr>
            <p:sp>
              <p:nvSpPr>
                <p:cNvPr id="237" name="Google Shape;237;p17"/>
                <p:cNvSpPr/>
                <p:nvPr/>
              </p:nvSpPr>
              <p:spPr>
                <a:xfrm>
                  <a:off x="744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0563C1">
                        <a:alpha val="0"/>
                      </a:srgbClr>
                    </a:gs>
                    <a:gs pos="100000">
                      <a:srgbClr val="FFFFFF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" name="Google Shape;238;p17"/>
                <p:cNvSpPr/>
                <p:nvPr/>
              </p:nvSpPr>
              <p:spPr>
                <a:xfrm>
                  <a:off x="744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FFFFFF"/>
                    </a:gs>
                    <a:gs pos="100000">
                      <a:srgbClr val="0563C1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39" name="Google Shape;239;p17"/>
            <p:cNvSpPr txBox="1"/>
            <p:nvPr/>
          </p:nvSpPr>
          <p:spPr>
            <a:xfrm>
              <a:off x="1468269" y="4678660"/>
              <a:ext cx="645653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457200" marR="0" lvl="0" indent="-45720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66 </a:t>
              </a:r>
              <a:r>
                <a:rPr lang="en-US" sz="2400" b="1" dirty="0" err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bệnh</a:t>
              </a:r>
              <a:r>
                <a:rPr lang="en-US" sz="24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nhân</a:t>
              </a:r>
              <a:r>
                <a:rPr lang="en-US" sz="24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liệt</a:t>
              </a:r>
              <a:r>
                <a:rPr lang="en-US" sz="24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mặt</a:t>
              </a:r>
              <a:r>
                <a:rPr lang="en-US" sz="24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do </a:t>
              </a:r>
              <a:r>
                <a:rPr lang="en-US" sz="2400" b="1" dirty="0" err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chấn</a:t>
              </a:r>
              <a:r>
                <a:rPr lang="en-US" sz="24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thương</a:t>
              </a:r>
              <a:r>
                <a:rPr lang="en-US" sz="24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xương</a:t>
              </a:r>
              <a:r>
                <a:rPr lang="en-US" sz="24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thái</a:t>
              </a:r>
              <a:r>
                <a:rPr lang="en-US" sz="24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dương</a:t>
              </a:r>
              <a:endParaRPr sz="24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id="240" name="Google Shape;240;p17" descr="1"/>
            <p:cNvPicPr preferRelativeResize="0"/>
            <p:nvPr/>
          </p:nvPicPr>
          <p:blipFill rotWithShape="1">
            <a:blip r:embed="rId3">
              <a:alphaModFix/>
            </a:blip>
            <a:srcRect l="42606" t="64474" r="19472"/>
            <a:stretch/>
          </p:blipFill>
          <p:spPr>
            <a:xfrm>
              <a:off x="808037" y="4572000"/>
              <a:ext cx="792163" cy="9493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8"/>
          <p:cNvSpPr txBox="1">
            <a:spLocks noGrp="1"/>
          </p:cNvSpPr>
          <p:nvPr>
            <p:ph type="title"/>
          </p:nvPr>
        </p:nvSpPr>
        <p:spPr>
          <a:xfrm>
            <a:off x="1005840" y="359629"/>
            <a:ext cx="453136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400"/>
              <a:buFont typeface="Times New Roman"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ĐỐI TƯỢNG VÀ PHƯƠNG PHÁP NGHIÊN CỨU</a:t>
            </a:r>
            <a:endParaRPr sz="2400" b="1" dirty="0">
              <a:solidFill>
                <a:srgbClr val="FF0000"/>
              </a:solidFill>
            </a:endParaRPr>
          </a:p>
        </p:txBody>
      </p:sp>
      <p:sp>
        <p:nvSpPr>
          <p:cNvPr id="246" name="Google Shape;246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grpSp>
        <p:nvGrpSpPr>
          <p:cNvPr id="247" name="Google Shape;247;p18"/>
          <p:cNvGrpSpPr/>
          <p:nvPr/>
        </p:nvGrpSpPr>
        <p:grpSpPr>
          <a:xfrm>
            <a:off x="665140" y="2030249"/>
            <a:ext cx="3672335" cy="3124200"/>
            <a:chOff x="384" y="1776"/>
            <a:chExt cx="1488" cy="1488"/>
          </a:xfrm>
        </p:grpSpPr>
        <p:sp>
          <p:nvSpPr>
            <p:cNvPr id="248" name="Google Shape;248;p18"/>
            <p:cNvSpPr/>
            <p:nvPr/>
          </p:nvSpPr>
          <p:spPr>
            <a:xfrm>
              <a:off x="384" y="1776"/>
              <a:ext cx="1488" cy="1488"/>
            </a:xfrm>
            <a:prstGeom prst="ellipse">
              <a:avLst/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 w="9525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8"/>
            <p:cNvSpPr/>
            <p:nvPr/>
          </p:nvSpPr>
          <p:spPr>
            <a:xfrm>
              <a:off x="407" y="1799"/>
              <a:ext cx="1434" cy="1434"/>
            </a:xfrm>
            <a:prstGeom prst="ellipse">
              <a:avLst/>
            </a:prstGeom>
            <a:gradFill>
              <a:gsLst>
                <a:gs pos="0">
                  <a:srgbClr val="F7BCA2"/>
                </a:gs>
                <a:gs pos="50000">
                  <a:srgbClr val="F4B093"/>
                </a:gs>
                <a:gs pos="100000">
                  <a:srgbClr val="F7A47F"/>
                </a:gs>
              </a:gsLst>
              <a:lin ang="5400000" scaled="0"/>
            </a:gradFill>
            <a:ln w="9525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0" name="Google Shape;250;p18"/>
          <p:cNvGrpSpPr/>
          <p:nvPr/>
        </p:nvGrpSpPr>
        <p:grpSpPr>
          <a:xfrm>
            <a:off x="4510535" y="2738280"/>
            <a:ext cx="7213600" cy="925796"/>
            <a:chOff x="3124200" y="2514600"/>
            <a:chExt cx="4724400" cy="744150"/>
          </a:xfrm>
        </p:grpSpPr>
        <p:sp>
          <p:nvSpPr>
            <p:cNvPr id="251" name="Google Shape;251;p18"/>
            <p:cNvSpPr txBox="1"/>
            <p:nvPr/>
          </p:nvSpPr>
          <p:spPr>
            <a:xfrm>
              <a:off x="3505200" y="2590799"/>
              <a:ext cx="4343400" cy="6679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 err="1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Mức</a:t>
              </a:r>
              <a:r>
                <a:rPr lang="en-US" sz="2400" b="1" dirty="0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độ</a:t>
              </a:r>
              <a:r>
                <a:rPr lang="en-US" sz="2400" b="1" dirty="0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liệt</a:t>
              </a:r>
              <a:r>
                <a:rPr lang="en-US" sz="2400" b="1" dirty="0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mặt</a:t>
              </a:r>
              <a:r>
                <a:rPr lang="en-US" sz="2400" b="1" dirty="0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 do </a:t>
              </a:r>
              <a:r>
                <a:rPr lang="en-US" sz="2400" b="1" dirty="0" err="1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chấn</a:t>
              </a:r>
              <a:r>
                <a:rPr lang="en-US" sz="2400" b="1" dirty="0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thương</a:t>
              </a:r>
              <a:r>
                <a:rPr lang="en-US" sz="2400" b="1" dirty="0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xương</a:t>
              </a:r>
              <a:r>
                <a:rPr lang="en-US" sz="2400" b="1" dirty="0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thái</a:t>
              </a:r>
              <a:r>
                <a:rPr lang="en-US" sz="2400" b="1" dirty="0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dương</a:t>
              </a:r>
              <a:r>
                <a:rPr lang="en-US" sz="2400" b="1" dirty="0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: </a:t>
              </a:r>
              <a:r>
                <a:rPr lang="en-US" sz="2400" b="1" dirty="0" err="1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độ</a:t>
              </a:r>
              <a:r>
                <a:rPr lang="en-US" sz="2400" b="1" dirty="0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 IV, </a:t>
              </a:r>
              <a:r>
                <a:rPr lang="en-US" sz="2400" b="1" dirty="0" err="1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độ</a:t>
              </a:r>
              <a:r>
                <a:rPr lang="en-US" sz="2400" b="1" dirty="0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 V </a:t>
              </a:r>
              <a:r>
                <a:rPr lang="en-US" sz="2400" b="1" dirty="0" err="1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và</a:t>
              </a:r>
              <a:r>
                <a:rPr lang="en-US" sz="2400" b="1" dirty="0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độ</a:t>
              </a:r>
              <a:r>
                <a:rPr lang="en-US" sz="2400" b="1" dirty="0">
                  <a:solidFill>
                    <a:schemeClr val="dk1"/>
                  </a:solidFill>
                  <a:latin typeface="Times New Roman" pitchFamily="18" charset="0"/>
                  <a:ea typeface="Calibri"/>
                  <a:cs typeface="Times New Roman" pitchFamily="18" charset="0"/>
                  <a:sym typeface="Calibri"/>
                </a:rPr>
                <a:t> VI</a:t>
              </a:r>
              <a:endParaRPr sz="2400" b="1" dirty="0">
                <a:solidFill>
                  <a:schemeClr val="dk1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endParaRPr>
            </a:p>
          </p:txBody>
        </p:sp>
        <p:grpSp>
          <p:nvGrpSpPr>
            <p:cNvPr id="252" name="Google Shape;252;p18"/>
            <p:cNvGrpSpPr/>
            <p:nvPr/>
          </p:nvGrpSpPr>
          <p:grpSpPr>
            <a:xfrm>
              <a:off x="3124200" y="2514600"/>
              <a:ext cx="457200" cy="457200"/>
              <a:chOff x="384" y="1776"/>
              <a:chExt cx="1488" cy="1488"/>
            </a:xfrm>
          </p:grpSpPr>
          <p:sp>
            <p:nvSpPr>
              <p:cNvPr id="253" name="Google Shape;253;p18"/>
              <p:cNvSpPr/>
              <p:nvPr/>
            </p:nvSpPr>
            <p:spPr>
              <a:xfrm>
                <a:off x="384" y="1776"/>
                <a:ext cx="1488" cy="1488"/>
              </a:xfrm>
              <a:prstGeom prst="ellipse">
                <a:avLst/>
              </a:prstGeom>
              <a:gradFill>
                <a:gsLst>
                  <a:gs pos="0">
                    <a:srgbClr val="F4F5FA"/>
                  </a:gs>
                  <a:gs pos="50000">
                    <a:schemeClr val="accent1"/>
                  </a:gs>
                  <a:gs pos="100000">
                    <a:srgbClr val="F4F5FA"/>
                  </a:gs>
                </a:gsLst>
                <a:lin ang="5400000" scaled="0"/>
              </a:gradFill>
              <a:ln w="1270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0800" dir="5400000" algn="ctr" rotWithShape="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18"/>
              <p:cNvSpPr/>
              <p:nvPr/>
            </p:nvSpPr>
            <p:spPr>
              <a:xfrm>
                <a:off x="883" y="2294"/>
                <a:ext cx="958" cy="939"/>
              </a:xfrm>
              <a:prstGeom prst="ellipse">
                <a:avLst/>
              </a:prstGeom>
              <a:gradFill>
                <a:gsLst>
                  <a:gs pos="0">
                    <a:srgbClr val="D5DAEC"/>
                  </a:gs>
                  <a:gs pos="50000">
                    <a:schemeClr val="accent1"/>
                  </a:gs>
                  <a:gs pos="100000">
                    <a:srgbClr val="D5DAEC"/>
                  </a:gs>
                </a:gsLst>
                <a:lin ang="5400000" scaled="0"/>
              </a:gradFill>
              <a:ln w="19050" cap="flat" cmpd="sng">
                <a:solidFill>
                  <a:schemeClr val="accent1">
                    <a:alpha val="2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60" name="Google Shape;260;p18"/>
          <p:cNvGrpSpPr/>
          <p:nvPr/>
        </p:nvGrpSpPr>
        <p:grpSpPr>
          <a:xfrm>
            <a:off x="4462627" y="4024354"/>
            <a:ext cx="6491263" cy="848766"/>
            <a:chOff x="2743200" y="5802313"/>
            <a:chExt cx="5130082" cy="848766"/>
          </a:xfrm>
        </p:grpSpPr>
        <p:grpSp>
          <p:nvGrpSpPr>
            <p:cNvPr id="261" name="Google Shape;261;p18"/>
            <p:cNvGrpSpPr/>
            <p:nvPr/>
          </p:nvGrpSpPr>
          <p:grpSpPr>
            <a:xfrm>
              <a:off x="2743200" y="5802313"/>
              <a:ext cx="457200" cy="457200"/>
              <a:chOff x="384" y="1776"/>
              <a:chExt cx="1488" cy="1488"/>
            </a:xfrm>
          </p:grpSpPr>
          <p:sp>
            <p:nvSpPr>
              <p:cNvPr id="262" name="Google Shape;262;p18"/>
              <p:cNvSpPr/>
              <p:nvPr/>
            </p:nvSpPr>
            <p:spPr>
              <a:xfrm>
                <a:off x="384" y="1776"/>
                <a:ext cx="1488" cy="1488"/>
              </a:xfrm>
              <a:prstGeom prst="ellipse">
                <a:avLst/>
              </a:prstGeom>
              <a:solidFill>
                <a:srgbClr val="002060"/>
              </a:solidFill>
              <a:ln w="12700" cap="flat" cmpd="sng">
                <a:solidFill>
                  <a:srgbClr val="D04896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0800" dir="5400000" algn="ctr" rotWithShape="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263;p18"/>
              <p:cNvSpPr/>
              <p:nvPr/>
            </p:nvSpPr>
            <p:spPr>
              <a:xfrm>
                <a:off x="407" y="1799"/>
                <a:ext cx="1434" cy="1434"/>
              </a:xfrm>
              <a:prstGeom prst="ellipse">
                <a:avLst/>
              </a:prstGeom>
              <a:solidFill>
                <a:srgbClr val="002060"/>
              </a:solidFill>
              <a:ln w="19050" cap="flat" cmpd="sng">
                <a:solidFill>
                  <a:srgbClr val="D04896">
                    <a:alpha val="20000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4" name="Google Shape;264;p18"/>
            <p:cNvSpPr txBox="1"/>
            <p:nvPr/>
          </p:nvSpPr>
          <p:spPr>
            <a:xfrm>
              <a:off x="3225082" y="5820082"/>
              <a:ext cx="4648200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Đã phẫu thuật giảm áp dây VII và theo dõi đầy đủ sau 3 tháng</a:t>
              </a:r>
              <a:endParaRPr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65" name="Google Shape;265;p18"/>
          <p:cNvSpPr/>
          <p:nvPr/>
        </p:nvSpPr>
        <p:spPr>
          <a:xfrm>
            <a:off x="1405950" y="2722603"/>
            <a:ext cx="2166499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Tiêu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chuẩn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lựa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chọn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bệnh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nhân</a:t>
            </a:r>
            <a:endParaRPr sz="2800" b="1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9"/>
          <p:cNvSpPr txBox="1">
            <a:spLocks noGrp="1"/>
          </p:cNvSpPr>
          <p:nvPr>
            <p:ph type="title"/>
          </p:nvPr>
        </p:nvSpPr>
        <p:spPr>
          <a:xfrm>
            <a:off x="762000" y="689749"/>
            <a:ext cx="4795521" cy="758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400"/>
              <a:buFont typeface="Times New Roman"/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ĐỐI TƯỢNG VÀ PHƯƠNG PHÁP NGHIÊN CỨU</a:t>
            </a:r>
            <a:endParaRPr sz="3200" b="1" dirty="0">
              <a:solidFill>
                <a:srgbClr val="FF0000"/>
              </a:solidFill>
            </a:endParaRPr>
          </a:p>
        </p:txBody>
      </p:sp>
      <p:sp>
        <p:nvSpPr>
          <p:cNvPr id="277" name="Google Shape;277;p19"/>
          <p:cNvSpPr txBox="1">
            <a:spLocks noGrp="1"/>
          </p:cNvSpPr>
          <p:nvPr>
            <p:ph type="body" idx="1"/>
          </p:nvPr>
        </p:nvSpPr>
        <p:spPr>
          <a:xfrm>
            <a:off x="1324948" y="2114882"/>
            <a:ext cx="926529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grpSp>
        <p:nvGrpSpPr>
          <p:cNvPr id="278" name="Google Shape;278;p19"/>
          <p:cNvGrpSpPr/>
          <p:nvPr/>
        </p:nvGrpSpPr>
        <p:grpSpPr>
          <a:xfrm>
            <a:off x="76200" y="2133600"/>
            <a:ext cx="2170113" cy="4267200"/>
            <a:chOff x="76200" y="2133600"/>
            <a:chExt cx="2170113" cy="4267200"/>
          </a:xfrm>
        </p:grpSpPr>
        <p:grpSp>
          <p:nvGrpSpPr>
            <p:cNvPr id="279" name="Google Shape;279;p19"/>
            <p:cNvGrpSpPr/>
            <p:nvPr/>
          </p:nvGrpSpPr>
          <p:grpSpPr>
            <a:xfrm>
              <a:off x="76200" y="2133600"/>
              <a:ext cx="2170113" cy="4267200"/>
              <a:chOff x="76200" y="2133600"/>
              <a:chExt cx="2170113" cy="4267200"/>
            </a:xfrm>
          </p:grpSpPr>
          <p:grpSp>
            <p:nvGrpSpPr>
              <p:cNvPr id="280" name="Google Shape;280;p19"/>
              <p:cNvGrpSpPr/>
              <p:nvPr/>
            </p:nvGrpSpPr>
            <p:grpSpPr>
              <a:xfrm>
                <a:off x="76200" y="2949575"/>
                <a:ext cx="2170113" cy="3451225"/>
                <a:chOff x="797" y="1945"/>
                <a:chExt cx="1489" cy="1584"/>
              </a:xfrm>
            </p:grpSpPr>
            <p:sp>
              <p:nvSpPr>
                <p:cNvPr id="281" name="Google Shape;281;p19"/>
                <p:cNvSpPr/>
                <p:nvPr/>
              </p:nvSpPr>
              <p:spPr>
                <a:xfrm>
                  <a:off x="799" y="1945"/>
                  <a:ext cx="1487" cy="1584"/>
                </a:xfrm>
                <a:prstGeom prst="roundRect">
                  <a:avLst>
                    <a:gd name="adj" fmla="val 12574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2" name="Google Shape;282;p19"/>
                <p:cNvSpPr/>
                <p:nvPr/>
              </p:nvSpPr>
              <p:spPr>
                <a:xfrm>
                  <a:off x="797" y="3118"/>
                  <a:ext cx="1488" cy="408"/>
                </a:xfrm>
                <a:prstGeom prst="roundRect">
                  <a:avLst>
                    <a:gd name="adj" fmla="val 49755"/>
                  </a:avLst>
                </a:prstGeom>
                <a:gradFill>
                  <a:gsLst>
                    <a:gs pos="0">
                      <a:srgbClr val="4472C4">
                        <a:alpha val="0"/>
                      </a:srgbClr>
                    </a:gs>
                    <a:gs pos="100000">
                      <a:srgbClr val="CCD3E9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3" name="Google Shape;283;p19"/>
                <p:cNvSpPr/>
                <p:nvPr/>
              </p:nvSpPr>
              <p:spPr>
                <a:xfrm>
                  <a:off x="817" y="1950"/>
                  <a:ext cx="1462" cy="408"/>
                </a:xfrm>
                <a:prstGeom prst="roundRect">
                  <a:avLst>
                    <a:gd name="adj" fmla="val 38727"/>
                  </a:avLst>
                </a:prstGeom>
                <a:gradFill>
                  <a:gsLst>
                    <a:gs pos="0">
                      <a:srgbClr val="D7DCED"/>
                    </a:gs>
                    <a:gs pos="100000">
                      <a:srgbClr val="4472C4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84" name="Google Shape;284;p19"/>
              <p:cNvSpPr txBox="1"/>
              <p:nvPr/>
            </p:nvSpPr>
            <p:spPr>
              <a:xfrm>
                <a:off x="176213" y="4027488"/>
                <a:ext cx="1958975" cy="14219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NC </a:t>
                </a:r>
                <a:r>
                  <a:rPr lang="en-US" sz="2400" b="1" dirty="0" err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mô</a:t>
                </a:r>
                <a:r>
                  <a:rPr lang="en-US" sz="2400" b="1" dirty="0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</a:t>
                </a:r>
                <a:r>
                  <a:rPr lang="en-US" sz="2400" b="1" dirty="0" err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tả</a:t>
                </a:r>
                <a:r>
                  <a:rPr lang="en-US" sz="2400" b="1" dirty="0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</a:t>
                </a:r>
                <a:r>
                  <a:rPr lang="en-US" sz="2400" b="1" dirty="0" err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tiến</a:t>
                </a:r>
                <a:r>
                  <a:rPr lang="en-US" sz="2400" b="1" dirty="0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</a:t>
                </a:r>
                <a:r>
                  <a:rPr lang="en-US" sz="2400" b="1" dirty="0" err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cứu</a:t>
                </a:r>
                <a:r>
                  <a:rPr lang="en-US" sz="2400" b="1" dirty="0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 </a:t>
                </a:r>
                <a:r>
                  <a:rPr lang="en-US" sz="2400" b="1" dirty="0" err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từng</a:t>
                </a:r>
                <a:r>
                  <a:rPr lang="en-US" sz="2400" b="1" dirty="0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ca </a:t>
                </a:r>
                <a:r>
                  <a:rPr lang="en-US" sz="2400" b="1" dirty="0" err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có</a:t>
                </a:r>
                <a:r>
                  <a:rPr lang="en-US" sz="2400" b="1" dirty="0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can </a:t>
                </a:r>
                <a:r>
                  <a:rPr lang="en-US" sz="2400" b="1" dirty="0" err="1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thiệp</a:t>
                </a:r>
                <a:endParaRPr sz="2400" b="1" dirty="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85" name="Google Shape;285;p19"/>
              <p:cNvSpPr txBox="1"/>
              <p:nvPr/>
            </p:nvSpPr>
            <p:spPr>
              <a:xfrm>
                <a:off x="152400" y="2133600"/>
                <a:ext cx="1925638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 err="1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Thiết</a:t>
                </a:r>
                <a:r>
                  <a:rPr lang="en-US" sz="2400" b="1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kế</a:t>
                </a:r>
                <a:r>
                  <a:rPr lang="en-US" sz="2400" b="1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nghiên</a:t>
                </a:r>
                <a:r>
                  <a:rPr lang="en-US" sz="2400" b="1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cứu</a:t>
                </a:r>
                <a:endParaRPr sz="2400" b="1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286" name="Google Shape;286;p19"/>
            <p:cNvSpPr/>
            <p:nvPr/>
          </p:nvSpPr>
          <p:spPr>
            <a:xfrm>
              <a:off x="203200" y="3041650"/>
              <a:ext cx="558800" cy="531813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1">
                  <a:ln>
                    <a:noFill/>
                  </a:ln>
                  <a:solidFill>
                    <a:srgbClr val="FFFFFF">
                      <a:alpha val="49803"/>
                    </a:srgbClr>
                  </a:solidFill>
                  <a:latin typeface="Arial Black"/>
                </a:rPr>
                <a:t>01</a:t>
              </a:r>
            </a:p>
          </p:txBody>
        </p:sp>
      </p:grpSp>
      <p:grpSp>
        <p:nvGrpSpPr>
          <p:cNvPr id="287" name="Google Shape;287;p19"/>
          <p:cNvGrpSpPr/>
          <p:nvPr/>
        </p:nvGrpSpPr>
        <p:grpSpPr>
          <a:xfrm>
            <a:off x="2382838" y="1752599"/>
            <a:ext cx="2469988" cy="4800600"/>
            <a:chOff x="2382838" y="1755895"/>
            <a:chExt cx="2170112" cy="4644905"/>
          </a:xfrm>
        </p:grpSpPr>
        <p:grpSp>
          <p:nvGrpSpPr>
            <p:cNvPr id="288" name="Google Shape;288;p19"/>
            <p:cNvGrpSpPr/>
            <p:nvPr/>
          </p:nvGrpSpPr>
          <p:grpSpPr>
            <a:xfrm>
              <a:off x="2382838" y="2544763"/>
              <a:ext cx="2170112" cy="3856037"/>
              <a:chOff x="2234" y="1634"/>
              <a:chExt cx="1489" cy="1862"/>
            </a:xfrm>
          </p:grpSpPr>
          <p:sp>
            <p:nvSpPr>
              <p:cNvPr id="289" name="Google Shape;289;p19"/>
              <p:cNvSpPr/>
              <p:nvPr/>
            </p:nvSpPr>
            <p:spPr>
              <a:xfrm>
                <a:off x="2236" y="1634"/>
                <a:ext cx="1487" cy="1862"/>
              </a:xfrm>
              <a:prstGeom prst="roundRect">
                <a:avLst>
                  <a:gd name="adj" fmla="val 12574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19"/>
              <p:cNvSpPr/>
              <p:nvPr/>
            </p:nvSpPr>
            <p:spPr>
              <a:xfrm>
                <a:off x="2234" y="3013"/>
                <a:ext cx="1488" cy="479"/>
              </a:xfrm>
              <a:prstGeom prst="roundRect">
                <a:avLst>
                  <a:gd name="adj" fmla="val 42588"/>
                </a:avLst>
              </a:prstGeom>
              <a:gradFill>
                <a:gsLst>
                  <a:gs pos="0">
                    <a:srgbClr val="ED7D31">
                      <a:alpha val="0"/>
                    </a:srgbClr>
                  </a:gs>
                  <a:gs pos="100000">
                    <a:srgbClr val="F8D5CA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19"/>
              <p:cNvSpPr/>
              <p:nvPr/>
            </p:nvSpPr>
            <p:spPr>
              <a:xfrm>
                <a:off x="2241" y="1640"/>
                <a:ext cx="1475" cy="479"/>
              </a:xfrm>
              <a:prstGeom prst="roundRect">
                <a:avLst>
                  <a:gd name="adj" fmla="val 35907"/>
                </a:avLst>
              </a:prstGeom>
              <a:gradFill>
                <a:gsLst>
                  <a:gs pos="0">
                    <a:srgbClr val="F9DED5"/>
                  </a:gs>
                  <a:gs pos="100000">
                    <a:srgbClr val="ED7D31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2" name="Google Shape;292;p19"/>
            <p:cNvSpPr txBox="1"/>
            <p:nvPr/>
          </p:nvSpPr>
          <p:spPr>
            <a:xfrm>
              <a:off x="2382838" y="3450610"/>
              <a:ext cx="2168654" cy="255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20650" marR="0" lvl="0" indent="-1524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Times New Roman"/>
                <a:buChar char="•"/>
              </a:pPr>
              <a:r>
                <a:rPr lang="en-US" sz="2400" b="1" dirty="0" err="1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Máy</a:t>
              </a:r>
              <a:r>
                <a:rPr lang="en-US" sz="2400" b="1" dirty="0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 NS TMH </a:t>
              </a:r>
              <a:endParaRPr dirty="0">
                <a:latin typeface="Times New Roman" pitchFamily="18" charset="0"/>
                <a:cs typeface="Times New Roman" pitchFamily="18" charset="0"/>
              </a:endParaRPr>
            </a:p>
            <a:p>
              <a:pPr marL="120650" marR="0" lvl="0" indent="-15240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Times New Roman"/>
                <a:buChar char="•"/>
              </a:pPr>
              <a:r>
                <a:rPr lang="en-US" sz="2400" b="1" dirty="0" err="1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Kính</a:t>
              </a:r>
              <a:r>
                <a:rPr lang="en-US" sz="2400" b="1" dirty="0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hiển</a:t>
              </a:r>
              <a:r>
                <a:rPr lang="en-US" sz="2400" b="1" dirty="0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 vi</a:t>
              </a:r>
              <a:endParaRPr dirty="0">
                <a:latin typeface="Times New Roman" pitchFamily="18" charset="0"/>
                <a:cs typeface="Times New Roman" pitchFamily="18" charset="0"/>
              </a:endParaRPr>
            </a:p>
            <a:p>
              <a:pPr marL="120650" marR="0" lvl="0" indent="-15240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Times New Roman"/>
                <a:buChar char="•"/>
              </a:pPr>
              <a:r>
                <a:rPr lang="en-US" sz="2400" b="1" dirty="0" err="1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Máy</a:t>
              </a:r>
              <a:r>
                <a:rPr lang="en-US" sz="2400" b="1" dirty="0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đo</a:t>
              </a:r>
              <a:r>
                <a:rPr lang="en-US" sz="2400" b="1" dirty="0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thính</a:t>
              </a:r>
              <a:r>
                <a:rPr lang="en-US" sz="2400" b="1" dirty="0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lực</a:t>
              </a:r>
              <a:endParaRPr sz="2400" b="1" dirty="0">
                <a:solidFill>
                  <a:srgbClr val="FFFFFF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endParaRPr>
            </a:p>
            <a:p>
              <a:pPr marL="120650" marR="0" lvl="0" indent="-15240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Times New Roman"/>
                <a:buChar char="•"/>
              </a:pPr>
              <a:r>
                <a:rPr lang="en-US" sz="2400" b="1" dirty="0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.</a:t>
              </a:r>
              <a:r>
                <a:rPr lang="en-US" sz="2400" b="1" dirty="0" err="1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Bộ</a:t>
              </a:r>
              <a:r>
                <a:rPr lang="en-US" sz="2400" b="1" dirty="0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dụng</a:t>
              </a:r>
              <a:r>
                <a:rPr lang="en-US" sz="2400" b="1" dirty="0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cụ</a:t>
              </a:r>
              <a:r>
                <a:rPr lang="en-US" sz="2400" b="1" dirty="0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phẫu</a:t>
              </a:r>
              <a:r>
                <a:rPr lang="en-US" sz="2400" b="1" dirty="0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2400" b="1" dirty="0" err="1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thuật</a:t>
              </a:r>
              <a:r>
                <a:rPr lang="en-US" sz="2400" b="1" dirty="0">
                  <a:solidFill>
                    <a:srgbClr val="FFFFFF"/>
                  </a:solidFill>
                  <a:latin typeface="Times New Roman" pitchFamily="18" charset="0"/>
                  <a:ea typeface="Times New Roman"/>
                  <a:cs typeface="Times New Roman" pitchFamily="18" charset="0"/>
                  <a:sym typeface="Times New Roman"/>
                </a:rPr>
                <a:t> tai</a:t>
              </a:r>
              <a:endParaRPr sz="2400" b="1" dirty="0">
                <a:solidFill>
                  <a:srgbClr val="FFFFFF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endParaRPr>
            </a:p>
          </p:txBody>
        </p:sp>
        <p:sp>
          <p:nvSpPr>
            <p:cNvPr id="293" name="Google Shape;293;p19"/>
            <p:cNvSpPr txBox="1"/>
            <p:nvPr/>
          </p:nvSpPr>
          <p:spPr>
            <a:xfrm>
              <a:off x="2501900" y="1755895"/>
              <a:ext cx="1841500" cy="8040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Phương tiện nghiên cứu</a:t>
              </a:r>
              <a:endParaRPr sz="24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4" name="Google Shape;294;p19"/>
            <p:cNvSpPr/>
            <p:nvPr/>
          </p:nvSpPr>
          <p:spPr>
            <a:xfrm>
              <a:off x="2501900" y="2619375"/>
              <a:ext cx="560388" cy="533400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0" i="1">
                  <a:ln>
                    <a:noFill/>
                  </a:ln>
                  <a:solidFill>
                    <a:srgbClr val="FFFFFF">
                      <a:alpha val="49803"/>
                    </a:srgbClr>
                  </a:solidFill>
                  <a:latin typeface="Arial Black"/>
                </a:rPr>
                <a:t>02</a:t>
              </a:r>
            </a:p>
          </p:txBody>
        </p:sp>
      </p:grpSp>
      <p:pic>
        <p:nvPicPr>
          <p:cNvPr id="295" name="Google Shape;295;p19" descr="Description: ee11a7ef3ff184a1e197602076ead4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7242" y="1862913"/>
            <a:ext cx="2501246" cy="1925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9" descr="Description: C:\Users\Administrator\Desktop\IMG20190603101540_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29240" y="1862913"/>
            <a:ext cx="2692409" cy="1925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19438" y="4229341"/>
            <a:ext cx="1897599" cy="1925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9"/>
          <p:cNvPicPr preferRelativeResize="0"/>
          <p:nvPr/>
        </p:nvPicPr>
        <p:blipFill rotWithShape="1">
          <a:blip r:embed="rId6">
            <a:alphaModFix/>
          </a:blip>
          <a:srcRect l="5951" t="15276" r="2579" b="26013"/>
          <a:stretch/>
        </p:blipFill>
        <p:spPr>
          <a:xfrm rot="10800000">
            <a:off x="8761936" y="4229339"/>
            <a:ext cx="1996584" cy="1929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21100" y="4233355"/>
            <a:ext cx="1765289" cy="1921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57" y="1724072"/>
            <a:ext cx="2828925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746" y="1729267"/>
            <a:ext cx="27813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743" y="1737927"/>
            <a:ext cx="272415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707" y="4300580"/>
            <a:ext cx="2660072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661" y="4300581"/>
            <a:ext cx="257175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94509" y="3837759"/>
            <a:ext cx="2212398" cy="346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Bộc lộ xương chũm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10521" y="3837758"/>
            <a:ext cx="2676525" cy="346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Khoan xương chũm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89743" y="3879322"/>
            <a:ext cx="2724150" cy="346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Mở hòm nhĩ theo lối sau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177018" y="6268997"/>
            <a:ext cx="2533650" cy="346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Phẫu</a:t>
            </a:r>
            <a:r>
              <a:rPr lang="en-US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thuật</a:t>
            </a:r>
            <a:r>
              <a:rPr lang="en-US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dây</a:t>
            </a:r>
            <a:r>
              <a:rPr lang="en-US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VII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66424" y="6456023"/>
            <a:ext cx="1986136" cy="768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phóng</a:t>
            </a:r>
            <a:r>
              <a:rPr lang="en-US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dây</a:t>
            </a:r>
            <a:r>
              <a:rPr lang="en-US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VII</a:t>
            </a:r>
          </a:p>
        </p:txBody>
      </p:sp>
      <p:sp>
        <p:nvSpPr>
          <p:cNvPr id="16" name="Google Shape;184;g27415a01620_0_6"/>
          <p:cNvSpPr txBox="1">
            <a:spLocks/>
          </p:cNvSpPr>
          <p:nvPr/>
        </p:nvSpPr>
        <p:spPr>
          <a:xfrm>
            <a:off x="492911" y="624606"/>
            <a:ext cx="5206500" cy="10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FF3399"/>
              </a:buClr>
              <a:buSzPts val="4400"/>
              <a:buFont typeface="Times New Roman"/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CÁC THÌ </a:t>
            </a:r>
            <a:r>
              <a:rPr lang="vi-VN" sz="3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PHẪU THUẬT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6686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2"/>
          <p:cNvSpPr txBox="1">
            <a:spLocks noGrp="1"/>
          </p:cNvSpPr>
          <p:nvPr>
            <p:ph type="title"/>
          </p:nvPr>
        </p:nvSpPr>
        <p:spPr>
          <a:xfrm>
            <a:off x="589280" y="365125"/>
            <a:ext cx="587248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KẾT QUẢ VÀ BÀN LUẬN</a:t>
            </a:r>
            <a:endParaRPr sz="3200" b="1" dirty="0">
              <a:solidFill>
                <a:srgbClr val="FF0000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sp>
        <p:nvSpPr>
          <p:cNvPr id="325" name="Google Shape;325;p22"/>
          <p:cNvSpPr txBox="1">
            <a:spLocks noGrp="1"/>
          </p:cNvSpPr>
          <p:nvPr>
            <p:ph type="body" idx="1"/>
          </p:nvPr>
        </p:nvSpPr>
        <p:spPr>
          <a:xfrm>
            <a:off x="589280" y="1773716"/>
            <a:ext cx="7782560" cy="4403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Lứa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tuổi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trung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bình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36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tuổi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,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nhỏ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nhất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12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tuổi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,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lớn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nhất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56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tuổi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  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Phần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lớn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gặp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ở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nam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với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tỉ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lệ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5/1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Nguyên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nhân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thường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gặp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: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- Tai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nạn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giao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thông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: 82%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	                                 - Tai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nạn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sinh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hoạt</a:t>
            </a:r>
            <a:endParaRPr sz="20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	                                 -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Đánh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nhau</a:t>
            </a:r>
            <a:endParaRPr sz="20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Tổn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thương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1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bên</a:t>
            </a:r>
            <a:endParaRPr sz="20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Tổn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thương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phối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hợp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: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rách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màng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não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(2 ca),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trật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khớp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0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xương</a:t>
            </a:r>
            <a:r>
              <a:rPr lang="en-US" sz="20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con (18%)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228600" lvl="0" indent="-1174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000" dirty="0"/>
          </a:p>
        </p:txBody>
      </p:sp>
      <p:pic>
        <p:nvPicPr>
          <p:cNvPr id="326" name="Google Shape;32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9521" y="1773716"/>
            <a:ext cx="2309942" cy="1802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29522" y="3687980"/>
            <a:ext cx="2309942" cy="2587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6"/>
          <p:cNvSpPr txBox="1">
            <a:spLocks noGrp="1"/>
          </p:cNvSpPr>
          <p:nvPr>
            <p:ph type="title"/>
          </p:nvPr>
        </p:nvSpPr>
        <p:spPr>
          <a:xfrm>
            <a:off x="0" y="694863"/>
            <a:ext cx="534416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Thời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gian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phẫu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thuật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sau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chấn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thương</a:t>
            </a:r>
            <a:endParaRPr sz="3600" b="1" dirty="0">
              <a:solidFill>
                <a:srgbClr val="FF0000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sp>
        <p:nvSpPr>
          <p:cNvPr id="358" name="Google Shape;358;p26"/>
          <p:cNvSpPr txBox="1">
            <a:spLocks noGrp="1"/>
          </p:cNvSpPr>
          <p:nvPr>
            <p:ph type="body" idx="1"/>
          </p:nvPr>
        </p:nvSpPr>
        <p:spPr>
          <a:xfrm>
            <a:off x="711200" y="2377440"/>
            <a:ext cx="6229927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Thời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gian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trung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bình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là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26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ngày</a:t>
            </a:r>
            <a:endParaRPr sz="24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Sớm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nhất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: 14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ngày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,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muộn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nhất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là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3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tháng</a:t>
            </a:r>
            <a:endParaRPr sz="24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90,9%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mổ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trong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vòng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2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tháng</a:t>
            </a:r>
            <a:endParaRPr sz="24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67310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3"/>
          <p:cNvSpPr txBox="1">
            <a:spLocks noGrp="1"/>
          </p:cNvSpPr>
          <p:nvPr>
            <p:ph type="title"/>
          </p:nvPr>
        </p:nvSpPr>
        <p:spPr>
          <a:xfrm>
            <a:off x="558800" y="469434"/>
            <a:ext cx="6461760" cy="989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ct val="100000"/>
              <a:buFont typeface="Times New Roman"/>
              <a:buNone/>
            </a:pPr>
            <a:r>
              <a:rPr lang="en-US" dirty="0">
                <a:solidFill>
                  <a:srgbClr val="FF33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br>
              <a:rPr lang="en-US" dirty="0">
                <a:solidFill>
                  <a:srgbClr val="FF33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3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KẾT QUẢ VÀ BÀN LUẬN</a:t>
            </a:r>
            <a:br>
              <a:rPr lang="en-US" sz="3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600" b="1" dirty="0">
              <a:solidFill>
                <a:srgbClr val="FF0000"/>
              </a:solidFill>
            </a:endParaRPr>
          </a:p>
        </p:txBody>
      </p:sp>
      <p:sp>
        <p:nvSpPr>
          <p:cNvPr id="334" name="Google Shape;334;p23"/>
          <p:cNvSpPr txBox="1">
            <a:spLocks noGrp="1"/>
          </p:cNvSpPr>
          <p:nvPr>
            <p:ph type="body" idx="1"/>
          </p:nvPr>
        </p:nvSpPr>
        <p:spPr>
          <a:xfrm>
            <a:off x="1008668" y="1187778"/>
            <a:ext cx="10345132" cy="4989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Mức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liệt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phẫu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thuật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House 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Brackmann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335" name="Google Shape;335;p23"/>
          <p:cNvGraphicFramePr/>
          <p:nvPr>
            <p:extLst>
              <p:ext uri="{D42A27DB-BD31-4B8C-83A1-F6EECF244321}">
                <p14:modId xmlns:p14="http://schemas.microsoft.com/office/powerpoint/2010/main" val="1809676241"/>
              </p:ext>
            </p:extLst>
          </p:nvPr>
        </p:nvGraphicFramePr>
        <p:xfrm>
          <a:off x="1380634" y="2418081"/>
          <a:ext cx="9601200" cy="3758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5"/>
          <p:cNvSpPr txBox="1">
            <a:spLocks noGrp="1"/>
          </p:cNvSpPr>
          <p:nvPr>
            <p:ph type="title"/>
          </p:nvPr>
        </p:nvSpPr>
        <p:spPr>
          <a:xfrm>
            <a:off x="0" y="414779"/>
            <a:ext cx="5354320" cy="1275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ct val="100000"/>
              <a:buFont typeface="Times New Roman"/>
              <a:buNone/>
            </a:pPr>
            <a:r>
              <a:rPr lang="en-US" dirty="0">
                <a:solidFill>
                  <a:srgbClr val="FF33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KẾT QUẢ VÀ BÀN LUẬN</a:t>
            </a:r>
            <a:b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100" b="1" dirty="0">
              <a:solidFill>
                <a:srgbClr val="FF0000"/>
              </a:solidFill>
            </a:endParaRPr>
          </a:p>
        </p:txBody>
      </p:sp>
      <p:sp>
        <p:nvSpPr>
          <p:cNvPr id="350" name="Google Shape;350;p25"/>
          <p:cNvSpPr txBox="1">
            <a:spLocks noGrp="1"/>
          </p:cNvSpPr>
          <p:nvPr>
            <p:ph type="body" idx="1"/>
          </p:nvPr>
        </p:nvSpPr>
        <p:spPr>
          <a:xfrm>
            <a:off x="1008668" y="1187778"/>
            <a:ext cx="10345132" cy="4989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b="1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b="1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Vị</a:t>
            </a:r>
            <a:r>
              <a:rPr lang="en-US" b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b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trí</a:t>
            </a:r>
            <a:r>
              <a:rPr lang="en-US" b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b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tổn</a:t>
            </a:r>
            <a:r>
              <a:rPr lang="en-US" b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b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ư</a:t>
            </a:r>
            <a:r>
              <a:rPr lang="en-US" b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ơng</a:t>
            </a:r>
            <a:r>
              <a:rPr lang="en-US" b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b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trong</a:t>
            </a:r>
            <a:r>
              <a:rPr lang="en-US" b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b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phẫu</a:t>
            </a:r>
            <a:r>
              <a:rPr lang="en-US" b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b="1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thuật</a:t>
            </a:r>
            <a:endParaRPr sz="3200" dirty="0"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</p:txBody>
      </p:sp>
      <p:sp>
        <p:nvSpPr>
          <p:cNvPr id="351" name="Google Shape;351;p25"/>
          <p:cNvSpPr/>
          <p:nvPr/>
        </p:nvSpPr>
        <p:spPr>
          <a:xfrm>
            <a:off x="1008668" y="2179500"/>
            <a:ext cx="6096000" cy="27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sz="1800" b="0" i="0" u="none" strike="noStrike" cap="none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Quanh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hạch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gối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đoạn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nhĩ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: 27 ca (41%)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Khuỷu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: 21ca (32%)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Đoạn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chũm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:18 ca (27%)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thể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nhiều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điểm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tổn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thương</a:t>
            </a:r>
            <a:endParaRPr sz="2400" b="0" i="0" u="none" strike="noStrike" cap="none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352" name="Google Shape;35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76086" y="2471351"/>
            <a:ext cx="4579429" cy="2694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8"/>
          <p:cNvSpPr txBox="1">
            <a:spLocks noGrp="1"/>
          </p:cNvSpPr>
          <p:nvPr>
            <p:ph type="title"/>
          </p:nvPr>
        </p:nvSpPr>
        <p:spPr>
          <a:xfrm>
            <a:off x="443230" y="331073"/>
            <a:ext cx="506349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Tổn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thương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trên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b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</a:b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cắt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lớp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vi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tính</a:t>
            </a:r>
            <a:endParaRPr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2" name="Google Shape;372;p28"/>
          <p:cNvSpPr txBox="1">
            <a:spLocks noGrp="1"/>
          </p:cNvSpPr>
          <p:nvPr>
            <p:ph type="body" idx="1"/>
          </p:nvPr>
        </p:nvSpPr>
        <p:spPr>
          <a:xfrm>
            <a:off x="1052622" y="5762847"/>
            <a:ext cx="10301177" cy="414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Là tiêu chuẩn vàng trong thăm rò dây VII ở bệnh nhân liệt mặt do chấn thương</a:t>
            </a:r>
            <a:endParaRPr sz="200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Xác định đường vỡ và các tổn thương phối hợp ( màng não, mê nhĩ, xương con và mạch máu)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73" name="Google Shape;373;p28"/>
          <p:cNvGraphicFramePr/>
          <p:nvPr>
            <p:extLst>
              <p:ext uri="{D42A27DB-BD31-4B8C-83A1-F6EECF244321}">
                <p14:modId xmlns:p14="http://schemas.microsoft.com/office/powerpoint/2010/main" val="578532519"/>
              </p:ext>
            </p:extLst>
          </p:nvPr>
        </p:nvGraphicFramePr>
        <p:xfrm>
          <a:off x="1921510" y="1750592"/>
          <a:ext cx="5852160" cy="3565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4" name="Google Shape;374;p28"/>
          <p:cNvSpPr txBox="1"/>
          <p:nvPr/>
        </p:nvSpPr>
        <p:spPr>
          <a:xfrm>
            <a:off x="5750560" y="3533283"/>
            <a:ext cx="613410" cy="37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85%</a:t>
            </a:r>
            <a:endParaRPr dirty="0"/>
          </a:p>
        </p:txBody>
      </p:sp>
      <p:sp>
        <p:nvSpPr>
          <p:cNvPr id="375" name="Google Shape;375;p28"/>
          <p:cNvSpPr txBox="1"/>
          <p:nvPr/>
        </p:nvSpPr>
        <p:spPr>
          <a:xfrm>
            <a:off x="4309110" y="2240755"/>
            <a:ext cx="6400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10%</a:t>
            </a:r>
            <a:endParaRPr dirty="0"/>
          </a:p>
        </p:txBody>
      </p:sp>
      <p:sp>
        <p:nvSpPr>
          <p:cNvPr id="376" name="Google Shape;376;p28"/>
          <p:cNvSpPr txBox="1"/>
          <p:nvPr/>
        </p:nvSpPr>
        <p:spPr>
          <a:xfrm>
            <a:off x="3637280" y="2314575"/>
            <a:ext cx="52832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5%</a:t>
            </a:r>
            <a:endParaRPr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9"/>
          <p:cNvSpPr/>
          <p:nvPr/>
        </p:nvSpPr>
        <p:spPr>
          <a:xfrm>
            <a:off x="339563" y="525027"/>
            <a:ext cx="555323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Kết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quả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phục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hồi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vận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động</a:t>
            </a:r>
            <a:endParaRPr lang="en-US" sz="3200" b="1" i="1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sau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mổ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3 </a:t>
            </a:r>
            <a:r>
              <a:rPr lang="en-US" sz="3200" b="1" i="1" dirty="0" err="1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tháng</a:t>
            </a:r>
            <a:endParaRPr sz="3200" b="1" i="0" u="none" strike="noStrike" cap="none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graphicFrame>
        <p:nvGraphicFramePr>
          <p:cNvPr id="384" name="Google Shape;384;p29"/>
          <p:cNvGraphicFramePr/>
          <p:nvPr>
            <p:extLst>
              <p:ext uri="{D42A27DB-BD31-4B8C-83A1-F6EECF244321}">
                <p14:modId xmlns:p14="http://schemas.microsoft.com/office/powerpoint/2010/main" val="90372799"/>
              </p:ext>
            </p:extLst>
          </p:nvPr>
        </p:nvGraphicFramePr>
        <p:xfrm>
          <a:off x="747051" y="1918189"/>
          <a:ext cx="9161800" cy="3435096"/>
        </p:xfrm>
        <a:graphic>
          <a:graphicData uri="http://schemas.openxmlformats.org/drawingml/2006/table">
            <a:tbl>
              <a:tblPr firstRow="1" firstCol="1" bandRow="1">
                <a:noFill/>
                <a:tableStyleId>{14A715AB-1395-4D24-A96E-38A78C4AE875}</a:tableStyleId>
              </a:tblPr>
              <a:tblGrid>
                <a:gridCol w="183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4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140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/>
                        <a:t> </a:t>
                      </a:r>
                      <a:endParaRPr sz="2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Trước phẫu thuật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Sau phẫu thuật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 err="1">
                          <a:latin typeface="Times New Roman" pitchFamily="18" charset="0"/>
                          <a:cs typeface="Times New Roman" pitchFamily="18" charset="0"/>
                        </a:rPr>
                        <a:t>Độ</a:t>
                      </a:r>
                      <a:r>
                        <a:rPr lang="en-US" sz="2800" u="none" strike="noStrike" cap="none" dirty="0">
                          <a:latin typeface="Times New Roman" pitchFamily="18" charset="0"/>
                          <a:cs typeface="Times New Roman" pitchFamily="18" charset="0"/>
                        </a:rPr>
                        <a:t> II</a:t>
                      </a:r>
                      <a:endParaRPr sz="2800" u="none" strike="noStrike" cap="none" dirty="0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Calibri"/>
                        </a:rPr>
                        <a:t>36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Calibri"/>
                        </a:rPr>
                        <a:t>54,5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Độ III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Calibri"/>
                        </a:rPr>
                        <a:t>15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Calibri"/>
                        </a:rPr>
                        <a:t>22,7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Độ IV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Calibri"/>
                        </a:rPr>
                        <a:t>30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45,5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Calibri"/>
                        </a:rPr>
                        <a:t>12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18,2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Độ V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Calibri"/>
                        </a:rPr>
                        <a:t>27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40,9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Calibri"/>
                        </a:rPr>
                        <a:t>3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 err="1">
                          <a:latin typeface="Times New Roman" pitchFamily="18" charset="0"/>
                          <a:cs typeface="Times New Roman" pitchFamily="18" charset="0"/>
                        </a:rPr>
                        <a:t>Độ</a:t>
                      </a:r>
                      <a:r>
                        <a:rPr lang="en-US" sz="2800" u="none" strike="noStrike" cap="none" dirty="0">
                          <a:latin typeface="Times New Roman" pitchFamily="18" charset="0"/>
                          <a:cs typeface="Times New Roman" pitchFamily="18" charset="0"/>
                        </a:rPr>
                        <a:t> VI</a:t>
                      </a:r>
                      <a:endParaRPr sz="2800" u="none" strike="noStrike" cap="none" dirty="0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Calibri"/>
                        </a:rPr>
                        <a:t>9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13,6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2800" u="none" strike="noStrike" cap="none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2800" u="none" strike="noStrike" cap="none" dirty="0">
                        <a:latin typeface="Times New Roman" pitchFamily="18" charset="0"/>
                        <a:ea typeface="Calibri"/>
                        <a:cs typeface="Times New Roman" pitchFamily="18" charset="0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0"/>
          <p:cNvSpPr txBox="1">
            <a:spLocks noGrp="1"/>
          </p:cNvSpPr>
          <p:nvPr>
            <p:ph type="title"/>
          </p:nvPr>
        </p:nvSpPr>
        <p:spPr>
          <a:xfrm>
            <a:off x="1576721" y="760109"/>
            <a:ext cx="3635359" cy="132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900"/>
              <a:buFont typeface="Times New Roman"/>
              <a:buNone/>
            </a:pPr>
            <a: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KẾT LUẬN </a:t>
            </a:r>
            <a:b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4000" b="1" dirty="0">
              <a:solidFill>
                <a:srgbClr val="FF0000"/>
              </a:solidFill>
            </a:endParaRPr>
          </a:p>
        </p:txBody>
      </p:sp>
      <p:sp>
        <p:nvSpPr>
          <p:cNvPr id="391" name="Google Shape;391;p30"/>
          <p:cNvSpPr txBox="1">
            <a:spLocks noGrp="1"/>
          </p:cNvSpPr>
          <p:nvPr>
            <p:ph type="body" idx="1"/>
          </p:nvPr>
        </p:nvSpPr>
        <p:spPr>
          <a:xfrm>
            <a:off x="491067" y="1673112"/>
            <a:ext cx="11700933" cy="572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Liệt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mặt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do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vỡ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x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ư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ơng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đá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là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một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chấn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thương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nặng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,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thường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gặp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do tai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nạn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giao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thông</a:t>
            </a:r>
            <a:endParaRPr lang="en-US" sz="24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Thường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nằm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trong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bệnh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cảnh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vỡ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nền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sọ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và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phối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hợp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với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tổn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thương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khác</a:t>
            </a:r>
            <a:endParaRPr lang="en-US" sz="24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Cần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phát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hiện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sớm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và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xử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trí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kịp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thời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.</a:t>
            </a:r>
            <a:endParaRPr sz="24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Phẫu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thuật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bộc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lộ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và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ghép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nối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dây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VII qua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ư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ờng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x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ư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ơng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chũm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kinh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điển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là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phương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pháp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an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toàn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đ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ư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ợc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lựa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chọn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hiện</a:t>
            </a:r>
            <a:r>
              <a:rPr lang="en-US" sz="2400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nay.</a:t>
            </a:r>
            <a:endParaRPr sz="2400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Phẫu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thuật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này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tiền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đề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để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tiếp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cận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sâu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hơn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vào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tai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trong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và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góc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cầu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tiểu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não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như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cấy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ốc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tai</a:t>
            </a: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điện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tử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mổ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dây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u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thần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kinh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VII, VIII,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giao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tranh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mạch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máu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thần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Arial"/>
              </a:rPr>
              <a:t>kinh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Arial"/>
              </a:rPr>
              <a:t>…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2"/>
          <p:cNvSpPr txBox="1">
            <a:spLocks noGrp="1"/>
          </p:cNvSpPr>
          <p:nvPr>
            <p:ph type="title"/>
          </p:nvPr>
        </p:nvSpPr>
        <p:spPr>
          <a:xfrm>
            <a:off x="192765" y="691496"/>
            <a:ext cx="539523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400"/>
              <a:buFont typeface="Times New Roman"/>
              <a:buNone/>
            </a:pP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Một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số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hình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ảnh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phẫu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thuật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405" name="Google Shape;405;p32"/>
          <p:cNvSpPr/>
          <p:nvPr/>
        </p:nvSpPr>
        <p:spPr>
          <a:xfrm>
            <a:off x="2885746" y="5619834"/>
            <a:ext cx="711200" cy="3810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6" name="Google Shape;4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2706" y="2017059"/>
            <a:ext cx="5360894" cy="4020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83068" y="2017059"/>
            <a:ext cx="5270732" cy="39446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1"/>
          <p:cNvSpPr txBox="1">
            <a:spLocks noGrp="1"/>
          </p:cNvSpPr>
          <p:nvPr>
            <p:ph type="title"/>
          </p:nvPr>
        </p:nvSpPr>
        <p:spPr>
          <a:xfrm>
            <a:off x="760665" y="377273"/>
            <a:ext cx="472573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400"/>
              <a:buFont typeface="Times New Roman"/>
              <a:buNone/>
            </a:pP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Một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số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hình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ảnh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phẫu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thuật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397" name="Google Shape;397;p31"/>
          <p:cNvSpPr/>
          <p:nvPr/>
        </p:nvSpPr>
        <p:spPr>
          <a:xfrm>
            <a:off x="2885746" y="5619834"/>
            <a:ext cx="711200" cy="3810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8" name="Google Shape;39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92240" y="1991360"/>
            <a:ext cx="4398684" cy="3387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86559" y="1991360"/>
            <a:ext cx="4110925" cy="33780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-1108343" y="-233604"/>
            <a:ext cx="2156360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buClr>
                <a:srgbClr val="FF3399"/>
              </a:buClr>
              <a:buSzPts val="4400"/>
            </a:pPr>
            <a:r>
              <a:rPr lang="en-US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Một</a:t>
            </a:r>
            <a:r>
              <a:rPr lang="en-US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số</a:t>
            </a:r>
            <a:r>
              <a:rPr lang="en-US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hình</a:t>
            </a:r>
            <a:r>
              <a:rPr lang="en-US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ảnh</a:t>
            </a:r>
            <a:r>
              <a:rPr lang="en-US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phẫu</a:t>
            </a:r>
            <a:r>
              <a:rPr lang="en-US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thuật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2678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3"/>
          <p:cNvSpPr txBox="1">
            <a:spLocks noGrp="1"/>
          </p:cNvSpPr>
          <p:nvPr>
            <p:ph type="title"/>
          </p:nvPr>
        </p:nvSpPr>
        <p:spPr>
          <a:xfrm>
            <a:off x="-1927698" y="578962"/>
            <a:ext cx="951527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Times New Roman"/>
              <a:buNone/>
            </a:pP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Một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số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hình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ảnh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phẫu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thuật</a:t>
            </a:r>
            <a:endParaRPr b="1" dirty="0">
              <a:solidFill>
                <a:srgbClr val="FF0000"/>
              </a:solidFill>
            </a:endParaRPr>
          </a:p>
        </p:txBody>
      </p:sp>
      <p:pic>
        <p:nvPicPr>
          <p:cNvPr id="415" name="Google Shape;415;p33" descr="IMG_20200928_0556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2885" y="2326150"/>
            <a:ext cx="2156528" cy="2879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3" descr="IMG_20200928_0556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87574" y="2326150"/>
            <a:ext cx="2091447" cy="2796564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3"/>
          <p:cNvSpPr txBox="1"/>
          <p:nvPr/>
        </p:nvSpPr>
        <p:spPr>
          <a:xfrm>
            <a:off x="1551444" y="5249554"/>
            <a:ext cx="297906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Trước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phẫu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thuật</a:t>
            </a:r>
            <a:endParaRPr sz="20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418" name="Google Shape;418;p33"/>
          <p:cNvSpPr txBox="1"/>
          <p:nvPr/>
        </p:nvSpPr>
        <p:spPr>
          <a:xfrm>
            <a:off x="7396540" y="5234111"/>
            <a:ext cx="321985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Calibri"/>
              </a:rPr>
              <a:t> 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Calibri"/>
              </a:rPr>
              <a:t>Sau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Calibri"/>
              </a:rPr>
              <a:t>phẫu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Calibri"/>
              </a:rPr>
              <a:t>thuật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Calibri"/>
              </a:rPr>
              <a:t> 1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Calibri"/>
              </a:rPr>
              <a:t>tháng</a:t>
            </a:r>
            <a:endParaRPr sz="20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419" name="Google Shape;419;p33"/>
          <p:cNvSpPr/>
          <p:nvPr/>
        </p:nvSpPr>
        <p:spPr>
          <a:xfrm>
            <a:off x="3978613" y="5907991"/>
            <a:ext cx="60960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BN: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Trần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Hải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C. 27 </a:t>
            </a:r>
            <a:r>
              <a:rPr lang="en-US" sz="2000" b="1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Tuổi</a:t>
            </a:r>
            <a:endParaRPr sz="20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</a:t>
            </a: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0" name="Google Shape;420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4183" y="2550754"/>
            <a:ext cx="2918620" cy="1993597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3"/>
          <p:cNvSpPr txBox="1"/>
          <p:nvPr/>
        </p:nvSpPr>
        <p:spPr>
          <a:xfrm>
            <a:off x="3978613" y="5249554"/>
            <a:ext cx="34338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Hình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ảnh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tổn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thương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dây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VII </a:t>
            </a:r>
            <a:endParaRPr sz="20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4"/>
          <p:cNvSpPr txBox="1">
            <a:spLocks noGrp="1"/>
          </p:cNvSpPr>
          <p:nvPr>
            <p:ph type="title"/>
          </p:nvPr>
        </p:nvSpPr>
        <p:spPr>
          <a:xfrm>
            <a:off x="-2026047" y="622820"/>
            <a:ext cx="1007364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Times New Roman"/>
              <a:buNone/>
            </a:pPr>
            <a:r>
              <a:rPr lang="en-US" sz="40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Một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số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hình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ảnh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phẫu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thuật</a:t>
            </a:r>
            <a:endParaRPr sz="4000" b="1" dirty="0">
              <a:solidFill>
                <a:srgbClr val="FF0000"/>
              </a:solidFill>
            </a:endParaRPr>
          </a:p>
        </p:txBody>
      </p:sp>
      <p:sp>
        <p:nvSpPr>
          <p:cNvPr id="428" name="Google Shape;428;p34"/>
          <p:cNvSpPr/>
          <p:nvPr/>
        </p:nvSpPr>
        <p:spPr>
          <a:xfrm>
            <a:off x="2885746" y="5619834"/>
            <a:ext cx="711200" cy="3810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34"/>
          <p:cNvSpPr txBox="1"/>
          <p:nvPr/>
        </p:nvSpPr>
        <p:spPr>
          <a:xfrm>
            <a:off x="4209788" y="5439573"/>
            <a:ext cx="25972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phẫu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thuật</a:t>
            </a:r>
            <a:endParaRPr sz="24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430" name="Google Shape;430;p34"/>
          <p:cNvSpPr txBox="1"/>
          <p:nvPr/>
        </p:nvSpPr>
        <p:spPr>
          <a:xfrm>
            <a:off x="6994187" y="5361619"/>
            <a:ext cx="32976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Sau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phẫu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thuật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3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tháng</a:t>
            </a:r>
            <a:endParaRPr sz="24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431" name="Google Shape;431;p34" descr="IMG_20200928_0557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2892" y="2371501"/>
            <a:ext cx="2288723" cy="3051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4" descr="IMG_20200928_0557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74864" y="2261016"/>
            <a:ext cx="2212334" cy="3127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4" descr="IMG_20200928_055750_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5999" y="2872750"/>
            <a:ext cx="3099967" cy="1904516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34"/>
          <p:cNvSpPr txBox="1"/>
          <p:nvPr/>
        </p:nvSpPr>
        <p:spPr>
          <a:xfrm>
            <a:off x="554477" y="4890218"/>
            <a:ext cx="316148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Hình</a:t>
            </a:r>
            <a:r>
              <a:rPr lang="en-US" sz="24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ảnh</a:t>
            </a:r>
            <a:r>
              <a:rPr lang="en-US" sz="24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tổn</a:t>
            </a:r>
            <a:r>
              <a:rPr lang="en-US" sz="24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thương</a:t>
            </a:r>
            <a:r>
              <a:rPr lang="en-US" sz="24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trên</a:t>
            </a:r>
            <a:r>
              <a:rPr lang="en-US" sz="24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CT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Scaner</a:t>
            </a:r>
            <a:endParaRPr sz="2400" b="0" i="0" u="none" strike="noStrike" cap="none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435" name="Google Shape;435;p34"/>
          <p:cNvSpPr/>
          <p:nvPr/>
        </p:nvSpPr>
        <p:spPr>
          <a:xfrm>
            <a:off x="3853714" y="6269367"/>
            <a:ext cx="34248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BN: </a:t>
            </a:r>
            <a:r>
              <a:rPr lang="en-US" sz="1800" b="1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Nguyễn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1800" b="1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Khắc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Ng. 37 </a:t>
            </a:r>
            <a:r>
              <a:rPr lang="en-US" sz="1800" b="1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Tuổi</a:t>
            </a:r>
            <a:endParaRPr sz="18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5"/>
          <p:cNvSpPr txBox="1">
            <a:spLocks noGrp="1"/>
          </p:cNvSpPr>
          <p:nvPr>
            <p:ph type="title"/>
          </p:nvPr>
        </p:nvSpPr>
        <p:spPr>
          <a:xfrm>
            <a:off x="960250" y="682985"/>
            <a:ext cx="407911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Times New Roman"/>
              <a:buNone/>
            </a:pP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Một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số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hình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ảnh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phẫu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thuật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442" name="Google Shape;442;p35"/>
          <p:cNvSpPr/>
          <p:nvPr/>
        </p:nvSpPr>
        <p:spPr>
          <a:xfrm>
            <a:off x="2885746" y="5619834"/>
            <a:ext cx="711200" cy="3810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35"/>
          <p:cNvSpPr txBox="1"/>
          <p:nvPr/>
        </p:nvSpPr>
        <p:spPr>
          <a:xfrm>
            <a:off x="4356927" y="5426821"/>
            <a:ext cx="2597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phẫu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thuật</a:t>
            </a:r>
            <a:endParaRPr sz="24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444" name="Google Shape;444;p35"/>
          <p:cNvSpPr txBox="1"/>
          <p:nvPr/>
        </p:nvSpPr>
        <p:spPr>
          <a:xfrm>
            <a:off x="7490697" y="5426821"/>
            <a:ext cx="32976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Sau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phẫu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thuật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3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tháng</a:t>
            </a:r>
            <a:endParaRPr sz="24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445" name="Google Shape;445;p35"/>
          <p:cNvSpPr txBox="1"/>
          <p:nvPr/>
        </p:nvSpPr>
        <p:spPr>
          <a:xfrm>
            <a:off x="960250" y="5158169"/>
            <a:ext cx="316148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Hình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ảnh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bộc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lộ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dây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VII</a:t>
            </a:r>
            <a:endParaRPr sz="24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446" name="Google Shape;446;p35" descr="e69cfd8b0db3d7ed8ea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25556" y="2344124"/>
            <a:ext cx="2113259" cy="301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5" descr="c409c71e3726ed78b4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55322" y="2378027"/>
            <a:ext cx="2129818" cy="301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5" descr="c6371d6cc6541c0a45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80160" y="2577993"/>
            <a:ext cx="2556717" cy="18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35"/>
          <p:cNvSpPr/>
          <p:nvPr/>
        </p:nvSpPr>
        <p:spPr>
          <a:xfrm>
            <a:off x="4425555" y="6060951"/>
            <a:ext cx="306514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BN: </a:t>
            </a:r>
            <a:r>
              <a:rPr lang="en-US" sz="1800" b="1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Trần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1800" b="1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Quốc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T. 25 </a:t>
            </a:r>
            <a:r>
              <a:rPr lang="en-US" sz="1800" b="1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Tuổi</a:t>
            </a:r>
            <a:endParaRPr sz="18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6"/>
          <p:cNvSpPr txBox="1">
            <a:spLocks noGrp="1"/>
          </p:cNvSpPr>
          <p:nvPr>
            <p:ph type="title"/>
          </p:nvPr>
        </p:nvSpPr>
        <p:spPr>
          <a:xfrm>
            <a:off x="-2014977" y="466076"/>
            <a:ext cx="1007364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Times New Roman"/>
              <a:buNone/>
            </a:pP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Một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số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hình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ảnh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phẫu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thuật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456" name="Google Shape;456;p36"/>
          <p:cNvSpPr/>
          <p:nvPr/>
        </p:nvSpPr>
        <p:spPr>
          <a:xfrm>
            <a:off x="2885746" y="5619834"/>
            <a:ext cx="711200" cy="3810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36"/>
          <p:cNvSpPr txBox="1"/>
          <p:nvPr/>
        </p:nvSpPr>
        <p:spPr>
          <a:xfrm>
            <a:off x="4238437" y="5345084"/>
            <a:ext cx="2597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phẫu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thuật</a:t>
            </a:r>
            <a:endParaRPr sz="24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458" name="Google Shape;458;p36"/>
          <p:cNvSpPr txBox="1"/>
          <p:nvPr/>
        </p:nvSpPr>
        <p:spPr>
          <a:xfrm>
            <a:off x="7276288" y="5345085"/>
            <a:ext cx="32976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Sau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phẫu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thuật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3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tháng</a:t>
            </a:r>
            <a:endParaRPr sz="24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459" name="Google Shape;459;p36"/>
          <p:cNvSpPr txBox="1"/>
          <p:nvPr/>
        </p:nvSpPr>
        <p:spPr>
          <a:xfrm>
            <a:off x="756202" y="5035314"/>
            <a:ext cx="316148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Hình ảnh tổn thương dây thần kinh VII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0" name="Google Shape;460;p36" descr="8456fc77144fce11975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74723" y="2021966"/>
            <a:ext cx="2124715" cy="2862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6" descr="80e88dbf6587bfd9e69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1150" y="2021967"/>
            <a:ext cx="1976713" cy="2862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6" descr="da769ea4449c9ec2c78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3117" y="2470826"/>
            <a:ext cx="2120900" cy="178435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36"/>
          <p:cNvSpPr/>
          <p:nvPr/>
        </p:nvSpPr>
        <p:spPr>
          <a:xfrm>
            <a:off x="3917691" y="6159087"/>
            <a:ext cx="330943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BN: </a:t>
            </a:r>
            <a:r>
              <a:rPr lang="en-US" sz="1800" b="1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Nguyễn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1800" b="1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Quốc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K. 27 </a:t>
            </a:r>
            <a:r>
              <a:rPr lang="en-US" sz="1800" b="1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Tuổi</a:t>
            </a:r>
            <a:endParaRPr sz="18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8"/>
          <p:cNvSpPr txBox="1">
            <a:spLocks noGrp="1"/>
          </p:cNvSpPr>
          <p:nvPr>
            <p:ph type="title"/>
          </p:nvPr>
        </p:nvSpPr>
        <p:spPr>
          <a:xfrm>
            <a:off x="1568402" y="2577977"/>
            <a:ext cx="8448434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7300"/>
              </a:buClr>
              <a:buSzPts val="6000"/>
              <a:buFont typeface="Warnes"/>
              <a:buNone/>
            </a:pPr>
            <a:r>
              <a:rPr lang="en-US" sz="6000" b="1" dirty="0">
                <a:solidFill>
                  <a:srgbClr val="FF0000"/>
                </a:solidFill>
                <a:latin typeface="Times New Roman" pitchFamily="18" charset="0"/>
                <a:ea typeface="Warnes"/>
                <a:cs typeface="Times New Roman" pitchFamily="18" charset="0"/>
                <a:sym typeface="Warnes"/>
              </a:rPr>
              <a:t>Xin </a:t>
            </a:r>
            <a:r>
              <a:rPr lang="en-US" sz="6000" b="1" dirty="0" err="1">
                <a:solidFill>
                  <a:srgbClr val="FF0000"/>
                </a:solidFill>
                <a:latin typeface="Times New Roman" pitchFamily="18" charset="0"/>
                <a:ea typeface="Warnes"/>
                <a:cs typeface="Times New Roman" pitchFamily="18" charset="0"/>
                <a:sym typeface="Warnes"/>
              </a:rPr>
              <a:t>chân</a:t>
            </a:r>
            <a:r>
              <a:rPr lang="en-US" sz="6000" b="1" dirty="0">
                <a:solidFill>
                  <a:srgbClr val="FF0000"/>
                </a:solidFill>
                <a:latin typeface="Times New Roman" pitchFamily="18" charset="0"/>
                <a:ea typeface="Warnes"/>
                <a:cs typeface="Times New Roman" pitchFamily="18" charset="0"/>
                <a:sym typeface="Warnes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Times New Roman" pitchFamily="18" charset="0"/>
                <a:ea typeface="Warnes"/>
                <a:cs typeface="Times New Roman" pitchFamily="18" charset="0"/>
                <a:sym typeface="Warnes"/>
              </a:rPr>
              <a:t>thành</a:t>
            </a:r>
            <a:r>
              <a:rPr lang="en-US" sz="6000" b="1" dirty="0">
                <a:solidFill>
                  <a:srgbClr val="FF0000"/>
                </a:solidFill>
                <a:latin typeface="Times New Roman" pitchFamily="18" charset="0"/>
                <a:ea typeface="Warnes"/>
                <a:cs typeface="Times New Roman" pitchFamily="18" charset="0"/>
                <a:sym typeface="Warnes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Times New Roman" pitchFamily="18" charset="0"/>
                <a:ea typeface="Warnes"/>
                <a:cs typeface="Times New Roman" pitchFamily="18" charset="0"/>
                <a:sym typeface="Warnes"/>
              </a:rPr>
              <a:t>cảm</a:t>
            </a:r>
            <a:r>
              <a:rPr lang="en-US" sz="6000" b="1" dirty="0">
                <a:solidFill>
                  <a:srgbClr val="FF0000"/>
                </a:solidFill>
                <a:latin typeface="Times New Roman" pitchFamily="18" charset="0"/>
                <a:ea typeface="Warnes"/>
                <a:cs typeface="Times New Roman" pitchFamily="18" charset="0"/>
                <a:sym typeface="Warnes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Times New Roman" pitchFamily="18" charset="0"/>
                <a:ea typeface="Warnes"/>
                <a:cs typeface="Times New Roman" pitchFamily="18" charset="0"/>
                <a:sym typeface="Warnes"/>
              </a:rPr>
              <a:t>ơn</a:t>
            </a:r>
            <a:endParaRPr sz="6000" b="1" dirty="0">
              <a:solidFill>
                <a:srgbClr val="FF0000"/>
              </a:solidFill>
              <a:latin typeface="Times New Roman" pitchFamily="18" charset="0"/>
              <a:ea typeface="Warnes"/>
              <a:cs typeface="Times New Roman" pitchFamily="18" charset="0"/>
              <a:sym typeface="Warn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2673</TotalTime>
  <Words>1897</Words>
  <Application>Microsoft Office PowerPoint</Application>
  <PresentationFormat>Widescreen</PresentationFormat>
  <Paragraphs>390</Paragraphs>
  <Slides>44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Calibri</vt:lpstr>
      <vt:lpstr>Wingdings</vt:lpstr>
      <vt:lpstr>Warnes</vt:lpstr>
      <vt:lpstr>Arial</vt:lpstr>
      <vt:lpstr>Arial Black</vt:lpstr>
      <vt:lpstr>Times New Roman</vt:lpstr>
      <vt:lpstr>Noto Sans Symbols</vt:lpstr>
      <vt:lpstr>Office Theme</vt:lpstr>
      <vt:lpstr>2_Office Theme</vt:lpstr>
      <vt:lpstr>PowerPoint Presentation</vt:lpstr>
      <vt:lpstr>PowerPoint Presentation</vt:lpstr>
      <vt:lpstr>      ĐẶT VẤN ĐỀ</vt:lpstr>
      <vt:lpstr>Tần xuất?</vt:lpstr>
      <vt:lpstr>    ĐẶT VẤN ĐỀ</vt:lpstr>
      <vt:lpstr>MỤC TIÊU NGHIÊN CỨU</vt:lpstr>
      <vt:lpstr>TỔNG QUAN Giải phẫu xương đá</vt:lpstr>
      <vt:lpstr>Giải phẫu và đường đi của dây thần kinh mặt</vt:lpstr>
      <vt:lpstr>Vỡ xương đá = Chấn thương sọ não trầm trọng</vt:lpstr>
      <vt:lpstr>PowerPoint Presentation</vt:lpstr>
      <vt:lpstr>PowerPoint Presentation</vt:lpstr>
      <vt:lpstr>Vỡ mê nhĩ =6 %</vt:lpstr>
      <vt:lpstr>Các loại đường vỡ xương đá</vt:lpstr>
      <vt:lpstr>Liệt mặt</vt:lpstr>
      <vt:lpstr>Khám lâm sàng</vt:lpstr>
      <vt:lpstr>CHẨN ĐOÁN LÂM SÀNG</vt:lpstr>
      <vt:lpstr>Tổn thương tai giữa</vt:lpstr>
      <vt:lpstr>Tổn thương tai giữa</vt:lpstr>
      <vt:lpstr>PowerPoint Presentation</vt:lpstr>
      <vt:lpstr>PowerPoint Presentation</vt:lpstr>
      <vt:lpstr>Phân độ liệt mặt  (Thang điểm House Brackman)</vt:lpstr>
      <vt:lpstr>    Chẩn đoán hình ảnh</vt:lpstr>
      <vt:lpstr>PowerPoint Presentation</vt:lpstr>
      <vt:lpstr>PowerPoint Presentation</vt:lpstr>
      <vt:lpstr>PowerPoint Presentation</vt:lpstr>
      <vt:lpstr>Quan điểm điều trị</vt:lpstr>
      <vt:lpstr>ĐỐI TƯỢNG VÀ PHƯƠNG PHÁP NGHIÊN CỨU</vt:lpstr>
      <vt:lpstr>ĐỐI TƯỢNG VÀ PHƯƠNG PHÁP NGHIÊN CỨU</vt:lpstr>
      <vt:lpstr>ĐỐI TƯỢNG VÀ PHƯƠNG PHÁP NGHIÊN CỨU</vt:lpstr>
      <vt:lpstr>PowerPoint Presentation</vt:lpstr>
      <vt:lpstr>KẾT QUẢ VÀ BÀN LUẬN</vt:lpstr>
      <vt:lpstr>Thời gian phẫu thuật sau chấn thương</vt:lpstr>
      <vt:lpstr>        KẾT QUẢ VÀ BÀN LUẬN </vt:lpstr>
      <vt:lpstr>       KẾT QUẢ VÀ BÀN LUẬN </vt:lpstr>
      <vt:lpstr>Tổn thương trên  cắt lớp vi tính</vt:lpstr>
      <vt:lpstr>PowerPoint Presentation</vt:lpstr>
      <vt:lpstr>KẾT LUẬN  </vt:lpstr>
      <vt:lpstr>Một số hình ảnh phẫu thuật</vt:lpstr>
      <vt:lpstr>Một số hình ảnh phẫu thuật</vt:lpstr>
      <vt:lpstr>Một số hình ảnh  phẫu thuật</vt:lpstr>
      <vt:lpstr>Một số hình ảnh  phẫu thuật</vt:lpstr>
      <vt:lpstr>Một số hình ảnh  phẫu thuật</vt:lpstr>
      <vt:lpstr>Một số hình ảnh phẫu thuật</vt:lpstr>
      <vt:lpstr>Xin chân thành cảm ơn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Sang Le</dc:creator>
  <cp:lastModifiedBy>admin</cp:lastModifiedBy>
  <cp:revision>204</cp:revision>
  <dcterms:created xsi:type="dcterms:W3CDTF">2019-12-23T02:21:47Z</dcterms:created>
  <dcterms:modified xsi:type="dcterms:W3CDTF">2024-10-18T07:55:25Z</dcterms:modified>
</cp:coreProperties>
</file>